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2"/>
  </p:sldMasterIdLst>
  <p:notesMasterIdLst>
    <p:notesMasterId r:id="rId75"/>
  </p:notesMasterIdLst>
  <p:handoutMasterIdLst>
    <p:handoutMasterId r:id="rId76"/>
  </p:handoutMasterIdLst>
  <p:sldIdLst>
    <p:sldId id="365" r:id="rId3"/>
    <p:sldId id="517" r:id="rId4"/>
    <p:sldId id="510" r:id="rId5"/>
    <p:sldId id="518" r:id="rId6"/>
    <p:sldId id="692" r:id="rId7"/>
    <p:sldId id="662" r:id="rId8"/>
    <p:sldId id="664" r:id="rId9"/>
    <p:sldId id="665" r:id="rId10"/>
    <p:sldId id="695" r:id="rId11"/>
    <p:sldId id="685" r:id="rId12"/>
    <p:sldId id="690" r:id="rId13"/>
    <p:sldId id="734" r:id="rId14"/>
    <p:sldId id="696" r:id="rId15"/>
    <p:sldId id="735" r:id="rId16"/>
    <p:sldId id="661" r:id="rId17"/>
    <p:sldId id="524" r:id="rId18"/>
    <p:sldId id="638" r:id="rId19"/>
    <p:sldId id="526" r:id="rId20"/>
    <p:sldId id="636" r:id="rId21"/>
    <p:sldId id="637" r:id="rId22"/>
    <p:sldId id="620" r:id="rId23"/>
    <p:sldId id="634" r:id="rId24"/>
    <p:sldId id="640" r:id="rId25"/>
    <p:sldId id="641" r:id="rId26"/>
    <p:sldId id="550" r:id="rId27"/>
    <p:sldId id="642" r:id="rId28"/>
    <p:sldId id="646" r:id="rId29"/>
    <p:sldId id="647" r:id="rId30"/>
    <p:sldId id="555" r:id="rId31"/>
    <p:sldId id="648" r:id="rId32"/>
    <p:sldId id="557" r:id="rId33"/>
    <p:sldId id="649" r:id="rId34"/>
    <p:sldId id="736" r:id="rId35"/>
    <p:sldId id="656" r:id="rId36"/>
    <p:sldId id="739" r:id="rId37"/>
    <p:sldId id="724" r:id="rId38"/>
    <p:sldId id="725" r:id="rId39"/>
    <p:sldId id="737" r:id="rId40"/>
    <p:sldId id="738" r:id="rId41"/>
    <p:sldId id="566" r:id="rId42"/>
    <p:sldId id="565" r:id="rId43"/>
    <p:sldId id="567" r:id="rId44"/>
    <p:sldId id="651" r:id="rId45"/>
    <p:sldId id="569" r:id="rId46"/>
    <p:sldId id="570" r:id="rId47"/>
    <p:sldId id="653" r:id="rId48"/>
    <p:sldId id="576" r:id="rId49"/>
    <p:sldId id="577" r:id="rId50"/>
    <p:sldId id="578" r:id="rId51"/>
    <p:sldId id="579" r:id="rId52"/>
    <p:sldId id="588" r:id="rId53"/>
    <p:sldId id="592" r:id="rId54"/>
    <p:sldId id="593" r:id="rId55"/>
    <p:sldId id="672" r:id="rId56"/>
    <p:sldId id="596" r:id="rId57"/>
    <p:sldId id="714" r:id="rId58"/>
    <p:sldId id="716" r:id="rId59"/>
    <p:sldId id="652" r:id="rId60"/>
    <p:sldId id="707" r:id="rId61"/>
    <p:sldId id="708" r:id="rId62"/>
    <p:sldId id="709" r:id="rId63"/>
    <p:sldId id="678" r:id="rId64"/>
    <p:sldId id="679" r:id="rId65"/>
    <p:sldId id="717" r:id="rId66"/>
    <p:sldId id="718" r:id="rId67"/>
    <p:sldId id="729" r:id="rId68"/>
    <p:sldId id="727" r:id="rId69"/>
    <p:sldId id="728" r:id="rId70"/>
    <p:sldId id="730" r:id="rId71"/>
    <p:sldId id="731" r:id="rId72"/>
    <p:sldId id="732" r:id="rId73"/>
    <p:sldId id="733" r:id="rId74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b="1" kern="1200">
        <a:solidFill>
          <a:schemeClr val="tx1"/>
        </a:solidFill>
        <a:latin typeface="Tahoma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99"/>
    <a:srgbClr val="2818F8"/>
    <a:srgbClr val="A50021"/>
    <a:srgbClr val="CC0000"/>
    <a:srgbClr val="FFFB4B"/>
    <a:srgbClr val="FFFF66"/>
    <a:srgbClr val="CCCC00"/>
    <a:srgbClr val="FFFF99"/>
    <a:srgbClr val="FF9999"/>
    <a:srgbClr val="FFFD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33" autoAdjust="0"/>
    <p:restoredTop sz="94567" autoAdjust="0"/>
  </p:normalViewPr>
  <p:slideViewPr>
    <p:cSldViewPr snapToGrid="0">
      <p:cViewPr>
        <p:scale>
          <a:sx n="90" d="100"/>
          <a:sy n="90" d="100"/>
        </p:scale>
        <p:origin x="-2232" y="-8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50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 snapToGrid="0">
      <p:cViewPr varScale="1">
        <p:scale>
          <a:sx n="101" d="100"/>
          <a:sy n="101" d="100"/>
        </p:scale>
        <p:origin x="-3576" y="-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ewitt.NORTHAMERICA\talks\pass2011\MR%20and%20PDW%20Comparison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ewitt.NORTHAMERICA\talks\pass2011\MR%20and%20PDW%20Compariso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Arial" pitchFamily="34" charset="0"/>
                <a:cs typeface="Arial" pitchFamily="34" charset="0"/>
              </a:defRPr>
            </a:pPr>
            <a:r>
              <a:rPr lang="en-US" dirty="0">
                <a:latin typeface="Arial" pitchFamily="34" charset="0"/>
                <a:cs typeface="Arial" pitchFamily="34" charset="0"/>
              </a:rPr>
              <a:t>Amount of Stored Data By Sector</a:t>
            </a:r>
          </a:p>
          <a:p>
            <a:pPr>
              <a:defRPr>
                <a:latin typeface="Arial" pitchFamily="34" charset="0"/>
                <a:cs typeface="Arial" pitchFamily="34" charset="0"/>
              </a:defRPr>
            </a:pPr>
            <a:r>
              <a:rPr lang="en-US" sz="1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(in Petabytes, 2009)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6"/>
              </a:solidFill>
            </c:spPr>
          </c:dPt>
          <c:dPt>
            <c:idx val="6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7"/>
            <c:invertIfNegative val="0"/>
            <c:bubble3D val="0"/>
            <c:spPr>
              <a:solidFill>
                <a:srgbClr val="92D050"/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Manufacturing</c:v>
                </c:pt>
                <c:pt idx="1">
                  <c:v>Government</c:v>
                </c:pt>
                <c:pt idx="2">
                  <c:v>Communications</c:v>
                </c:pt>
                <c:pt idx="3">
                  <c:v>Banking</c:v>
                </c:pt>
                <c:pt idx="4">
                  <c:v>Healthcare</c:v>
                </c:pt>
                <c:pt idx="5">
                  <c:v>Retail</c:v>
                </c:pt>
                <c:pt idx="6">
                  <c:v>Education</c:v>
                </c:pt>
                <c:pt idx="7">
                  <c:v>Transportation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966</c:v>
                </c:pt>
                <c:pt idx="1">
                  <c:v>848</c:v>
                </c:pt>
                <c:pt idx="2">
                  <c:v>715</c:v>
                </c:pt>
                <c:pt idx="3">
                  <c:v>619</c:v>
                </c:pt>
                <c:pt idx="4">
                  <c:v>434</c:v>
                </c:pt>
                <c:pt idx="5">
                  <c:v>364</c:v>
                </c:pt>
                <c:pt idx="6">
                  <c:v>269</c:v>
                </c:pt>
                <c:pt idx="7">
                  <c:v>227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4272640"/>
        <c:axId val="84274176"/>
        <c:axId val="0"/>
      </c:bar3DChart>
      <c:catAx>
        <c:axId val="842726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84274176"/>
        <c:crosses val="autoZero"/>
        <c:auto val="1"/>
        <c:lblAlgn val="ctr"/>
        <c:lblOffset val="100"/>
        <c:noMultiLvlLbl val="0"/>
      </c:catAx>
      <c:valAx>
        <c:axId val="8427417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842726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Sheet1!$B$41</c:f>
              <c:strCache>
                <c:ptCount val="1"/>
                <c:pt idx="0">
                  <c:v>Hive</c:v>
                </c:pt>
              </c:strCache>
            </c:strRef>
          </c:tx>
          <c:invertIfNegative val="0"/>
          <c:cat>
            <c:strRef>
              <c:f>Sheet1!$C$40:$D$40</c:f>
              <c:strCache>
                <c:ptCount val="2"/>
                <c:pt idx="0">
                  <c:v>Query 1</c:v>
                </c:pt>
                <c:pt idx="1">
                  <c:v>Query 2</c:v>
                </c:pt>
              </c:strCache>
            </c:strRef>
          </c:cat>
          <c:val>
            <c:numRef>
              <c:f>Sheet1!$C$41:$D$41</c:f>
              <c:numCache>
                <c:formatCode>General</c:formatCode>
                <c:ptCount val="2"/>
                <c:pt idx="0">
                  <c:v>1318</c:v>
                </c:pt>
                <c:pt idx="1">
                  <c:v>1397</c:v>
                </c:pt>
              </c:numCache>
            </c:numRef>
          </c:val>
        </c:ser>
        <c:ser>
          <c:idx val="1"/>
          <c:order val="1"/>
          <c:tx>
            <c:strRef>
              <c:f>Sheet1!$B$42</c:f>
              <c:strCache>
                <c:ptCount val="1"/>
                <c:pt idx="0">
                  <c:v>PDW</c:v>
                </c:pt>
              </c:strCache>
            </c:strRef>
          </c:tx>
          <c:invertIfNegative val="0"/>
          <c:cat>
            <c:strRef>
              <c:f>Sheet1!$C$40:$D$40</c:f>
              <c:strCache>
                <c:ptCount val="2"/>
                <c:pt idx="0">
                  <c:v>Query 1</c:v>
                </c:pt>
                <c:pt idx="1">
                  <c:v>Query 2</c:v>
                </c:pt>
              </c:strCache>
            </c:strRef>
          </c:cat>
          <c:val>
            <c:numRef>
              <c:f>Sheet1!$C$42:$D$42</c:f>
              <c:numCache>
                <c:formatCode>General</c:formatCode>
                <c:ptCount val="2"/>
                <c:pt idx="0">
                  <c:v>252</c:v>
                </c:pt>
                <c:pt idx="1">
                  <c:v>279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2107392"/>
        <c:axId val="82113280"/>
        <c:axId val="0"/>
      </c:bar3DChart>
      <c:catAx>
        <c:axId val="821073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82113280"/>
        <c:crosses val="autoZero"/>
        <c:auto val="1"/>
        <c:lblAlgn val="ctr"/>
        <c:lblOffset val="100"/>
        <c:noMultiLvlLbl val="0"/>
      </c:catAx>
      <c:valAx>
        <c:axId val="821132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82107392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rgbClr val="CC00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92D050"/>
              </a:solidFill>
            </c:spPr>
          </c:dPt>
          <c:cat>
            <c:strRef>
              <c:f>Sheet1!$B$54:$D$54</c:f>
              <c:strCache>
                <c:ptCount val="3"/>
                <c:pt idx="0">
                  <c:v>Hive</c:v>
                </c:pt>
                <c:pt idx="1">
                  <c:v>PDW-U</c:v>
                </c:pt>
                <c:pt idx="2">
                  <c:v>PDW-P</c:v>
                </c:pt>
              </c:strCache>
            </c:strRef>
          </c:cat>
          <c:val>
            <c:numRef>
              <c:f>Sheet1!$B$55:$D$55</c:f>
              <c:numCache>
                <c:formatCode>General</c:formatCode>
                <c:ptCount val="3"/>
                <c:pt idx="0">
                  <c:v>3865</c:v>
                </c:pt>
                <c:pt idx="1">
                  <c:v>1354</c:v>
                </c:pt>
                <c:pt idx="2">
                  <c:v>403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2166528"/>
        <c:axId val="82168064"/>
        <c:axId val="0"/>
      </c:bar3DChart>
      <c:catAx>
        <c:axId val="821665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800" b="1"/>
            </a:pPr>
            <a:endParaRPr lang="en-US"/>
          </a:p>
        </c:txPr>
        <c:crossAx val="82168064"/>
        <c:crosses val="autoZero"/>
        <c:auto val="1"/>
        <c:lblAlgn val="ctr"/>
        <c:lblOffset val="100"/>
        <c:noMultiLvlLbl val="0"/>
      </c:catAx>
      <c:valAx>
        <c:axId val="82168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/>
            </a:pPr>
            <a:endParaRPr lang="en-US"/>
          </a:p>
        </c:txPr>
        <c:crossAx val="82166528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2000" b="1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3177" tIns="46589" rIns="93177" bIns="46589" numCol="1" anchor="ctr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2560" y="0"/>
            <a:ext cx="3037840" cy="46482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3177" tIns="46589" rIns="93177" bIns="46589" numCol="1" anchor="ctr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65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65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2560" y="8831580"/>
            <a:ext cx="3037840" cy="46482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036083D-F5E3-3541-A771-6821DC66F34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1249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3177" tIns="46589" rIns="93177" bIns="46589" numCol="1" anchor="ctr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2560" y="0"/>
            <a:ext cx="3037840" cy="46482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3177" tIns="46589" rIns="93177" bIns="46589" numCol="1" anchor="ctr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4720" y="4415790"/>
            <a:ext cx="5140960" cy="418338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3177" tIns="46589" rIns="93177" bIns="465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46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2560" y="8831580"/>
            <a:ext cx="3037840" cy="46482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non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4234EE5-4251-174E-8603-0B92704BB00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0472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156C9F-9882-CA42-A3E4-425FE827455F}" type="slidenum">
              <a:rPr lang="en-US"/>
              <a:pPr/>
              <a:t>1</a:t>
            </a:fld>
            <a:endParaRPr 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 smtClean="0"/>
              <a:t>To some, “Big Data” means using:</a:t>
            </a:r>
          </a:p>
          <a:p>
            <a:pPr lvl="1"/>
            <a:r>
              <a:rPr lang="en-US" b="0" dirty="0" smtClean="0"/>
              <a:t>A </a:t>
            </a:r>
            <a:r>
              <a:rPr lang="en-US" b="0" dirty="0" err="1" smtClean="0"/>
              <a:t>NoSQL</a:t>
            </a:r>
            <a:r>
              <a:rPr lang="en-US" b="0" dirty="0" smtClean="0"/>
              <a:t> system like  </a:t>
            </a:r>
          </a:p>
          <a:p>
            <a:pPr lvl="1"/>
            <a:r>
              <a:rPr lang="en-US" b="0" dirty="0" err="1" smtClean="0"/>
              <a:t>Hadoop</a:t>
            </a:r>
            <a:r>
              <a:rPr lang="en-US" b="0" dirty="0" smtClean="0"/>
              <a:t> and </a:t>
            </a:r>
            <a:r>
              <a:rPr lang="en-US" b="0" dirty="0" err="1" smtClean="0"/>
              <a:t>MapReduce</a:t>
            </a:r>
            <a:endParaRPr lang="en-US" b="0" dirty="0" smtClean="0"/>
          </a:p>
          <a:p>
            <a:pPr lvl="1"/>
            <a:r>
              <a:rPr lang="en-US" b="0" dirty="0" smtClean="0"/>
              <a:t>A parallel relational DBMS such as  </a:t>
            </a:r>
          </a:p>
          <a:p>
            <a:pPr marL="465887" lvl="1"/>
            <a:r>
              <a:rPr lang="en-US" b="0" dirty="0" smtClean="0"/>
              <a:t> …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34EE5-4251-174E-8603-0B92704BB00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238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0" dirty="0" smtClean="0"/>
              <a:t>Today, Facebook manages 20PB with a 2700 node cluster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34EE5-4251-174E-8603-0B92704BB00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500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34EE5-4251-174E-8603-0B92704BB003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3782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34EE5-4251-174E-8603-0B92704BB003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962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Leverage </a:t>
            </a:r>
            <a:r>
              <a:rPr lang="en-US" dirty="0" err="1" smtClean="0"/>
              <a:t>Hadoop</a:t>
            </a:r>
            <a:r>
              <a:rPr lang="en-US" dirty="0" smtClean="0"/>
              <a:t> stack (HDFS and MR) to build a scalable, fault tolerant system for executing declarative queries against massive data sets</a:t>
            </a:r>
          </a:p>
          <a:p>
            <a:r>
              <a:rPr lang="en-US" dirty="0" smtClean="0"/>
              <a:t>The query language </a:t>
            </a:r>
            <a:r>
              <a:rPr lang="en-US" dirty="0" err="1" smtClean="0"/>
              <a:t>HiveQL</a:t>
            </a:r>
            <a:r>
              <a:rPr lang="en-US" dirty="0" smtClean="0"/>
              <a:t> was designed to combine the best features of SQL with the key ideas provided by the </a:t>
            </a:r>
            <a:r>
              <a:rPr lang="en-US" dirty="0" err="1" smtClean="0"/>
              <a:t>MapReduce</a:t>
            </a:r>
            <a:r>
              <a:rPr lang="en-US" dirty="0" smtClean="0"/>
              <a:t> framework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34EE5-4251-174E-8603-0B92704BB003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1770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15000"/>
              </a:lnSpc>
              <a:spcBef>
                <a:spcPts val="611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rgbClr val="01020B"/>
                </a:solidFill>
                <a:latin typeface="Times New Roman" charset="0"/>
                <a:ea typeface="ＭＳ Ｐゴシック" charset="-128"/>
                <a:cs typeface="ＭＳ Ｐゴシック" charset="-128"/>
              </a:rPr>
              <a:t>I assert that it is MUCH easier to add support to SQL Server PDW for unstructured data (w/o having to load it), improved scalability, and fault tolerance than it is to ever get competitive performance from a </a:t>
            </a:r>
            <a:r>
              <a:rPr lang="en-US" sz="1200" kern="1200" dirty="0" err="1" smtClean="0">
                <a:solidFill>
                  <a:srgbClr val="01020B"/>
                </a:solidFill>
                <a:latin typeface="Times New Roman" charset="0"/>
                <a:ea typeface="ＭＳ Ｐゴシック" charset="-128"/>
                <a:cs typeface="ＭＳ Ｐゴシック" charset="-128"/>
              </a:rPr>
              <a:t>Hadoop</a:t>
            </a:r>
            <a:r>
              <a:rPr lang="en-US" sz="1200" kern="1200" dirty="0" smtClean="0">
                <a:solidFill>
                  <a:srgbClr val="01020B"/>
                </a:solidFill>
                <a:latin typeface="Times New Roman" charset="0"/>
                <a:ea typeface="ＭＳ Ｐゴシック" charset="-128"/>
                <a:cs typeface="ＭＳ Ｐゴシック" charset="-128"/>
              </a:rPr>
              <a:t>-based system</a:t>
            </a:r>
          </a:p>
          <a:p>
            <a:pPr>
              <a:lnSpc>
                <a:spcPct val="115000"/>
              </a:lnSpc>
              <a:spcBef>
                <a:spcPts val="611"/>
              </a:spcBef>
              <a:spcAft>
                <a:spcPts val="0"/>
              </a:spcAft>
            </a:pPr>
            <a:endParaRPr lang="en-US" dirty="0">
              <a:latin typeface="+mn-lt"/>
              <a:ea typeface="Calibri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78B02-97BC-4B64-8B1E-F00F676389F7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0450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03" name="Rectangle 67"/>
          <p:cNvSpPr>
            <a:spLocks noGrp="1" noChangeArrowheads="1"/>
          </p:cNvSpPr>
          <p:nvPr>
            <p:ph type="ctrTitle"/>
          </p:nvPr>
        </p:nvSpPr>
        <p:spPr>
          <a:xfrm>
            <a:off x="990600" y="1752600"/>
            <a:ext cx="7772400" cy="1143000"/>
          </a:xfrm>
        </p:spPr>
        <p:txBody>
          <a:bodyPr/>
          <a:lstStyle>
            <a:lvl1pPr>
              <a:defRPr>
                <a:solidFill>
                  <a:schemeClr val="tx2"/>
                </a:solidFill>
                <a:latin typeface="Corbe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404" name="Rectangle 68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990600" y="3309938"/>
            <a:ext cx="6400800" cy="1752600"/>
          </a:xfrm>
        </p:spPr>
        <p:txBody>
          <a:bodyPr/>
          <a:lstStyle>
            <a:lvl1pPr marL="0" indent="0">
              <a:buFont typeface="Wingdings" charset="2"/>
              <a:buNone/>
              <a:defRPr>
                <a:latin typeface="Corbel" pitchFamily="34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latin typeface="Corbel" pitchFamily="34" charset="0"/>
              </a:defRPr>
            </a:lvl1pPr>
          </a:lstStyle>
          <a:p>
            <a:endParaRPr lang="en-U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itchFamily="34" charset="0"/>
              </a:defRPr>
            </a:lvl1pPr>
          </a:lstStyle>
          <a:p>
            <a:endParaRPr lang="en-US"/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itchFamily="34" charset="0"/>
              </a:defRPr>
            </a:lvl1pPr>
          </a:lstStyle>
          <a:p>
            <a:fld id="{1CCDA067-BC8D-ED44-94C1-0C60954CB2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5624" y="258147"/>
            <a:ext cx="8095861" cy="616634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 sz="3800" b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Tahoma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90246"/>
            <a:ext cx="7772400" cy="4929554"/>
          </a:xfrm>
        </p:spPr>
        <p:txBody>
          <a:bodyPr/>
          <a:lstStyle>
            <a:lvl1pPr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latin typeface="+mn-lt"/>
                <a:ea typeface="Tahoma" pitchFamily="34" charset="0"/>
                <a:cs typeface="Tahoma" pitchFamily="34" charset="0"/>
              </a:defRPr>
            </a:lvl1pPr>
            <a:lvl2pPr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324849" y="6286500"/>
            <a:ext cx="695325" cy="457200"/>
          </a:xfrm>
          <a:ln/>
        </p:spPr>
        <p:txBody>
          <a:bodyPr/>
          <a:lstStyle>
            <a:lvl1pPr>
              <a:defRPr/>
            </a:lvl1pPr>
          </a:lstStyle>
          <a:p>
            <a:fld id="{E98DCB10-97A4-405D-8E23-559299D9D18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56D9B6-0B4D-214A-9A31-D76E0A42010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99F20-26F5-F748-BDEE-B09EA14CC95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60C3ED-FBD1-A14F-92E6-049B366289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EA3934-7EA3-DA4B-B4E3-D9E69454A9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A6EE22-AA39-F641-8804-669485C68ED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0C5CD2-458D-A14C-A92B-B968437801E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EBC35F-63C4-454E-9725-738286902B9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8A9C4E-C766-6B40-8105-5DFEB236E3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304800"/>
            <a:ext cx="200025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04800"/>
            <a:ext cx="584835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DB31A8-8104-8D49-A2A8-8D26C6CAAEB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Photo Grid with Caption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/>
          <p:cNvSpPr/>
          <p:nvPr userDrawn="1"/>
        </p:nvSpPr>
        <p:spPr>
          <a:xfrm>
            <a:off x="4648200" y="45582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Text Placeholder 25"/>
          <p:cNvSpPr>
            <a:spLocks noGrp="1"/>
          </p:cNvSpPr>
          <p:nvPr>
            <p:ph type="body" sz="quarter" idx="31" hasCustomPrompt="1"/>
          </p:nvPr>
        </p:nvSpPr>
        <p:spPr>
          <a:xfrm>
            <a:off x="4724400" y="47106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67" name="Text Placeholder 28"/>
          <p:cNvSpPr>
            <a:spLocks noGrp="1"/>
          </p:cNvSpPr>
          <p:nvPr>
            <p:ph type="body" sz="quarter" idx="32" hasCustomPrompt="1"/>
          </p:nvPr>
        </p:nvSpPr>
        <p:spPr>
          <a:xfrm>
            <a:off x="4724400" y="51678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33" name="Rectangle 32"/>
          <p:cNvSpPr/>
          <p:nvPr userDrawn="1"/>
        </p:nvSpPr>
        <p:spPr>
          <a:xfrm>
            <a:off x="4648200" y="2910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Placeholder 25"/>
          <p:cNvSpPr>
            <a:spLocks noGrp="1"/>
          </p:cNvSpPr>
          <p:nvPr>
            <p:ph type="body" sz="quarter" idx="19" hasCustomPrompt="1"/>
          </p:nvPr>
        </p:nvSpPr>
        <p:spPr>
          <a:xfrm>
            <a:off x="4724400" y="4434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724400" y="9006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27" name="Rectangle 26"/>
          <p:cNvSpPr/>
          <p:nvPr userDrawn="1"/>
        </p:nvSpPr>
        <p:spPr>
          <a:xfrm>
            <a:off x="228600" y="2910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2438400" y="2910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Picture Placeholder 11"/>
          <p:cNvSpPr>
            <a:spLocks noGrp="1"/>
          </p:cNvSpPr>
          <p:nvPr>
            <p:ph type="pic" sz="quarter" idx="16"/>
          </p:nvPr>
        </p:nvSpPr>
        <p:spPr>
          <a:xfrm>
            <a:off x="6858000" y="2910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7" hasCustomPrompt="1"/>
          </p:nvPr>
        </p:nvSpPr>
        <p:spPr>
          <a:xfrm>
            <a:off x="304800" y="4434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304800" y="9006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52" name="Rectangle 51"/>
          <p:cNvSpPr/>
          <p:nvPr userDrawn="1"/>
        </p:nvSpPr>
        <p:spPr>
          <a:xfrm>
            <a:off x="2440857" y="24246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Picture Placeholder 11"/>
          <p:cNvSpPr>
            <a:spLocks noGrp="1"/>
          </p:cNvSpPr>
          <p:nvPr>
            <p:ph type="pic" sz="quarter" idx="21"/>
          </p:nvPr>
        </p:nvSpPr>
        <p:spPr>
          <a:xfrm>
            <a:off x="228600" y="24246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4" name="Picture Placeholder 11"/>
          <p:cNvSpPr>
            <a:spLocks noGrp="1"/>
          </p:cNvSpPr>
          <p:nvPr>
            <p:ph type="pic" sz="quarter" idx="22"/>
          </p:nvPr>
        </p:nvSpPr>
        <p:spPr>
          <a:xfrm>
            <a:off x="4650657" y="24246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5" name="Text Placeholder 25"/>
          <p:cNvSpPr>
            <a:spLocks noGrp="1"/>
          </p:cNvSpPr>
          <p:nvPr>
            <p:ph type="body" sz="quarter" idx="23" hasCustomPrompt="1"/>
          </p:nvPr>
        </p:nvSpPr>
        <p:spPr>
          <a:xfrm>
            <a:off x="2517057" y="25770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24" hasCustomPrompt="1"/>
          </p:nvPr>
        </p:nvSpPr>
        <p:spPr>
          <a:xfrm>
            <a:off x="2517057" y="30342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left</a:t>
            </a:r>
            <a:endParaRPr lang="en-US" dirty="0"/>
          </a:p>
        </p:txBody>
      </p:sp>
      <p:sp>
        <p:nvSpPr>
          <p:cNvPr id="57" name="Rectangle 56"/>
          <p:cNvSpPr/>
          <p:nvPr userDrawn="1"/>
        </p:nvSpPr>
        <p:spPr>
          <a:xfrm>
            <a:off x="6860457" y="24246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 Placeholder 25"/>
          <p:cNvSpPr>
            <a:spLocks noGrp="1"/>
          </p:cNvSpPr>
          <p:nvPr>
            <p:ph type="body" sz="quarter" idx="25" hasCustomPrompt="1"/>
          </p:nvPr>
        </p:nvSpPr>
        <p:spPr>
          <a:xfrm>
            <a:off x="6936657" y="25770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59" name="Text Placeholder 28"/>
          <p:cNvSpPr>
            <a:spLocks noGrp="1"/>
          </p:cNvSpPr>
          <p:nvPr>
            <p:ph type="body" sz="quarter" idx="26" hasCustomPrompt="1"/>
          </p:nvPr>
        </p:nvSpPr>
        <p:spPr>
          <a:xfrm>
            <a:off x="6936657" y="30342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left</a:t>
            </a:r>
            <a:endParaRPr lang="en-US" dirty="0"/>
          </a:p>
        </p:txBody>
      </p:sp>
      <p:sp>
        <p:nvSpPr>
          <p:cNvPr id="60" name="Rectangle 59"/>
          <p:cNvSpPr/>
          <p:nvPr userDrawn="1"/>
        </p:nvSpPr>
        <p:spPr>
          <a:xfrm>
            <a:off x="228600" y="45582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Picture Placeholder 11"/>
          <p:cNvSpPr>
            <a:spLocks noGrp="1"/>
          </p:cNvSpPr>
          <p:nvPr>
            <p:ph type="pic" sz="quarter" idx="27"/>
          </p:nvPr>
        </p:nvSpPr>
        <p:spPr>
          <a:xfrm>
            <a:off x="2435942" y="45582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6855542" y="45582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3" name="Text Placeholder 25"/>
          <p:cNvSpPr>
            <a:spLocks noGrp="1"/>
          </p:cNvSpPr>
          <p:nvPr>
            <p:ph type="body" sz="quarter" idx="29" hasCustomPrompt="1"/>
          </p:nvPr>
        </p:nvSpPr>
        <p:spPr>
          <a:xfrm>
            <a:off x="304800" y="47106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64" name="Text Placeholder 28"/>
          <p:cNvSpPr>
            <a:spLocks noGrp="1"/>
          </p:cNvSpPr>
          <p:nvPr>
            <p:ph type="body" sz="quarter" idx="30" hasCustomPrompt="1"/>
          </p:nvPr>
        </p:nvSpPr>
        <p:spPr>
          <a:xfrm>
            <a:off x="304800" y="51678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28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10/17/2011</a:t>
            </a:fld>
            <a:endParaRPr lang="en-US"/>
          </a:p>
        </p:txBody>
      </p:sp>
      <p:sp>
        <p:nvSpPr>
          <p:cNvPr id="30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31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018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988" y="871538"/>
            <a:ext cx="8245475" cy="498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2838" y="1776413"/>
            <a:ext cx="3597275" cy="39020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2513" y="1776413"/>
            <a:ext cx="3598862" cy="39020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8572D1B-DF69-A249-BF8B-DACB35AEF7A9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29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6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3048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Rectangle 6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9050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377" name="Rectangle 6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/>
          </a:p>
        </p:txBody>
      </p:sp>
      <p:sp>
        <p:nvSpPr>
          <p:cNvPr id="13378" name="Rectangle 6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/>
          </a:p>
        </p:txBody>
      </p:sp>
      <p:sp>
        <p:nvSpPr>
          <p:cNvPr id="13379" name="Rectangle 6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24700" y="6276975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FB6A96AA-530D-3947-A0B5-C0EFA30A0F4E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/>
          <a:ea typeface="ＭＳ Ｐゴシック" charset="-128"/>
          <a:cs typeface="ＭＳ Ｐゴシック" charset="-128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Arial" charset="0"/>
          <a:ea typeface="ＭＳ Ｐゴシック" charset="-128"/>
          <a:cs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Arial" charset="0"/>
          <a:ea typeface="ＭＳ Ｐゴシック" charset="-128"/>
          <a:cs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Arial" charset="0"/>
          <a:ea typeface="ＭＳ Ｐゴシック" charset="-128"/>
          <a:cs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Comic Sans MS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Comic Sans MS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Comic Sans MS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FF"/>
          </a:solidFill>
          <a:latin typeface="Comic Sans MS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10000"/>
        <a:buFont typeface="Wingdings" charset="2"/>
        <a:buBlip>
          <a:blip r:embed="rId15"/>
        </a:buBlip>
        <a:defRPr sz="2400">
          <a:solidFill>
            <a:srgbClr val="040408"/>
          </a:solidFill>
          <a:latin typeface="Arial"/>
          <a:ea typeface="ＭＳ Ｐゴシック" charset="-128"/>
          <a:cs typeface="ＭＳ Ｐゴシック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charset="2"/>
        <a:buChar char="n"/>
        <a:defRPr sz="2000">
          <a:solidFill>
            <a:schemeClr val="tx2"/>
          </a:solidFill>
          <a:latin typeface="Arial"/>
          <a:ea typeface="ＭＳ Ｐゴシック" charset="-128"/>
          <a:cs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charset="2"/>
        <a:buChar char="w"/>
        <a:defRPr sz="1800">
          <a:solidFill>
            <a:schemeClr val="tx2"/>
          </a:solidFill>
          <a:latin typeface="Arial"/>
          <a:ea typeface="ＭＳ Ｐゴシック" charset="-128"/>
          <a:cs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charset="2"/>
        <a:buChar char="n"/>
        <a:defRPr sz="1600">
          <a:solidFill>
            <a:schemeClr val="tx2"/>
          </a:solidFill>
          <a:latin typeface="Arial"/>
          <a:ea typeface="ＭＳ Ｐゴシック" charset="-128"/>
          <a:cs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charset="2"/>
        <a:buChar char="n"/>
        <a:defRPr sz="1600">
          <a:solidFill>
            <a:schemeClr val="tx2"/>
          </a:solidFill>
          <a:latin typeface="Arial"/>
          <a:ea typeface="ＭＳ Ｐゴシック" charset="-128"/>
          <a:cs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charset="2"/>
        <a:buChar char="n"/>
        <a:defRPr sz="1600">
          <a:solidFill>
            <a:srgbClr val="0000FF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charset="2"/>
        <a:buChar char="n"/>
        <a:defRPr sz="1600">
          <a:solidFill>
            <a:srgbClr val="0000FF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charset="2"/>
        <a:buChar char="n"/>
        <a:defRPr sz="1600">
          <a:solidFill>
            <a:srgbClr val="0000FF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charset="2"/>
        <a:buChar char="n"/>
        <a:defRPr sz="1600">
          <a:solidFill>
            <a:srgbClr val="0000FF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1.wdp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microsoft.com/office/2007/relationships/hdphoto" Target="../media/hdphoto3.wdp"/><Relationship Id="rId4" Type="http://schemas.openxmlformats.org/officeDocument/2006/relationships/image" Target="../media/image25.png"/><Relationship Id="rId9" Type="http://schemas.microsoft.com/office/2007/relationships/hdphoto" Target="../media/hdphoto5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36.jpeg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12" Type="http://schemas.microsoft.com/office/2007/relationships/hdphoto" Target="../media/hdphoto10.wdp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8.jpeg"/><Relationship Id="rId1" Type="http://schemas.openxmlformats.org/officeDocument/2006/relationships/slideLayout" Target="../slideLayouts/slideLayout12.xml"/><Relationship Id="rId6" Type="http://schemas.microsoft.com/office/2007/relationships/hdphoto" Target="../media/hdphoto7.wdp"/><Relationship Id="rId11" Type="http://schemas.openxmlformats.org/officeDocument/2006/relationships/image" Target="../media/image35.png"/><Relationship Id="rId5" Type="http://schemas.openxmlformats.org/officeDocument/2006/relationships/image" Target="../media/image32.png"/><Relationship Id="rId15" Type="http://schemas.openxmlformats.org/officeDocument/2006/relationships/image" Target="../media/image18.png"/><Relationship Id="rId10" Type="http://schemas.microsoft.com/office/2007/relationships/hdphoto" Target="../media/hdphoto9.wdp"/><Relationship Id="rId4" Type="http://schemas.microsoft.com/office/2007/relationships/hdphoto" Target="../media/hdphoto6.wdp"/><Relationship Id="rId9" Type="http://schemas.openxmlformats.org/officeDocument/2006/relationships/image" Target="../media/image34.png"/><Relationship Id="rId1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7" Type="http://schemas.microsoft.com/office/2007/relationships/hdphoto" Target="../media/hdphoto13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microsoft.com/office/2007/relationships/hdphoto" Target="../media/hdphoto12.wdp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hdphoto" Target="../media/hdphoto16.wdp"/><Relationship Id="rId3" Type="http://schemas.microsoft.com/office/2007/relationships/hdphoto" Target="../media/hdphoto14.wdp"/><Relationship Id="rId7" Type="http://schemas.openxmlformats.org/officeDocument/2006/relationships/image" Target="../media/image4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5.wdp"/><Relationship Id="rId5" Type="http://schemas.openxmlformats.org/officeDocument/2006/relationships/image" Target="../media/image44.png"/><Relationship Id="rId10" Type="http://schemas.microsoft.com/office/2007/relationships/hdphoto" Target="../media/hdphoto17.wdp"/><Relationship Id="rId4" Type="http://schemas.openxmlformats.org/officeDocument/2006/relationships/hyperlink" Target="http://www.onlinegardenertips.com/images/Why-Onions-Make-People-Cry.html" TargetMode="External"/><Relationship Id="rId9" Type="http://schemas.openxmlformats.org/officeDocument/2006/relationships/image" Target="../media/image4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nlinegardenertips.com/images/Why-Onions-Make-People-Cry.html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5.wdp"/><Relationship Id="rId4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8.wdp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microsoft.com/office/2007/relationships/hdphoto" Target="../media/hdphoto19.wdp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microsoft.com/office/2007/relationships/hdphoto" Target="../media/hdphoto19.wdp"/></Relationships>
</file>

<file path=ppt/slides/_rels/slide62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3" Type="http://schemas.openxmlformats.org/officeDocument/2006/relationships/image" Target="../media/image56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5" Type="http://schemas.openxmlformats.org/officeDocument/2006/relationships/image" Target="../media/image57.png"/><Relationship Id="rId4" Type="http://schemas.microsoft.com/office/2007/relationships/hdphoto" Target="../media/hdphoto20.wdp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1344884" y="4520293"/>
            <a:ext cx="2858667" cy="783506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en-US" sz="1800" dirty="0" smtClean="0">
                <a:solidFill>
                  <a:schemeClr val="tx1"/>
                </a:solidFill>
                <a:latin typeface="+mj-lt"/>
                <a:ea typeface="Segoe UI" pitchFamily="34" charset="0"/>
                <a:cs typeface="Segoe UI" pitchFamily="34" charset="0"/>
              </a:rPr>
              <a:t>David J. DeWitt</a:t>
            </a:r>
          </a:p>
          <a:p>
            <a:pPr algn="ctr">
              <a:spcBef>
                <a:spcPct val="0"/>
              </a:spcBef>
            </a:pPr>
            <a:r>
              <a:rPr lang="en-US" sz="1800" dirty="0" smtClean="0">
                <a:solidFill>
                  <a:schemeClr val="tx1"/>
                </a:solidFill>
                <a:latin typeface="+mj-lt"/>
                <a:ea typeface="Segoe UI" pitchFamily="34" charset="0"/>
                <a:cs typeface="Segoe UI" pitchFamily="34" charset="0"/>
              </a:rPr>
              <a:t>dewitt@microsoft.com</a:t>
            </a:r>
          </a:p>
          <a:p>
            <a:pPr eaLnBrk="1" hangingPunct="1">
              <a:spcBef>
                <a:spcPct val="0"/>
              </a:spcBef>
            </a:pPr>
            <a:endParaRPr lang="en-US" dirty="0">
              <a:solidFill>
                <a:schemeClr val="tx1"/>
              </a:solidFill>
              <a:latin typeface="+mj-l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22688" y="2658643"/>
            <a:ext cx="5663608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lnSpc>
                <a:spcPct val="80000"/>
              </a:lnSpc>
            </a:pPr>
            <a:r>
              <a:rPr lang="en-US" sz="5500" b="0" kern="0" spc="-150" dirty="0">
                <a:solidFill>
                  <a:schemeClr val="bg2">
                    <a:lumMod val="50000"/>
                  </a:schemeClr>
                </a:solidFill>
                <a:latin typeface="Impact" pitchFamily="34" charset="0"/>
              </a:rPr>
              <a:t>What’s the big deal?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0739" y="607828"/>
            <a:ext cx="8107507" cy="2592566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  <a:scene3d>
              <a:camera prst="perspectiveFront"/>
              <a:lightRig rig="twoPt" dir="t"/>
            </a:scene3d>
            <a:sp3d extrusionH="889000" prstMaterial="matte">
              <a:bevelT w="82550" h="38100" prst="coolSlant"/>
            </a:sp3d>
          </a:bodyPr>
          <a:lstStyle/>
          <a:p>
            <a:pPr algn="ctr">
              <a:lnSpc>
                <a:spcPct val="70000"/>
              </a:lnSpc>
            </a:pPr>
            <a:r>
              <a:rPr lang="en-US" sz="15000" spc="2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Impact" pitchFamily="34" charset="0"/>
              </a:rPr>
              <a:t>Big Data</a:t>
            </a:r>
            <a:endParaRPr lang="en-US" sz="15000" kern="0" spc="-150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 bwMode="auto">
          <a:xfrm>
            <a:off x="2589900" y="5213963"/>
            <a:ext cx="3929184" cy="69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charset="2"/>
              <a:buNone/>
              <a:defRPr sz="2400">
                <a:solidFill>
                  <a:srgbClr val="040408"/>
                </a:solidFill>
                <a:latin typeface="Corbel" pitchFamily="34" charset="0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charset="2"/>
              <a:buChar char="n"/>
              <a:defRPr sz="20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charset="2"/>
              <a:buChar char="w"/>
              <a:defRPr sz="18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charset="2"/>
              <a:buChar char="n"/>
              <a:defRPr sz="16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sz="1800" b="0" dirty="0" smtClean="0">
                <a:solidFill>
                  <a:schemeClr val="tx1"/>
                </a:solidFill>
                <a:latin typeface="+mj-lt"/>
                <a:ea typeface="Segoe UI" pitchFamily="34" charset="0"/>
                <a:cs typeface="Segoe UI" pitchFamily="34" charset="0"/>
              </a:rPr>
              <a:t>Microsoft Jim Gray Systems Lab</a:t>
            </a:r>
          </a:p>
          <a:p>
            <a:pPr algn="ctr">
              <a:spcBef>
                <a:spcPct val="0"/>
              </a:spcBef>
            </a:pPr>
            <a:r>
              <a:rPr lang="en-US" sz="1800" b="0" dirty="0" smtClean="0">
                <a:solidFill>
                  <a:schemeClr val="tx1"/>
                </a:solidFill>
                <a:latin typeface="+mj-lt"/>
                <a:ea typeface="Segoe UI" pitchFamily="34" charset="0"/>
                <a:cs typeface="Segoe UI" pitchFamily="34" charset="0"/>
              </a:rPr>
              <a:t>Madison, Wisconsin</a:t>
            </a:r>
          </a:p>
        </p:txBody>
      </p:sp>
      <p:sp>
        <p:nvSpPr>
          <p:cNvPr id="6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 bwMode="auto">
          <a:xfrm>
            <a:off x="4554492" y="4520293"/>
            <a:ext cx="3040803" cy="823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charset="2"/>
              <a:buNone/>
              <a:defRPr sz="2400">
                <a:solidFill>
                  <a:srgbClr val="040408"/>
                </a:solidFill>
                <a:latin typeface="Corbel" pitchFamily="34" charset="0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charset="2"/>
              <a:buChar char="n"/>
              <a:defRPr sz="20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charset="2"/>
              <a:buChar char="w"/>
              <a:defRPr sz="18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charset="2"/>
              <a:buChar char="n"/>
              <a:defRPr sz="16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sz="1800" b="0" dirty="0" smtClean="0">
                <a:solidFill>
                  <a:schemeClr val="tx1"/>
                </a:solidFill>
                <a:latin typeface="+mj-lt"/>
                <a:ea typeface="Segoe UI" pitchFamily="34" charset="0"/>
                <a:cs typeface="Segoe UI" pitchFamily="34" charset="0"/>
              </a:rPr>
              <a:t>Rimma Nehme</a:t>
            </a:r>
          </a:p>
          <a:p>
            <a:pPr algn="ctr">
              <a:spcBef>
                <a:spcPct val="0"/>
              </a:spcBef>
            </a:pPr>
            <a:r>
              <a:rPr lang="en-US" sz="1800" b="0" dirty="0" smtClean="0">
                <a:solidFill>
                  <a:schemeClr val="tx1"/>
                </a:solidFill>
                <a:latin typeface="+mj-lt"/>
                <a:ea typeface="Segoe UI" pitchFamily="34" charset="0"/>
                <a:cs typeface="Segoe UI" pitchFamily="34" charset="0"/>
              </a:rPr>
              <a:t>rimman@microsoft.com</a:t>
            </a:r>
          </a:p>
          <a:p>
            <a:pPr>
              <a:spcBef>
                <a:spcPct val="0"/>
              </a:spcBef>
            </a:pPr>
            <a:endParaRPr lang="en-US" b="0" dirty="0">
              <a:solidFill>
                <a:schemeClr val="tx1"/>
              </a:solidFill>
              <a:latin typeface="+mj-lt"/>
              <a:ea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624114"/>
            <a:ext cx="9144000" cy="6233886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" y="12967"/>
            <a:ext cx="9129576" cy="616634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400" dirty="0" smtClean="0">
                <a:solidFill>
                  <a:schemeClr val="tx2"/>
                </a:solidFill>
              </a:rPr>
              <a:t>What Exactly Does “Big Data” Mean?</a:t>
            </a:r>
            <a:endParaRPr lang="en-US" sz="3400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202819" y="1634641"/>
            <a:ext cx="2143536" cy="393954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25000" dirty="0" smtClean="0">
                <a:gradFill flip="none" rotWithShape="1">
                  <a:gsLst>
                    <a:gs pos="0">
                      <a:srgbClr val="A50021">
                        <a:shade val="30000"/>
                        <a:satMod val="115000"/>
                      </a:srgbClr>
                    </a:gs>
                    <a:gs pos="50000">
                      <a:srgbClr val="A50021">
                        <a:shade val="67500"/>
                        <a:satMod val="115000"/>
                      </a:srgbClr>
                    </a:gs>
                    <a:gs pos="100000">
                      <a:srgbClr val="A50021">
                        <a:shade val="100000"/>
                        <a:satMod val="115000"/>
                      </a:srgbClr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atin typeface="Arial" pitchFamily="34" charset="0"/>
                <a:cs typeface="Arial" pitchFamily="34" charset="0"/>
              </a:rPr>
              <a:t>?</a:t>
            </a:r>
          </a:p>
        </p:txBody>
      </p:sp>
      <p:grpSp>
        <p:nvGrpSpPr>
          <p:cNvPr id="11" name="Group 10"/>
          <p:cNvGrpSpPr/>
          <p:nvPr/>
        </p:nvGrpSpPr>
        <p:grpSpPr>
          <a:xfrm rot="20933992">
            <a:off x="359987" y="1405937"/>
            <a:ext cx="3300764" cy="2348183"/>
            <a:chOff x="6932612" y="1194620"/>
            <a:chExt cx="3508277" cy="2764522"/>
          </a:xfrm>
        </p:grpSpPr>
        <p:pic>
          <p:nvPicPr>
            <p:cNvPr id="7" name="Picture 2" descr="http://www.computerweekly.com/Assets/GetAsset.aspx?ItemID=4565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2612" y="1194620"/>
              <a:ext cx="3508277" cy="2764522"/>
            </a:xfrm>
            <a:prstGeom prst="rect">
              <a:avLst/>
            </a:prstGeom>
            <a:ln w="127000" cap="sq">
              <a:solidFill>
                <a:srgbClr val="000000"/>
              </a:solidFill>
              <a:miter lim="800000"/>
            </a:ln>
            <a:effectLst>
              <a:outerShdw blurRad="57150" dist="50800" dir="2700000" algn="tl" rotWithShape="0">
                <a:srgbClr val="000000">
                  <a:alpha val="4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7122852" y="1246475"/>
              <a:ext cx="3238707" cy="18479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Massive collections of records – think </a:t>
              </a:r>
              <a:r>
                <a:rPr 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10’s </a:t>
              </a: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of PBs 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 rot="402670">
            <a:off x="2867885" y="1271089"/>
            <a:ext cx="5943600" cy="4430934"/>
            <a:chOff x="5029200" y="1407061"/>
            <a:chExt cx="5943600" cy="4430934"/>
          </a:xfrm>
        </p:grpSpPr>
        <p:pic>
          <p:nvPicPr>
            <p:cNvPr id="13" name="Picture 4" descr="http://silvertonconsulting.com/blog/wp-content/uploads/2010/12/closeup_enclosure.ashx_.jpe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34921" y="1407061"/>
              <a:ext cx="5746439" cy="3003043"/>
            </a:xfrm>
            <a:prstGeom prst="rect">
              <a:avLst/>
            </a:prstGeom>
            <a:ln w="127000" cap="sq">
              <a:solidFill>
                <a:srgbClr val="000000"/>
              </a:solidFill>
              <a:miter lim="800000"/>
            </a:ln>
            <a:effectLst>
              <a:outerShdw blurRad="57150" dist="50800" dir="2700000" algn="tl" rotWithShape="0">
                <a:srgbClr val="000000">
                  <a:alpha val="4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13"/>
            <p:cNvSpPr/>
            <p:nvPr/>
          </p:nvSpPr>
          <p:spPr>
            <a:xfrm>
              <a:off x="5029200" y="3899003"/>
              <a:ext cx="5943600" cy="1938992"/>
            </a:xfrm>
            <a:prstGeom prst="rect">
              <a:avLst/>
            </a:prstGeom>
            <a:solidFill>
              <a:schemeClr val="tx1"/>
            </a:solidFill>
            <a:ln w="76200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+mj-lt"/>
                </a:rPr>
                <a:t>Typically housed on large clusters of low-cost processors</a:t>
              </a:r>
            </a:p>
            <a:p>
              <a:pPr lvl="1"/>
              <a:r>
                <a:rPr lang="en-US" i="1" dirty="0">
                  <a:solidFill>
                    <a:schemeClr val="bg1"/>
                  </a:solidFill>
                  <a:latin typeface="+mj-lt"/>
                </a:rPr>
                <a:t>Facebook has 2700 nodes in their cluster with 60PB of storage!!</a:t>
              </a:r>
              <a:r>
                <a:rPr lang="en-US" dirty="0">
                  <a:solidFill>
                    <a:schemeClr val="bg1"/>
                  </a:solidFill>
                  <a:latin typeface="+mj-lt"/>
                </a:rPr>
                <a:t>   </a:t>
              </a:r>
              <a:endParaRPr lang="en-US" dirty="0" smtClean="0">
                <a:solidFill>
                  <a:schemeClr val="bg1"/>
                </a:solidFill>
                <a:latin typeface="+mj-lt"/>
              </a:endParaRPr>
            </a:p>
            <a:p>
              <a:pPr lvl="1"/>
              <a:r>
                <a:rPr lang="en-US" dirty="0" smtClean="0">
                  <a:solidFill>
                    <a:srgbClr val="FF0000"/>
                  </a:solidFill>
                  <a:latin typeface="+mj-lt"/>
                </a:rPr>
                <a:t>Truly </a:t>
              </a:r>
              <a:r>
                <a:rPr lang="en-US" dirty="0">
                  <a:solidFill>
                    <a:srgbClr val="FF0000"/>
                  </a:solidFill>
                  <a:latin typeface="+mj-lt"/>
                </a:rPr>
                <a:t>stunning.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483065" y="1723346"/>
            <a:ext cx="4483445" cy="4482591"/>
            <a:chOff x="1536354" y="767835"/>
            <a:chExt cx="4483445" cy="4482591"/>
          </a:xfrm>
        </p:grpSpPr>
        <p:grpSp>
          <p:nvGrpSpPr>
            <p:cNvPr id="18" name="Group 17"/>
            <p:cNvGrpSpPr/>
            <p:nvPr/>
          </p:nvGrpSpPr>
          <p:grpSpPr>
            <a:xfrm>
              <a:off x="1536354" y="1839596"/>
              <a:ext cx="4483445" cy="3410830"/>
              <a:chOff x="1536355" y="1839596"/>
              <a:chExt cx="3810000" cy="2933701"/>
            </a:xfrm>
          </p:grpSpPr>
          <p:pic>
            <p:nvPicPr>
              <p:cNvPr id="17" name="Picture 8" descr="http://www.dataversity.net/wp-content/uploads/2011/06/nosql-logos.pn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6355" y="1839596"/>
                <a:ext cx="3810000" cy="29337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6" name="Picture 8" descr="http://www.wegethosting.com/blog/wp-content/uploads/2010/10/hadoop+elephant_rgb.png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58848" y="2696963"/>
                <a:ext cx="938229" cy="221891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8" name="Picture 10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1256129">
                <a:off x="2719512" y="3056758"/>
                <a:ext cx="1616904" cy="416729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0" name="Picture 12" descr="http://ts4.mm.bing.net/images/thumbnail.aspx?q=1155391561659&amp;id=c18b94b8802f39631752d2a0865e1904&amp;url=http%3a%2f%2fitmarketingworld.com%2fwordpress%2fwp-content%2fuploads%2f2010%2f12%2fteradata-logo.jpg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1222182">
                <a:off x="3083336" y="3867146"/>
                <a:ext cx="634655" cy="222129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6" name="Rectangle 25"/>
            <p:cNvSpPr/>
            <p:nvPr/>
          </p:nvSpPr>
          <p:spPr>
            <a:xfrm>
              <a:off x="1536355" y="767835"/>
              <a:ext cx="4483444" cy="110799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200" dirty="0">
                  <a:latin typeface="+mj-lt"/>
                </a:rPr>
                <a:t>To some, “Big Data” means </a:t>
              </a:r>
              <a:r>
                <a:rPr lang="en-US" sz="2200" dirty="0" smtClean="0">
                  <a:latin typeface="+mj-lt"/>
                </a:rPr>
                <a:t>using a </a:t>
              </a:r>
              <a:r>
                <a:rPr lang="en-US" sz="2200" dirty="0" err="1" smtClean="0">
                  <a:latin typeface="+mj-lt"/>
                </a:rPr>
                <a:t>NoSQL</a:t>
              </a:r>
              <a:r>
                <a:rPr lang="en-US" sz="2200" dirty="0" smtClean="0">
                  <a:latin typeface="+mj-lt"/>
                </a:rPr>
                <a:t> system or Parallel relational  DBMS  </a:t>
              </a:r>
              <a:r>
                <a:rPr lang="en-US" sz="2200" dirty="0">
                  <a:latin typeface="+mj-lt"/>
                </a:rPr>
                <a:t>like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623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2594187"/>
              </p:ext>
            </p:extLst>
          </p:nvPr>
        </p:nvGraphicFramePr>
        <p:xfrm>
          <a:off x="271462" y="2149201"/>
          <a:ext cx="5648325" cy="39671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074" name="Picture 2" descr="http://www.datacenterknowledge.com/wp-content/uploads/2010/05/digital-universe-201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0" y="2674258"/>
            <a:ext cx="2832100" cy="2470555"/>
          </a:xfrm>
          <a:prstGeom prst="rect">
            <a:avLst/>
          </a:prstGeom>
          <a:ln w="9525" cap="sq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777345" y="5451486"/>
            <a:ext cx="28977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b="0" dirty="0" smtClean="0">
                <a:latin typeface="Gungsuh" pitchFamily="18" charset="-127"/>
                <a:ea typeface="Gungsuh" pitchFamily="18" charset="-127"/>
              </a:rPr>
              <a:t>1 </a:t>
            </a:r>
            <a:r>
              <a:rPr lang="en-US" sz="1500" b="0" dirty="0" err="1" smtClean="0">
                <a:latin typeface="Gungsuh" pitchFamily="18" charset="-127"/>
                <a:ea typeface="Gungsuh" pitchFamily="18" charset="-127"/>
              </a:rPr>
              <a:t>zettabyte</a:t>
            </a:r>
            <a:r>
              <a:rPr lang="en-US" sz="1500" b="0" dirty="0">
                <a:latin typeface="Gungsuh" pitchFamily="18" charset="-127"/>
                <a:ea typeface="Gungsuh" pitchFamily="18" charset="-127"/>
              </a:rPr>
              <a:t>? </a:t>
            </a:r>
            <a:endParaRPr lang="en-US" sz="1500" b="0" dirty="0" smtClean="0">
              <a:latin typeface="Gungsuh" pitchFamily="18" charset="-127"/>
              <a:ea typeface="Gungsuh" pitchFamily="18" charset="-127"/>
            </a:endParaRPr>
          </a:p>
          <a:p>
            <a:r>
              <a:rPr lang="en-US" sz="1500" b="0" dirty="0" smtClean="0">
                <a:latin typeface="Gungsuh" pitchFamily="18" charset="-127"/>
                <a:ea typeface="Gungsuh" pitchFamily="18" charset="-127"/>
              </a:rPr>
              <a:t>= </a:t>
            </a:r>
            <a:r>
              <a:rPr lang="en-US" sz="1500" b="0" dirty="0">
                <a:latin typeface="Gungsuh" pitchFamily="18" charset="-127"/>
                <a:ea typeface="Gungsuh" pitchFamily="18" charset="-127"/>
              </a:rPr>
              <a:t>1 million </a:t>
            </a:r>
            <a:r>
              <a:rPr lang="en-US" sz="1500" b="0" dirty="0" smtClean="0">
                <a:latin typeface="Gungsuh" pitchFamily="18" charset="-127"/>
                <a:ea typeface="Gungsuh" pitchFamily="18" charset="-127"/>
              </a:rPr>
              <a:t>petabytes</a:t>
            </a:r>
          </a:p>
          <a:p>
            <a:r>
              <a:rPr lang="en-US" sz="1500" b="0" dirty="0" smtClean="0">
                <a:latin typeface="Gungsuh" pitchFamily="18" charset="-127"/>
                <a:ea typeface="Gungsuh" pitchFamily="18" charset="-127"/>
              </a:rPr>
              <a:t>= 1 </a:t>
            </a:r>
            <a:r>
              <a:rPr lang="en-US" sz="1500" b="0" dirty="0" smtClean="0">
                <a:latin typeface="Gungsuh" pitchFamily="18" charset="-127"/>
                <a:ea typeface="Gungsuh" pitchFamily="18" charset="-127"/>
              </a:rPr>
              <a:t>billion </a:t>
            </a:r>
            <a:r>
              <a:rPr lang="en-US" sz="1500" b="0" dirty="0">
                <a:latin typeface="Gungsuh" pitchFamily="18" charset="-127"/>
                <a:ea typeface="Gungsuh" pitchFamily="18" charset="-127"/>
              </a:rPr>
              <a:t>terabytes </a:t>
            </a:r>
            <a:endParaRPr lang="en-US" sz="1500" b="0" dirty="0" smtClean="0">
              <a:latin typeface="Gungsuh" pitchFamily="18" charset="-127"/>
              <a:ea typeface="Gungsuh" pitchFamily="18" charset="-127"/>
            </a:endParaRPr>
          </a:p>
          <a:p>
            <a:r>
              <a:rPr lang="en-US" sz="1500" b="0" dirty="0" smtClean="0">
                <a:latin typeface="Gungsuh" pitchFamily="18" charset="-127"/>
                <a:ea typeface="Gungsuh" pitchFamily="18" charset="-127"/>
              </a:rPr>
              <a:t>= 1 </a:t>
            </a:r>
            <a:r>
              <a:rPr lang="en-US" sz="1500" b="0" dirty="0" smtClean="0">
                <a:latin typeface="Gungsuh" pitchFamily="18" charset="-127"/>
                <a:ea typeface="Gungsuh" pitchFamily="18" charset="-127"/>
              </a:rPr>
              <a:t>trillion </a:t>
            </a:r>
            <a:r>
              <a:rPr lang="en-US" sz="1500" b="0" dirty="0" smtClean="0">
                <a:latin typeface="Gungsuh" pitchFamily="18" charset="-127"/>
                <a:ea typeface="Gungsuh" pitchFamily="18" charset="-127"/>
              </a:rPr>
              <a:t>gigabytes </a:t>
            </a:r>
            <a:endParaRPr lang="en-US" sz="1500" b="0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310" y="228650"/>
            <a:ext cx="8095861" cy="616634"/>
          </a:xfrm>
        </p:spPr>
        <p:txBody>
          <a:bodyPr/>
          <a:lstStyle/>
          <a:p>
            <a:r>
              <a:rPr lang="en-US" dirty="0" smtClean="0"/>
              <a:t>Some Big Data Stats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85775" y="6085344"/>
            <a:ext cx="35909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latin typeface="+mj-lt"/>
              </a:rPr>
              <a:t>Sources</a:t>
            </a:r>
            <a:r>
              <a:rPr lang="en-US" sz="800" b="0" dirty="0">
                <a:latin typeface="+mj-lt"/>
              </a:rPr>
              <a:t>:</a:t>
            </a:r>
          </a:p>
          <a:p>
            <a:r>
              <a:rPr lang="en-US" sz="800" b="0" dirty="0">
                <a:latin typeface="+mj-lt"/>
              </a:rPr>
              <a:t>"Big Data: The Next Frontier for Innovation, Competition and Productivity."</a:t>
            </a:r>
          </a:p>
          <a:p>
            <a:r>
              <a:rPr lang="en-US" sz="800" b="0" dirty="0">
                <a:latin typeface="+mj-lt"/>
              </a:rPr>
              <a:t>US Bureau of Labor Statistics | </a:t>
            </a:r>
            <a:r>
              <a:rPr lang="en-US" sz="800" b="0" dirty="0" err="1">
                <a:latin typeface="+mj-lt"/>
              </a:rPr>
              <a:t>McKinsley</a:t>
            </a:r>
            <a:r>
              <a:rPr lang="en-US" sz="800" b="0" dirty="0">
                <a:latin typeface="+mj-lt"/>
              </a:rPr>
              <a:t> Global Institute Analysis</a:t>
            </a:r>
          </a:p>
        </p:txBody>
      </p:sp>
      <p:sp>
        <p:nvSpPr>
          <p:cNvPr id="13" name="Freeform 12"/>
          <p:cNvSpPr/>
          <p:nvPr/>
        </p:nvSpPr>
        <p:spPr>
          <a:xfrm>
            <a:off x="3581400" y="2686050"/>
            <a:ext cx="2733675" cy="1314450"/>
          </a:xfrm>
          <a:custGeom>
            <a:avLst/>
            <a:gdLst>
              <a:gd name="connsiteX0" fmla="*/ 0 w 2733675"/>
              <a:gd name="connsiteY0" fmla="*/ 0 h 1562100"/>
              <a:gd name="connsiteX1" fmla="*/ 542925 w 2733675"/>
              <a:gd name="connsiteY1" fmla="*/ 504825 h 1562100"/>
              <a:gd name="connsiteX2" fmla="*/ 1666875 w 2733675"/>
              <a:gd name="connsiteY2" fmla="*/ 876300 h 1562100"/>
              <a:gd name="connsiteX3" fmla="*/ 2495550 w 2733675"/>
              <a:gd name="connsiteY3" fmla="*/ 1104900 h 1562100"/>
              <a:gd name="connsiteX4" fmla="*/ 2733675 w 2733675"/>
              <a:gd name="connsiteY4" fmla="*/ 1562100 h 156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3675" h="1562100">
                <a:moveTo>
                  <a:pt x="0" y="0"/>
                </a:moveTo>
                <a:cubicBezTo>
                  <a:pt x="132556" y="179387"/>
                  <a:pt x="265113" y="358775"/>
                  <a:pt x="542925" y="504825"/>
                </a:cubicBezTo>
                <a:cubicBezTo>
                  <a:pt x="820738" y="650875"/>
                  <a:pt x="1341437" y="776287"/>
                  <a:pt x="1666875" y="876300"/>
                </a:cubicBezTo>
                <a:cubicBezTo>
                  <a:pt x="1992313" y="976313"/>
                  <a:pt x="2317750" y="990600"/>
                  <a:pt x="2495550" y="1104900"/>
                </a:cubicBezTo>
                <a:cubicBezTo>
                  <a:pt x="2673350" y="1219200"/>
                  <a:pt x="2733675" y="1562100"/>
                  <a:pt x="2733675" y="1562100"/>
                </a:cubicBezTo>
              </a:path>
            </a:pathLst>
          </a:custGeom>
          <a:ln>
            <a:solidFill>
              <a:schemeClr val="bg1">
                <a:lumMod val="50000"/>
              </a:schemeClr>
            </a:solidFill>
            <a:prstDash val="dash"/>
            <a:headEnd type="triangle" w="med" len="med"/>
            <a:tailEnd type="triangle" w="med" len="med"/>
          </a:ln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35" name="Rectangle 34"/>
          <p:cNvSpPr/>
          <p:nvPr/>
        </p:nvSpPr>
        <p:spPr>
          <a:xfrm rot="16200000">
            <a:off x="-64085" y="4004875"/>
            <a:ext cx="9092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defRPr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Petabytes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0" y="759820"/>
            <a:ext cx="9144000" cy="5789674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485775" y="2262403"/>
            <a:ext cx="7938263" cy="3761941"/>
            <a:chOff x="4259719" y="4883285"/>
            <a:chExt cx="4649822" cy="1899660"/>
          </a:xfrm>
        </p:grpSpPr>
        <p:sp>
          <p:nvSpPr>
            <p:cNvPr id="32" name="Rounded Rectangle 31"/>
            <p:cNvSpPr/>
            <p:nvPr/>
          </p:nvSpPr>
          <p:spPr bwMode="auto">
            <a:xfrm>
              <a:off x="4259719" y="4883285"/>
              <a:ext cx="4649822" cy="1899660"/>
            </a:xfrm>
            <a:prstGeom prst="roundRect">
              <a:avLst>
                <a:gd name="adj" fmla="val 8143"/>
              </a:avLst>
            </a:prstGeom>
            <a:solidFill>
              <a:schemeClr val="bg1"/>
            </a:solidFill>
            <a:ln w="9525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8315823" y="5807359"/>
              <a:ext cx="451826" cy="389632"/>
              <a:chOff x="7866741" y="6332251"/>
              <a:chExt cx="882995" cy="620120"/>
            </a:xfrm>
          </p:grpSpPr>
          <p:pic>
            <p:nvPicPr>
              <p:cNvPr id="3078" name="Picture 6" descr="http://technology.nicefun.net/uploads/2009/11/mars1.gif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86409" y="6332251"/>
                <a:ext cx="528298" cy="3936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TextBox 21"/>
              <p:cNvSpPr txBox="1"/>
              <p:nvPr/>
            </p:nvSpPr>
            <p:spPr>
              <a:xfrm>
                <a:off x="7866741" y="6655545"/>
                <a:ext cx="882995" cy="2968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>
                    <a:solidFill>
                      <a:srgbClr val="01020B"/>
                    </a:solidFill>
                    <a:latin typeface="Gungsuh" pitchFamily="18" charset="-127"/>
                    <a:ea typeface="Gungsuh" pitchFamily="18" charset="-127"/>
                  </a:rPr>
                  <a:t>Mars</a:t>
                </a: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5767664" y="6007521"/>
              <a:ext cx="740227" cy="750686"/>
              <a:chOff x="5709296" y="6085345"/>
              <a:chExt cx="740227" cy="750686"/>
            </a:xfrm>
          </p:grpSpPr>
          <p:pic>
            <p:nvPicPr>
              <p:cNvPr id="3076" name="Picture 4" descr="C:\Users\rimman\AppData\Local\Microsoft\Windows\Temporary Internet Files\Content.IE5\6OBYJM8H\MC900431620[1].pn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09296" y="6085345"/>
                <a:ext cx="740227" cy="6554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5845891" y="6649530"/>
                <a:ext cx="515675" cy="1865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>
                    <a:solidFill>
                      <a:srgbClr val="01020B"/>
                    </a:solidFill>
                    <a:latin typeface="Gungsuh" pitchFamily="18" charset="-127"/>
                    <a:ea typeface="Gungsuh" pitchFamily="18" charset="-127"/>
                  </a:rPr>
                  <a:t>Earth</a:t>
                </a:r>
              </a:p>
            </p:txBody>
          </p:sp>
        </p:grpSp>
        <p:cxnSp>
          <p:nvCxnSpPr>
            <p:cNvPr id="23" name="Straight Arrow Connector 22"/>
            <p:cNvCxnSpPr>
              <a:stCxn id="3076" idx="3"/>
              <a:endCxn id="3078" idx="1"/>
            </p:cNvCxnSpPr>
            <p:nvPr/>
          </p:nvCxnSpPr>
          <p:spPr bwMode="auto">
            <a:xfrm flipV="1">
              <a:off x="6507891" y="5931056"/>
              <a:ext cx="1869145" cy="404214"/>
            </a:xfrm>
            <a:prstGeom prst="straightConnector1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ight Brace 28"/>
            <p:cNvSpPr/>
            <p:nvPr/>
          </p:nvSpPr>
          <p:spPr bwMode="auto">
            <a:xfrm rot="15366811" flipV="1">
              <a:off x="6911861" y="5560017"/>
              <a:ext cx="199658" cy="1104630"/>
            </a:xfrm>
            <a:prstGeom prst="rightBrace">
              <a:avLst>
                <a:gd name="adj1" fmla="val 42265"/>
                <a:gd name="adj2" fmla="val 50000"/>
              </a:avLst>
            </a:prstGeom>
            <a:noFill/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sp>
          <p:nvSpPr>
            <p:cNvPr id="30" name="Oval Callout 29"/>
            <p:cNvSpPr/>
            <p:nvPr/>
          </p:nvSpPr>
          <p:spPr bwMode="auto">
            <a:xfrm>
              <a:off x="4484451" y="4990290"/>
              <a:ext cx="1830625" cy="1080060"/>
            </a:xfrm>
            <a:prstGeom prst="wedgeEllipseCallout">
              <a:avLst>
                <a:gd name="adj1" fmla="val 86540"/>
                <a:gd name="adj2" fmla="val 40961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800" dirty="0" smtClean="0">
                  <a:solidFill>
                    <a:srgbClr val="01020B"/>
                  </a:solidFill>
                  <a:latin typeface="+mj-lt"/>
                  <a:ea typeface="Gungsuh" pitchFamily="18" charset="-127"/>
                </a:rPr>
                <a:t>35ZB</a:t>
              </a:r>
              <a:r>
                <a:rPr lang="en-US" sz="1800" b="0" dirty="0" smtClean="0">
                  <a:solidFill>
                    <a:srgbClr val="01020B"/>
                  </a:solidFill>
                  <a:latin typeface="+mj-lt"/>
                  <a:ea typeface="Gungsuh" pitchFamily="18" charset="-127"/>
                </a:rPr>
                <a:t> = enough </a:t>
              </a:r>
              <a:r>
                <a:rPr lang="en-US" sz="1800" b="0" dirty="0">
                  <a:solidFill>
                    <a:srgbClr val="01020B"/>
                  </a:solidFill>
                  <a:latin typeface="+mj-lt"/>
                  <a:ea typeface="Gungsuh" pitchFamily="18" charset="-127"/>
                </a:rPr>
                <a:t>data </a:t>
              </a:r>
              <a:endParaRPr lang="en-US" sz="1800" b="0" dirty="0" smtClean="0">
                <a:solidFill>
                  <a:srgbClr val="01020B"/>
                </a:solidFill>
                <a:latin typeface="+mj-lt"/>
                <a:ea typeface="Gungsuh" pitchFamily="18" charset="-127"/>
              </a:endParaRPr>
            </a:p>
            <a:p>
              <a:pPr algn="ctr"/>
              <a:r>
                <a:rPr lang="en-US" sz="1800" b="0" dirty="0" smtClean="0">
                  <a:solidFill>
                    <a:srgbClr val="01020B"/>
                  </a:solidFill>
                  <a:latin typeface="+mj-lt"/>
                  <a:ea typeface="Gungsuh" pitchFamily="18" charset="-127"/>
                </a:rPr>
                <a:t>to </a:t>
              </a:r>
              <a:r>
                <a:rPr lang="en-US" sz="1800" b="0" dirty="0">
                  <a:solidFill>
                    <a:srgbClr val="01020B"/>
                  </a:solidFill>
                  <a:latin typeface="+mj-lt"/>
                  <a:ea typeface="Gungsuh" pitchFamily="18" charset="-127"/>
                </a:rPr>
                <a:t>fill a </a:t>
              </a:r>
              <a:r>
                <a:rPr lang="en-US" sz="1800" b="0" dirty="0" smtClean="0">
                  <a:solidFill>
                    <a:srgbClr val="01020B"/>
                  </a:solidFill>
                  <a:latin typeface="+mj-lt"/>
                  <a:ea typeface="Gungsuh" pitchFamily="18" charset="-127"/>
                </a:rPr>
                <a:t>stack </a:t>
              </a:r>
              <a:r>
                <a:rPr lang="en-US" sz="1800" b="0" dirty="0">
                  <a:solidFill>
                    <a:srgbClr val="01020B"/>
                  </a:solidFill>
                  <a:latin typeface="+mj-lt"/>
                  <a:ea typeface="Gungsuh" pitchFamily="18" charset="-127"/>
                </a:rPr>
                <a:t>of DVDs </a:t>
              </a:r>
              <a:endParaRPr lang="en-US" sz="1800" b="0" dirty="0" smtClean="0">
                <a:solidFill>
                  <a:srgbClr val="01020B"/>
                </a:solidFill>
                <a:latin typeface="+mj-lt"/>
                <a:ea typeface="Gungsuh" pitchFamily="18" charset="-127"/>
              </a:endParaRPr>
            </a:p>
            <a:p>
              <a:pPr algn="ctr"/>
              <a:r>
                <a:rPr lang="en-US" sz="1800" b="0" dirty="0" smtClean="0">
                  <a:solidFill>
                    <a:srgbClr val="01020B"/>
                  </a:solidFill>
                  <a:latin typeface="+mj-lt"/>
                  <a:ea typeface="Gungsuh" pitchFamily="18" charset="-127"/>
                </a:rPr>
                <a:t>reaching halfway </a:t>
              </a:r>
              <a:r>
                <a:rPr lang="en-US" sz="1800" b="0" dirty="0">
                  <a:solidFill>
                    <a:srgbClr val="01020B"/>
                  </a:solidFill>
                  <a:latin typeface="+mj-lt"/>
                  <a:ea typeface="Gungsuh" pitchFamily="18" charset="-127"/>
                </a:rPr>
                <a:t>to Mars</a:t>
              </a:r>
              <a:endParaRPr kumimoji="0" lang="en-US" sz="1800" b="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  <a:ea typeface="Gungsuh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4295050" y="2149396"/>
            <a:ext cx="3972561" cy="4770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500" dirty="0" smtClean="0">
                <a:solidFill>
                  <a:srgbClr val="FF0000"/>
                </a:solidFill>
                <a:latin typeface="Segoe Script" pitchFamily="34" charset="0"/>
              </a:rPr>
              <a:t>If you like analogies…</a:t>
            </a:r>
            <a:endParaRPr lang="en-US" sz="2500" dirty="0">
              <a:solidFill>
                <a:srgbClr val="FF0000"/>
              </a:solidFill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746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12" grpId="0"/>
      <p:bldP spid="11" grpId="0"/>
      <p:bldP spid="13" grpId="0" animBg="1"/>
      <p:bldP spid="35" grpId="0"/>
      <p:bldP spid="36" grpId="0" animBg="1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8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7176">
            <a:off x="5435947" y="2014667"/>
            <a:ext cx="1381857" cy="853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961" y="667404"/>
            <a:ext cx="8704520" cy="61663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Why the Sudden Explosion </a:t>
            </a:r>
            <a:br>
              <a:rPr lang="en-US" dirty="0" smtClean="0"/>
            </a:br>
            <a:r>
              <a:rPr lang="en-US" dirty="0" smtClean="0"/>
              <a:t>of Interest?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2587" y="1489320"/>
            <a:ext cx="8267700" cy="4943497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An increased number and variety of data sources that generate large quantities of data</a:t>
            </a:r>
          </a:p>
          <a:p>
            <a:pPr lvl="1"/>
            <a:r>
              <a:rPr lang="en-US" dirty="0" smtClean="0"/>
              <a:t>Sensors (e.g. location, acoustical, …)</a:t>
            </a:r>
          </a:p>
          <a:p>
            <a:pPr lvl="1"/>
            <a:r>
              <a:rPr lang="en-US" dirty="0" smtClean="0"/>
              <a:t>Web 2.0 (e.g. twitter, wikis, … )</a:t>
            </a:r>
          </a:p>
          <a:p>
            <a:pPr lvl="1"/>
            <a:r>
              <a:rPr lang="en-US" dirty="0" smtClean="0"/>
              <a:t>Web clicks </a:t>
            </a:r>
          </a:p>
          <a:p>
            <a:r>
              <a:rPr lang="en-US" dirty="0" smtClean="0"/>
              <a:t>Realization that data was “too valuable” to delete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Dramatic decline in the cost of hardware, especially storage</a:t>
            </a:r>
          </a:p>
          <a:p>
            <a:pPr lvl="1"/>
            <a:r>
              <a:rPr lang="en-US" dirty="0" smtClean="0"/>
              <a:t>If storage was still $100/GB there would be no big data revolution underway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1920492" y="3318815"/>
            <a:ext cx="5276538" cy="1727560"/>
            <a:chOff x="954657" y="1800225"/>
            <a:chExt cx="5707773" cy="2071509"/>
          </a:xfrm>
        </p:grpSpPr>
        <p:sp>
          <p:nvSpPr>
            <p:cNvPr id="7" name="Flowchart: Manual Operation 6"/>
            <p:cNvSpPr/>
            <p:nvPr/>
          </p:nvSpPr>
          <p:spPr bwMode="auto">
            <a:xfrm rot="5400000">
              <a:off x="3418969" y="2592185"/>
              <a:ext cx="895350" cy="609600"/>
            </a:xfrm>
            <a:prstGeom prst="flowChartManualOperation">
              <a:avLst/>
            </a:prstGeom>
            <a:ln>
              <a:noFill/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" name="Rounded Rectangle 7"/>
            <p:cNvSpPr/>
            <p:nvPr/>
          </p:nvSpPr>
          <p:spPr bwMode="auto">
            <a:xfrm>
              <a:off x="3952875" y="1800225"/>
              <a:ext cx="429779" cy="207150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 w="1270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pic>
          <p:nvPicPr>
            <p:cNvPr id="9" name="Picture 3" descr="C:\Users\rimman\AppData\Local\Microsoft\Windows\Temporary Internet Files\Content.IE5\2MVOD4C2\MC900432617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5269" y="2632038"/>
              <a:ext cx="717161" cy="7171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ounded Rectangle 9"/>
            <p:cNvSpPr/>
            <p:nvPr/>
          </p:nvSpPr>
          <p:spPr bwMode="auto">
            <a:xfrm>
              <a:off x="4034284" y="1940496"/>
              <a:ext cx="274320" cy="274320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5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5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1" name="Rounded Rectangle 10"/>
            <p:cNvSpPr/>
            <p:nvPr/>
          </p:nvSpPr>
          <p:spPr bwMode="auto">
            <a:xfrm>
              <a:off x="4034284" y="2318624"/>
              <a:ext cx="274320" cy="274320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5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5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2" name="Rounded Rectangle 11"/>
            <p:cNvSpPr/>
            <p:nvPr/>
          </p:nvSpPr>
          <p:spPr bwMode="auto">
            <a:xfrm>
              <a:off x="4034284" y="2696752"/>
              <a:ext cx="274320" cy="274320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5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5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3" name="Rounded Rectangle 12"/>
            <p:cNvSpPr/>
            <p:nvPr/>
          </p:nvSpPr>
          <p:spPr bwMode="auto">
            <a:xfrm>
              <a:off x="4034284" y="3074879"/>
              <a:ext cx="274320" cy="274320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5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5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4" name="Rounded Rectangle 13"/>
            <p:cNvSpPr/>
            <p:nvPr/>
          </p:nvSpPr>
          <p:spPr bwMode="auto">
            <a:xfrm>
              <a:off x="4034284" y="3453006"/>
              <a:ext cx="274320" cy="274320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5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5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4924962" y="2242006"/>
              <a:ext cx="548640" cy="548640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5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5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6" name="Rounded Rectangle 15"/>
            <p:cNvSpPr/>
            <p:nvPr/>
          </p:nvSpPr>
          <p:spPr bwMode="auto">
            <a:xfrm>
              <a:off x="4924962" y="3029159"/>
              <a:ext cx="548640" cy="548640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5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5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7" name="Right Brace 16"/>
            <p:cNvSpPr/>
            <p:nvPr/>
          </p:nvSpPr>
          <p:spPr bwMode="auto">
            <a:xfrm>
              <a:off x="5486404" y="2720325"/>
              <a:ext cx="204255" cy="403894"/>
            </a:xfrm>
            <a:prstGeom prst="rightBrace">
              <a:avLst>
                <a:gd name="adj1" fmla="val 24652"/>
                <a:gd name="adj2" fmla="val 50000"/>
              </a:avLst>
            </a:prstGeom>
            <a:no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cxnSp>
          <p:nvCxnSpPr>
            <p:cNvPr id="18" name="Straight Connector 17"/>
            <p:cNvCxnSpPr>
              <a:endCxn id="15" idx="1"/>
            </p:cNvCxnSpPr>
            <p:nvPr/>
          </p:nvCxnSpPr>
          <p:spPr bwMode="auto">
            <a:xfrm>
              <a:off x="4308604" y="2077656"/>
              <a:ext cx="616358" cy="43867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" name="Straight Connector 18"/>
            <p:cNvCxnSpPr>
              <a:stCxn id="11" idx="3"/>
              <a:endCxn id="15" idx="1"/>
            </p:cNvCxnSpPr>
            <p:nvPr/>
          </p:nvCxnSpPr>
          <p:spPr bwMode="auto">
            <a:xfrm>
              <a:off x="4308604" y="2455784"/>
              <a:ext cx="616358" cy="60542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Straight Connector 19"/>
            <p:cNvCxnSpPr>
              <a:stCxn id="12" idx="3"/>
              <a:endCxn id="15" idx="1"/>
            </p:cNvCxnSpPr>
            <p:nvPr/>
          </p:nvCxnSpPr>
          <p:spPr bwMode="auto">
            <a:xfrm flipV="1">
              <a:off x="4308604" y="2516326"/>
              <a:ext cx="616358" cy="31758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/>
            <p:cNvCxnSpPr>
              <a:stCxn id="13" idx="3"/>
              <a:endCxn id="16" idx="1"/>
            </p:cNvCxnSpPr>
            <p:nvPr/>
          </p:nvCxnSpPr>
          <p:spPr bwMode="auto">
            <a:xfrm>
              <a:off x="4308604" y="3212039"/>
              <a:ext cx="616358" cy="9144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" name="Straight Connector 21"/>
            <p:cNvCxnSpPr>
              <a:stCxn id="14" idx="3"/>
              <a:endCxn id="16" idx="1"/>
            </p:cNvCxnSpPr>
            <p:nvPr/>
          </p:nvCxnSpPr>
          <p:spPr bwMode="auto">
            <a:xfrm flipV="1">
              <a:off x="4308604" y="3303479"/>
              <a:ext cx="616358" cy="286687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Straight Arrow Connector 22"/>
            <p:cNvCxnSpPr>
              <a:stCxn id="10" idx="3"/>
            </p:cNvCxnSpPr>
            <p:nvPr/>
          </p:nvCxnSpPr>
          <p:spPr bwMode="auto">
            <a:xfrm>
              <a:off x="4308604" y="2077656"/>
              <a:ext cx="332452" cy="240968"/>
            </a:xfrm>
            <a:prstGeom prst="straightConnector1">
              <a:avLst/>
            </a:prstGeom>
            <a:solidFill>
              <a:schemeClr val="accent1"/>
            </a:solidFill>
            <a:ln w="0" cap="flat" cmpd="sng" algn="ctr">
              <a:solidFill>
                <a:srgbClr val="01020B"/>
              </a:solidFill>
              <a:prstDash val="sysDot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24" name="Straight Arrow Connector 23"/>
            <p:cNvCxnSpPr>
              <a:stCxn id="11" idx="3"/>
            </p:cNvCxnSpPr>
            <p:nvPr/>
          </p:nvCxnSpPr>
          <p:spPr bwMode="auto">
            <a:xfrm>
              <a:off x="4308604" y="2455784"/>
              <a:ext cx="308179" cy="21698"/>
            </a:xfrm>
            <a:prstGeom prst="straightConnector1">
              <a:avLst/>
            </a:prstGeom>
            <a:solidFill>
              <a:schemeClr val="accent1"/>
            </a:solidFill>
            <a:ln w="0" cap="flat" cmpd="sng" algn="ctr">
              <a:solidFill>
                <a:srgbClr val="01020B"/>
              </a:solidFill>
              <a:prstDash val="sysDot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25" name="Straight Arrow Connector 24"/>
            <p:cNvCxnSpPr>
              <a:stCxn id="12" idx="3"/>
            </p:cNvCxnSpPr>
            <p:nvPr/>
          </p:nvCxnSpPr>
          <p:spPr bwMode="auto">
            <a:xfrm flipV="1">
              <a:off x="4308604" y="2675119"/>
              <a:ext cx="308179" cy="158793"/>
            </a:xfrm>
            <a:prstGeom prst="straightConnector1">
              <a:avLst/>
            </a:prstGeom>
            <a:solidFill>
              <a:schemeClr val="accent1"/>
            </a:solidFill>
            <a:ln w="0" cap="flat" cmpd="sng" algn="ctr">
              <a:solidFill>
                <a:srgbClr val="01020B"/>
              </a:solidFill>
              <a:prstDash val="sysDot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26" name="Straight Arrow Connector 25"/>
            <p:cNvCxnSpPr>
              <a:stCxn id="13" idx="3"/>
            </p:cNvCxnSpPr>
            <p:nvPr/>
          </p:nvCxnSpPr>
          <p:spPr bwMode="auto">
            <a:xfrm>
              <a:off x="4308604" y="3212039"/>
              <a:ext cx="308179" cy="45720"/>
            </a:xfrm>
            <a:prstGeom prst="straightConnector1">
              <a:avLst/>
            </a:prstGeom>
            <a:solidFill>
              <a:schemeClr val="accent1"/>
            </a:solidFill>
            <a:ln w="0" cap="flat" cmpd="sng" algn="ctr">
              <a:solidFill>
                <a:srgbClr val="01020B"/>
              </a:solidFill>
              <a:prstDash val="sysDot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27" name="Straight Arrow Connector 26"/>
            <p:cNvCxnSpPr>
              <a:stCxn id="14" idx="3"/>
            </p:cNvCxnSpPr>
            <p:nvPr/>
          </p:nvCxnSpPr>
          <p:spPr bwMode="auto">
            <a:xfrm flipV="1">
              <a:off x="4308604" y="3465404"/>
              <a:ext cx="308179" cy="124762"/>
            </a:xfrm>
            <a:prstGeom prst="straightConnector1">
              <a:avLst/>
            </a:prstGeom>
            <a:solidFill>
              <a:schemeClr val="accent1"/>
            </a:solidFill>
            <a:ln w="0" cap="flat" cmpd="sng" algn="ctr">
              <a:solidFill>
                <a:srgbClr val="01020B"/>
              </a:solidFill>
              <a:prstDash val="sysDot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28" name="Straight Connector 27"/>
            <p:cNvCxnSpPr>
              <a:stCxn id="17" idx="1"/>
            </p:cNvCxnSpPr>
            <p:nvPr/>
          </p:nvCxnSpPr>
          <p:spPr bwMode="auto">
            <a:xfrm flipV="1">
              <a:off x="5690659" y="2920350"/>
              <a:ext cx="343429" cy="1922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  <p:grpSp>
          <p:nvGrpSpPr>
            <p:cNvPr id="29" name="Group 28"/>
            <p:cNvGrpSpPr/>
            <p:nvPr/>
          </p:nvGrpSpPr>
          <p:grpSpPr>
            <a:xfrm>
              <a:off x="954657" y="2030031"/>
              <a:ext cx="2743200" cy="1841703"/>
              <a:chOff x="954657" y="2030031"/>
              <a:chExt cx="2743200" cy="1841703"/>
            </a:xfrm>
          </p:grpSpPr>
          <p:grpSp>
            <p:nvGrpSpPr>
              <p:cNvPr id="30" name="Group 29"/>
              <p:cNvGrpSpPr/>
              <p:nvPr/>
            </p:nvGrpSpPr>
            <p:grpSpPr>
              <a:xfrm>
                <a:off x="954657" y="2030031"/>
                <a:ext cx="2743200" cy="1841703"/>
                <a:chOff x="802257" y="1868106"/>
                <a:chExt cx="2743200" cy="1841703"/>
              </a:xfrm>
            </p:grpSpPr>
            <p:sp>
              <p:nvSpPr>
                <p:cNvPr id="33" name="Cloud"/>
                <p:cNvSpPr>
                  <a:spLocks noChangeAspect="1" noEditPoints="1" noChangeArrowheads="1"/>
                </p:cNvSpPr>
                <p:nvPr/>
              </p:nvSpPr>
              <p:spPr bwMode="auto">
                <a:xfrm>
                  <a:off x="802257" y="1871484"/>
                  <a:ext cx="2743200" cy="1838325"/>
                </a:xfrm>
                <a:custGeom>
                  <a:avLst/>
                  <a:gdLst>
                    <a:gd name="T0" fmla="*/ 67 w 21600"/>
                    <a:gd name="T1" fmla="*/ 10800 h 21600"/>
                    <a:gd name="T2" fmla="*/ 10800 w 21600"/>
                    <a:gd name="T3" fmla="*/ 21577 h 21600"/>
                    <a:gd name="T4" fmla="*/ 21582 w 21600"/>
                    <a:gd name="T5" fmla="*/ 10800 h 21600"/>
                    <a:gd name="T6" fmla="*/ 10800 w 21600"/>
                    <a:gd name="T7" fmla="*/ 1235 h 21600"/>
                    <a:gd name="T8" fmla="*/ 2977 w 21600"/>
                    <a:gd name="T9" fmla="*/ 3262 h 21600"/>
                    <a:gd name="T10" fmla="*/ 17087 w 21600"/>
                    <a:gd name="T11" fmla="*/ 17337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 extrusionOk="0">
                      <a:moveTo>
                        <a:pt x="1949" y="7180"/>
                      </a:moveTo>
                      <a:cubicBezTo>
                        <a:pt x="841" y="7336"/>
                        <a:pt x="0" y="8613"/>
                        <a:pt x="0" y="10137"/>
                      </a:cubicBezTo>
                      <a:cubicBezTo>
                        <a:pt x="-1" y="11192"/>
                        <a:pt x="409" y="12169"/>
                        <a:pt x="1074" y="12702"/>
                      </a:cubicBezTo>
                      <a:lnTo>
                        <a:pt x="1063" y="12668"/>
                      </a:lnTo>
                      <a:cubicBezTo>
                        <a:pt x="685" y="13217"/>
                        <a:pt x="475" y="13940"/>
                        <a:pt x="475" y="14690"/>
                      </a:cubicBezTo>
                      <a:cubicBezTo>
                        <a:pt x="475" y="16325"/>
                        <a:pt x="1451" y="17650"/>
                        <a:pt x="2655" y="17650"/>
                      </a:cubicBezTo>
                      <a:cubicBezTo>
                        <a:pt x="2739" y="17650"/>
                        <a:pt x="2824" y="17643"/>
                        <a:pt x="2909" y="17629"/>
                      </a:cubicBezTo>
                      <a:lnTo>
                        <a:pt x="2897" y="17649"/>
                      </a:lnTo>
                      <a:cubicBezTo>
                        <a:pt x="3585" y="19288"/>
                        <a:pt x="4863" y="20300"/>
                        <a:pt x="6247" y="20300"/>
                      </a:cubicBezTo>
                      <a:cubicBezTo>
                        <a:pt x="6947" y="20299"/>
                        <a:pt x="7635" y="20039"/>
                        <a:pt x="8235" y="19546"/>
                      </a:cubicBezTo>
                      <a:lnTo>
                        <a:pt x="8229" y="19550"/>
                      </a:lnTo>
                      <a:cubicBezTo>
                        <a:pt x="8855" y="20829"/>
                        <a:pt x="9908" y="21597"/>
                        <a:pt x="11036" y="21597"/>
                      </a:cubicBezTo>
                      <a:cubicBezTo>
                        <a:pt x="12523" y="21596"/>
                        <a:pt x="13836" y="20267"/>
                        <a:pt x="14267" y="18324"/>
                      </a:cubicBezTo>
                      <a:lnTo>
                        <a:pt x="14270" y="18350"/>
                      </a:lnTo>
                      <a:cubicBezTo>
                        <a:pt x="14730" y="18740"/>
                        <a:pt x="15260" y="18947"/>
                        <a:pt x="15802" y="18947"/>
                      </a:cubicBezTo>
                      <a:cubicBezTo>
                        <a:pt x="17390" y="18946"/>
                        <a:pt x="18682" y="17205"/>
                        <a:pt x="18694" y="15045"/>
                      </a:cubicBezTo>
                      <a:lnTo>
                        <a:pt x="18689" y="15035"/>
                      </a:lnTo>
                      <a:cubicBezTo>
                        <a:pt x="20357" y="14710"/>
                        <a:pt x="21597" y="12765"/>
                        <a:pt x="21597" y="10472"/>
                      </a:cubicBezTo>
                      <a:cubicBezTo>
                        <a:pt x="21597" y="9456"/>
                        <a:pt x="21350" y="8469"/>
                        <a:pt x="20896" y="7663"/>
                      </a:cubicBezTo>
                      <a:lnTo>
                        <a:pt x="20889" y="7661"/>
                      </a:lnTo>
                      <a:cubicBezTo>
                        <a:pt x="21031" y="7208"/>
                        <a:pt x="21105" y="6721"/>
                        <a:pt x="21105" y="6228"/>
                      </a:cubicBezTo>
                      <a:cubicBezTo>
                        <a:pt x="21105" y="4588"/>
                        <a:pt x="20299" y="3150"/>
                        <a:pt x="19139" y="2719"/>
                      </a:cubicBezTo>
                      <a:lnTo>
                        <a:pt x="19148" y="2712"/>
                      </a:lnTo>
                      <a:cubicBezTo>
                        <a:pt x="18940" y="1142"/>
                        <a:pt x="17933" y="0"/>
                        <a:pt x="16758" y="0"/>
                      </a:cubicBezTo>
                      <a:cubicBezTo>
                        <a:pt x="16044" y="-1"/>
                        <a:pt x="15367" y="426"/>
                        <a:pt x="14905" y="1165"/>
                      </a:cubicBezTo>
                      <a:lnTo>
                        <a:pt x="14909" y="1170"/>
                      </a:lnTo>
                      <a:cubicBezTo>
                        <a:pt x="14497" y="432"/>
                        <a:pt x="13855" y="0"/>
                        <a:pt x="13174" y="0"/>
                      </a:cubicBezTo>
                      <a:cubicBezTo>
                        <a:pt x="12347" y="-1"/>
                        <a:pt x="11590" y="637"/>
                        <a:pt x="11221" y="1645"/>
                      </a:cubicBezTo>
                      <a:lnTo>
                        <a:pt x="11229" y="1694"/>
                      </a:lnTo>
                      <a:cubicBezTo>
                        <a:pt x="10730" y="1024"/>
                        <a:pt x="10058" y="650"/>
                        <a:pt x="9358" y="650"/>
                      </a:cubicBezTo>
                      <a:cubicBezTo>
                        <a:pt x="8372" y="649"/>
                        <a:pt x="7466" y="1391"/>
                        <a:pt x="7003" y="2578"/>
                      </a:cubicBezTo>
                      <a:lnTo>
                        <a:pt x="6995" y="2602"/>
                      </a:lnTo>
                      <a:cubicBezTo>
                        <a:pt x="6477" y="2189"/>
                        <a:pt x="5888" y="1972"/>
                        <a:pt x="5288" y="1972"/>
                      </a:cubicBezTo>
                      <a:cubicBezTo>
                        <a:pt x="3423" y="1972"/>
                        <a:pt x="1912" y="4029"/>
                        <a:pt x="1912" y="6567"/>
                      </a:cubicBezTo>
                      <a:cubicBezTo>
                        <a:pt x="1911" y="6774"/>
                        <a:pt x="1922" y="6981"/>
                        <a:pt x="1942" y="7186"/>
                      </a:cubicBezTo>
                      <a:close/>
                    </a:path>
                    <a:path w="21600" h="21600" fill="none" extrusionOk="0">
                      <a:moveTo>
                        <a:pt x="1074" y="12702"/>
                      </a:moveTo>
                      <a:cubicBezTo>
                        <a:pt x="1407" y="12969"/>
                        <a:pt x="1786" y="13110"/>
                        <a:pt x="2172" y="13110"/>
                      </a:cubicBezTo>
                      <a:cubicBezTo>
                        <a:pt x="2228" y="13109"/>
                        <a:pt x="2285" y="13107"/>
                        <a:pt x="2341" y="13101"/>
                      </a:cubicBezTo>
                    </a:path>
                    <a:path w="21600" h="21600" fill="none" extrusionOk="0">
                      <a:moveTo>
                        <a:pt x="2909" y="17629"/>
                      </a:moveTo>
                      <a:cubicBezTo>
                        <a:pt x="3099" y="17599"/>
                        <a:pt x="3285" y="17535"/>
                        <a:pt x="3463" y="17439"/>
                      </a:cubicBezTo>
                    </a:path>
                    <a:path w="21600" h="21600" fill="none" extrusionOk="0">
                      <a:moveTo>
                        <a:pt x="7895" y="18680"/>
                      </a:moveTo>
                      <a:cubicBezTo>
                        <a:pt x="7983" y="18985"/>
                        <a:pt x="8095" y="19277"/>
                        <a:pt x="8229" y="19550"/>
                      </a:cubicBezTo>
                    </a:path>
                    <a:path w="21600" h="21600" fill="none" extrusionOk="0">
                      <a:moveTo>
                        <a:pt x="14267" y="18324"/>
                      </a:moveTo>
                      <a:cubicBezTo>
                        <a:pt x="14336" y="18013"/>
                        <a:pt x="14380" y="17693"/>
                        <a:pt x="14400" y="17370"/>
                      </a:cubicBezTo>
                    </a:path>
                    <a:path w="21600" h="21600" fill="none" extrusionOk="0">
                      <a:moveTo>
                        <a:pt x="18694" y="15045"/>
                      </a:moveTo>
                      <a:cubicBezTo>
                        <a:pt x="18694" y="15034"/>
                        <a:pt x="18695" y="15024"/>
                        <a:pt x="18695" y="15013"/>
                      </a:cubicBezTo>
                      <a:cubicBezTo>
                        <a:pt x="18695" y="13508"/>
                        <a:pt x="18063" y="12136"/>
                        <a:pt x="17069" y="11477"/>
                      </a:cubicBezTo>
                    </a:path>
                    <a:path w="21600" h="21600" fill="none" extrusionOk="0">
                      <a:moveTo>
                        <a:pt x="20165" y="8999"/>
                      </a:moveTo>
                      <a:cubicBezTo>
                        <a:pt x="20479" y="8635"/>
                        <a:pt x="20726" y="8177"/>
                        <a:pt x="20889" y="7661"/>
                      </a:cubicBezTo>
                    </a:path>
                    <a:path w="21600" h="21600" fill="none" extrusionOk="0">
                      <a:moveTo>
                        <a:pt x="19186" y="3344"/>
                      </a:moveTo>
                      <a:cubicBezTo>
                        <a:pt x="19186" y="3328"/>
                        <a:pt x="19187" y="3313"/>
                        <a:pt x="19187" y="3297"/>
                      </a:cubicBezTo>
                      <a:cubicBezTo>
                        <a:pt x="19187" y="3101"/>
                        <a:pt x="19174" y="2905"/>
                        <a:pt x="19148" y="2712"/>
                      </a:cubicBezTo>
                    </a:path>
                    <a:path w="21600" h="21600" fill="none" extrusionOk="0">
                      <a:moveTo>
                        <a:pt x="14905" y="1165"/>
                      </a:moveTo>
                      <a:cubicBezTo>
                        <a:pt x="14754" y="1408"/>
                        <a:pt x="14629" y="1679"/>
                        <a:pt x="14535" y="1971"/>
                      </a:cubicBezTo>
                    </a:path>
                    <a:path w="21600" h="21600" fill="none" extrusionOk="0">
                      <a:moveTo>
                        <a:pt x="11221" y="1645"/>
                      </a:moveTo>
                      <a:cubicBezTo>
                        <a:pt x="11140" y="1866"/>
                        <a:pt x="11080" y="2099"/>
                        <a:pt x="11041" y="2340"/>
                      </a:cubicBezTo>
                    </a:path>
                    <a:path w="21600" h="21600" fill="none" extrusionOk="0">
                      <a:moveTo>
                        <a:pt x="7645" y="3276"/>
                      </a:moveTo>
                      <a:cubicBezTo>
                        <a:pt x="7449" y="3016"/>
                        <a:pt x="7231" y="2790"/>
                        <a:pt x="6995" y="2602"/>
                      </a:cubicBezTo>
                    </a:path>
                    <a:path w="21600" h="21600" fill="none" extrusionOk="0">
                      <a:moveTo>
                        <a:pt x="1942" y="7186"/>
                      </a:moveTo>
                      <a:cubicBezTo>
                        <a:pt x="1966" y="7426"/>
                        <a:pt x="2004" y="7663"/>
                        <a:pt x="2056" y="7895"/>
                      </a:cubicBezTo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innerShdw blurRad="1143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4" name="TextBox 33"/>
                <p:cNvSpPr txBox="1"/>
                <p:nvPr/>
              </p:nvSpPr>
              <p:spPr>
                <a:xfrm>
                  <a:off x="1240407" y="2096706"/>
                  <a:ext cx="300331" cy="131014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  <a:endParaRPr lang="en-US" sz="1300" b="0" dirty="0" smtClean="0">
                    <a:solidFill>
                      <a:srgbClr val="01020B"/>
                    </a:solidFill>
                    <a:latin typeface="+mj-lt"/>
                  </a:endParaRPr>
                </a:p>
              </p:txBody>
            </p:sp>
            <p:sp>
              <p:nvSpPr>
                <p:cNvPr id="35" name="TextBox 34"/>
                <p:cNvSpPr txBox="1"/>
                <p:nvPr/>
              </p:nvSpPr>
              <p:spPr>
                <a:xfrm>
                  <a:off x="1497582" y="2077656"/>
                  <a:ext cx="300331" cy="15500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  <a:endParaRPr lang="en-US" sz="1300" b="0" dirty="0" smtClean="0">
                    <a:solidFill>
                      <a:srgbClr val="01020B"/>
                    </a:solidFill>
                    <a:latin typeface="+mj-lt"/>
                  </a:endParaRPr>
                </a:p>
              </p:txBody>
            </p:sp>
            <p:sp>
              <p:nvSpPr>
                <p:cNvPr id="36" name="TextBox 35"/>
                <p:cNvSpPr txBox="1"/>
                <p:nvPr/>
              </p:nvSpPr>
              <p:spPr>
                <a:xfrm>
                  <a:off x="1792857" y="2020506"/>
                  <a:ext cx="300331" cy="155002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  <a:endParaRPr lang="en-US" sz="1300" b="0" dirty="0" smtClean="0">
                    <a:solidFill>
                      <a:srgbClr val="01020B"/>
                    </a:solidFill>
                    <a:latin typeface="+mj-lt"/>
                  </a:endParaRPr>
                </a:p>
              </p:txBody>
            </p:sp>
            <p:sp>
              <p:nvSpPr>
                <p:cNvPr id="37" name="TextBox 36"/>
                <p:cNvSpPr txBox="1"/>
                <p:nvPr/>
              </p:nvSpPr>
              <p:spPr>
                <a:xfrm>
                  <a:off x="2078607" y="2030031"/>
                  <a:ext cx="300331" cy="155002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  <a:endParaRPr lang="en-US" sz="1300" b="0" dirty="0" smtClean="0">
                    <a:solidFill>
                      <a:srgbClr val="01020B"/>
                    </a:solidFill>
                    <a:latin typeface="+mj-lt"/>
                  </a:endParaRPr>
                </a:p>
              </p:txBody>
            </p:sp>
            <p:sp>
              <p:nvSpPr>
                <p:cNvPr id="38" name="TextBox 37"/>
                <p:cNvSpPr txBox="1"/>
                <p:nvPr/>
              </p:nvSpPr>
              <p:spPr>
                <a:xfrm>
                  <a:off x="2354832" y="2020506"/>
                  <a:ext cx="300331" cy="155002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  <a:endParaRPr lang="en-US" sz="1300" b="0" dirty="0" smtClean="0">
                    <a:solidFill>
                      <a:srgbClr val="01020B"/>
                    </a:solidFill>
                    <a:latin typeface="+mj-lt"/>
                  </a:endParaRP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  <a:endParaRPr lang="en-US" sz="1300" b="0" dirty="0" smtClean="0">
                    <a:solidFill>
                      <a:srgbClr val="01020B"/>
                    </a:solidFill>
                    <a:latin typeface="+mj-lt"/>
                  </a:endParaRPr>
                </a:p>
              </p:txBody>
            </p:sp>
            <p:sp>
              <p:nvSpPr>
                <p:cNvPr id="39" name="TextBox 38"/>
                <p:cNvSpPr txBox="1"/>
                <p:nvPr/>
              </p:nvSpPr>
              <p:spPr>
                <a:xfrm>
                  <a:off x="2621532" y="1868106"/>
                  <a:ext cx="300331" cy="155002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  <a:endParaRPr lang="en-US" sz="1300" b="0" dirty="0" smtClean="0">
                    <a:solidFill>
                      <a:srgbClr val="01020B"/>
                    </a:solidFill>
                    <a:latin typeface="+mj-lt"/>
                  </a:endParaRPr>
                </a:p>
              </p:txBody>
            </p:sp>
            <p:sp>
              <p:nvSpPr>
                <p:cNvPr id="40" name="TextBox 39"/>
                <p:cNvSpPr txBox="1"/>
                <p:nvPr/>
              </p:nvSpPr>
              <p:spPr>
                <a:xfrm>
                  <a:off x="2877749" y="1883346"/>
                  <a:ext cx="300331" cy="155002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  <a:endParaRPr lang="en-US" sz="1300" b="0" dirty="0" smtClean="0">
                    <a:solidFill>
                      <a:srgbClr val="01020B"/>
                    </a:solidFill>
                    <a:latin typeface="+mj-lt"/>
                  </a:endParaRPr>
                </a:p>
              </p:txBody>
            </p:sp>
            <p:sp>
              <p:nvSpPr>
                <p:cNvPr id="41" name="TextBox 40"/>
                <p:cNvSpPr txBox="1"/>
                <p:nvPr/>
              </p:nvSpPr>
              <p:spPr>
                <a:xfrm>
                  <a:off x="1001279" y="2297307"/>
                  <a:ext cx="300331" cy="10702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</p:txBody>
            </p:sp>
            <p:sp>
              <p:nvSpPr>
                <p:cNvPr id="42" name="TextBox 41"/>
                <p:cNvSpPr txBox="1"/>
                <p:nvPr/>
              </p:nvSpPr>
              <p:spPr>
                <a:xfrm>
                  <a:off x="3176229" y="2129567"/>
                  <a:ext cx="300331" cy="10702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1</a:t>
                  </a:r>
                </a:p>
                <a:p>
                  <a:r>
                    <a:rPr lang="en-US" sz="1300" b="0" dirty="0" smtClean="0">
                      <a:solidFill>
                        <a:srgbClr val="01020B"/>
                      </a:solidFill>
                      <a:latin typeface="+mj-lt"/>
                    </a:rPr>
                    <a:t>0</a:t>
                  </a:r>
                </a:p>
              </p:txBody>
            </p:sp>
            <p:sp>
              <p:nvSpPr>
                <p:cNvPr id="43" name="Oval Callout 42"/>
                <p:cNvSpPr/>
                <p:nvPr/>
              </p:nvSpPr>
              <p:spPr bwMode="auto">
                <a:xfrm>
                  <a:off x="1837540" y="2337256"/>
                  <a:ext cx="323632" cy="213778"/>
                </a:xfrm>
                <a:prstGeom prst="wedgeEllipseCallout">
                  <a:avLst>
                    <a:gd name="adj1" fmla="val -59094"/>
                    <a:gd name="adj2" fmla="val 84778"/>
                  </a:avLst>
                </a:prstGeom>
                <a:solidFill>
                  <a:schemeClr val="bg1"/>
                </a:solidFill>
                <a:ln w="19050" cap="flat" cmpd="sng" algn="ctr">
                  <a:solidFill>
                    <a:srgbClr val="A5002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600" b="0" i="0" u="none" strike="noStrike" cap="none" normalizeH="0" baseline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  <p:sp>
              <p:nvSpPr>
                <p:cNvPr id="44" name="Oval Callout 43"/>
                <p:cNvSpPr/>
                <p:nvPr/>
              </p:nvSpPr>
              <p:spPr bwMode="auto">
                <a:xfrm>
                  <a:off x="2877749" y="2861101"/>
                  <a:ext cx="323632" cy="213778"/>
                </a:xfrm>
                <a:prstGeom prst="wedgeEllipseCallout">
                  <a:avLst>
                    <a:gd name="adj1" fmla="val -59094"/>
                    <a:gd name="adj2" fmla="val 84778"/>
                  </a:avLst>
                </a:prstGeom>
                <a:solidFill>
                  <a:schemeClr val="bg1"/>
                </a:solidFill>
                <a:ln w="19050" cap="flat" cmpd="sng" algn="ctr">
                  <a:solidFill>
                    <a:srgbClr val="A5002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600" b="0" i="0" u="none" strike="noStrike" cap="none" normalizeH="0" baseline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  <p:sp>
              <p:nvSpPr>
                <p:cNvPr id="45" name="Oval Callout 44"/>
                <p:cNvSpPr/>
                <p:nvPr/>
              </p:nvSpPr>
              <p:spPr bwMode="auto">
                <a:xfrm>
                  <a:off x="1298756" y="3089701"/>
                  <a:ext cx="323632" cy="213778"/>
                </a:xfrm>
                <a:prstGeom prst="wedgeEllipseCallout">
                  <a:avLst>
                    <a:gd name="adj1" fmla="val -59094"/>
                    <a:gd name="adj2" fmla="val 84778"/>
                  </a:avLst>
                </a:prstGeom>
                <a:solidFill>
                  <a:schemeClr val="bg1"/>
                </a:solidFill>
                <a:ln w="19050" cap="flat" cmpd="sng" algn="ctr">
                  <a:solidFill>
                    <a:srgbClr val="A5002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600" b="0" i="0" u="none" strike="noStrike" cap="none" normalizeH="0" baseline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  <p:pic>
              <p:nvPicPr>
                <p:cNvPr id="46" name="Picture 2" descr="C:\Users\rimman\AppData\Local\Microsoft\Windows\Temporary Internet Files\Content.IE5\6OBYJM8H\MC900432605[1].png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75566" y="2092881"/>
                  <a:ext cx="390411" cy="39041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47" name="Picture 2" descr="C:\Users\rimman\AppData\Local\Microsoft\Windows\Temporary Internet Files\Content.IE5\6OBYJM8H\MC900432605[1].png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86676" y="3179319"/>
                  <a:ext cx="390411" cy="39041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48" name="Picture 3" descr="C:\Users\rimman\AppData\Local\Microsoft\Windows\Temporary Internet Files\Content.IE5\6OBYJM8H\MC900432636[1].png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68995" y="2343045"/>
                  <a:ext cx="457409" cy="45740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49" name="Picture 3" descr="C:\Users\rimman\AppData\Local\Microsoft\Windows\Temporary Internet Files\Content.IE5\6OBYJM8H\MC900432636[1].png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259560" y="2668176"/>
                  <a:ext cx="457409" cy="45740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31" name="Picture 4" descr="C:\Users\rimman\AppData\Local\Microsoft\Windows\Temporary Internet Files\Content.IE5\6OBYJM8H\MC900431584[1].png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24408" y="2570349"/>
                <a:ext cx="353461" cy="3534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6" descr="C:\Users\rimman\AppData\Local\Microsoft\Windows\Temporary Internet Files\Content.IE5\ZACTHX6W\MC900431626[1].png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57682" y="2790646"/>
                <a:ext cx="421393" cy="4213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5" name="Rectangle 4"/>
          <p:cNvSpPr/>
          <p:nvPr/>
        </p:nvSpPr>
        <p:spPr bwMode="auto">
          <a:xfrm>
            <a:off x="0" y="1385278"/>
            <a:ext cx="9144000" cy="1581150"/>
          </a:xfrm>
          <a:prstGeom prst="rect">
            <a:avLst/>
          </a:prstGeom>
          <a:solidFill>
            <a:schemeClr val="bg2">
              <a:alpha val="6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5093" y="2974301"/>
            <a:ext cx="9138907" cy="2236053"/>
          </a:xfrm>
          <a:prstGeom prst="rect">
            <a:avLst/>
          </a:prstGeom>
          <a:solidFill>
            <a:schemeClr val="bg2">
              <a:alpha val="6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3678205" y="6024061"/>
            <a:ext cx="767377" cy="691066"/>
            <a:chOff x="3278155" y="6024061"/>
            <a:chExt cx="767377" cy="691066"/>
          </a:xfrm>
        </p:grpSpPr>
        <p:pic>
          <p:nvPicPr>
            <p:cNvPr id="4098" name="Picture 2" descr="C:\Users\rimman\AppData\Local\Microsoft\Windows\Temporary Internet Files\Content.IE5\6OBYJM8H\MC910216326[1].pn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8155" y="6024061"/>
              <a:ext cx="479184" cy="6624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" name="Down Arrow 50"/>
            <p:cNvSpPr/>
            <p:nvPr/>
          </p:nvSpPr>
          <p:spPr bwMode="auto">
            <a:xfrm>
              <a:off x="3746351" y="6052637"/>
              <a:ext cx="299181" cy="662490"/>
            </a:xfrm>
            <a:prstGeom prst="downArrow">
              <a:avLst/>
            </a:prstGeom>
            <a:solidFill>
              <a:schemeClr val="bg2">
                <a:lumMod val="50000"/>
              </a:schemeClr>
            </a:solidFill>
            <a:ln w="1270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72306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animBg="1"/>
      <p:bldP spid="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4328" y="188868"/>
            <a:ext cx="5153890" cy="616634"/>
          </a:xfrm>
        </p:spPr>
        <p:txBody>
          <a:bodyPr/>
          <a:lstStyle/>
          <a:p>
            <a:pPr algn="ctr"/>
            <a:r>
              <a:rPr lang="en-US" sz="3600" dirty="0" smtClean="0"/>
              <a:t>Managing “Big Data”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-487160" y="1"/>
            <a:ext cx="2657475" cy="6858000"/>
            <a:chOff x="-487160" y="1"/>
            <a:chExt cx="265747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87160" y="1"/>
              <a:ext cx="2657475" cy="685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Rectangle 4"/>
            <p:cNvSpPr/>
            <p:nvPr/>
          </p:nvSpPr>
          <p:spPr>
            <a:xfrm>
              <a:off x="525175" y="1813550"/>
              <a:ext cx="1314784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500" dirty="0">
                  <a:solidFill>
                    <a:srgbClr val="FFFF00"/>
                  </a:solidFill>
                  <a:latin typeface="Segoe Script" pitchFamily="34" charset="0"/>
                </a:rPr>
                <a:t> Old </a:t>
              </a:r>
              <a:endParaRPr lang="en-US" sz="2500" dirty="0" smtClean="0">
                <a:solidFill>
                  <a:srgbClr val="FFFF00"/>
                </a:solidFill>
                <a:latin typeface="Segoe Script" pitchFamily="34" charset="0"/>
              </a:endParaRPr>
            </a:p>
            <a:p>
              <a:pPr algn="ctr"/>
              <a:r>
                <a:rPr lang="en-US" sz="2500" dirty="0" smtClean="0">
                  <a:solidFill>
                    <a:srgbClr val="FFFF00"/>
                  </a:solidFill>
                  <a:latin typeface="Segoe Script" pitchFamily="34" charset="0"/>
                </a:rPr>
                <a:t>guard </a:t>
              </a:r>
              <a:endParaRPr lang="en-US" sz="2500" dirty="0">
                <a:solidFill>
                  <a:srgbClr val="FFFF00"/>
                </a:solidFill>
                <a:latin typeface="Segoe Script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044949" y="0"/>
            <a:ext cx="2733675" cy="6858000"/>
            <a:chOff x="7044949" y="0"/>
            <a:chExt cx="2733675" cy="6858000"/>
          </a:xfrm>
        </p:grpSpPr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44949" y="0"/>
              <a:ext cx="2733675" cy="685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" name="Rectangle 10"/>
            <p:cNvSpPr/>
            <p:nvPr/>
          </p:nvSpPr>
          <p:spPr>
            <a:xfrm>
              <a:off x="7272350" y="3131128"/>
              <a:ext cx="1491114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500" dirty="0">
                  <a:solidFill>
                    <a:srgbClr val="FFFF00"/>
                  </a:solidFill>
                  <a:latin typeface="Segoe Script" pitchFamily="34" charset="0"/>
                </a:rPr>
                <a:t> </a:t>
              </a:r>
              <a:r>
                <a:rPr lang="en-US" sz="2500" dirty="0" smtClean="0">
                  <a:solidFill>
                    <a:srgbClr val="FFFF00"/>
                  </a:solidFill>
                  <a:latin typeface="Segoe Script" pitchFamily="34" charset="0"/>
                </a:rPr>
                <a:t>Young </a:t>
              </a:r>
            </a:p>
            <a:p>
              <a:pPr algn="ctr"/>
              <a:r>
                <a:rPr lang="en-US" sz="2500" dirty="0" err="1" smtClean="0">
                  <a:solidFill>
                    <a:srgbClr val="FFFF00"/>
                  </a:solidFill>
                  <a:latin typeface="Segoe Script" pitchFamily="34" charset="0"/>
                </a:rPr>
                <a:t>turks</a:t>
              </a:r>
              <a:r>
                <a:rPr lang="en-US" sz="2500" dirty="0" smtClean="0">
                  <a:solidFill>
                    <a:srgbClr val="FFFF00"/>
                  </a:solidFill>
                  <a:latin typeface="Segoe Script" pitchFamily="34" charset="0"/>
                </a:rPr>
                <a:t> </a:t>
              </a:r>
              <a:endParaRPr lang="en-US" sz="2500" dirty="0">
                <a:solidFill>
                  <a:srgbClr val="FFFF00"/>
                </a:solidFill>
                <a:latin typeface="Segoe Script" pitchFamily="34" charset="0"/>
              </a:endParaRPr>
            </a:p>
          </p:txBody>
        </p:sp>
      </p:grpSp>
      <p:sp>
        <p:nvSpPr>
          <p:cNvPr id="7" name="Rounded Rectangular Callout 6"/>
          <p:cNvSpPr/>
          <p:nvPr/>
        </p:nvSpPr>
        <p:spPr bwMode="auto">
          <a:xfrm>
            <a:off x="2607266" y="1357746"/>
            <a:ext cx="4308764" cy="1773382"/>
          </a:xfrm>
          <a:prstGeom prst="wedgeRoundRectCallout">
            <a:avLst>
              <a:gd name="adj1" fmla="val -70374"/>
              <a:gd name="adj2" fmla="val -85912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7771" y="1427020"/>
            <a:ext cx="4378039" cy="1717963"/>
          </a:xfrm>
          <a:noFill/>
          <a:ln w="12700"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US" sz="3200" b="1" i="1" dirty="0" smtClean="0">
                <a:solidFill>
                  <a:schemeClr val="tx1"/>
                </a:solidFill>
              </a:rPr>
              <a:t>Use a parallel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3200" b="1" i="1" dirty="0" smtClean="0">
                <a:solidFill>
                  <a:schemeClr val="tx1"/>
                </a:solidFill>
              </a:rPr>
              <a:t>database system</a:t>
            </a:r>
          </a:p>
          <a:p>
            <a:pPr marL="457200" lvl="1" indent="0">
              <a:buNone/>
            </a:pPr>
            <a:r>
              <a:rPr lang="en-US" dirty="0" smtClean="0"/>
              <a:t>eBay – 10PB on 256 nodes</a:t>
            </a:r>
          </a:p>
          <a:p>
            <a:pPr marL="457200" lvl="1" indent="0">
              <a:buNone/>
            </a:pPr>
            <a:endParaRPr lang="en-US" dirty="0" smtClean="0"/>
          </a:p>
        </p:txBody>
      </p:sp>
      <p:grpSp>
        <p:nvGrpSpPr>
          <p:cNvPr id="8" name="Group 7"/>
          <p:cNvGrpSpPr/>
          <p:nvPr/>
        </p:nvGrpSpPr>
        <p:grpSpPr>
          <a:xfrm>
            <a:off x="2041395" y="4363158"/>
            <a:ext cx="4874635" cy="1773382"/>
            <a:chOff x="2170314" y="4363158"/>
            <a:chExt cx="4632268" cy="1773382"/>
          </a:xfrm>
        </p:grpSpPr>
        <p:sp>
          <p:nvSpPr>
            <p:cNvPr id="15" name="Rounded Rectangular Callout 14"/>
            <p:cNvSpPr/>
            <p:nvPr/>
          </p:nvSpPr>
          <p:spPr bwMode="auto">
            <a:xfrm>
              <a:off x="2493818" y="4363158"/>
              <a:ext cx="4308764" cy="1773382"/>
            </a:xfrm>
            <a:prstGeom prst="wedgeRoundRectCallout">
              <a:avLst>
                <a:gd name="adj1" fmla="val 65317"/>
                <a:gd name="adj2" fmla="val -170287"/>
                <a:gd name="adj3" fmla="val 16667"/>
              </a:avLst>
            </a:prstGeom>
            <a:solidFill>
              <a:schemeClr val="bg1">
                <a:lumMod val="85000"/>
              </a:schemeClr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9" name="Content Placeholder 2"/>
            <p:cNvSpPr txBox="1">
              <a:spLocks/>
            </p:cNvSpPr>
            <p:nvPr/>
          </p:nvSpPr>
          <p:spPr bwMode="auto">
            <a:xfrm>
              <a:off x="2170314" y="4565479"/>
              <a:ext cx="4632267" cy="149398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  <a:headEnd/>
              <a:tailEnd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92500"/>
            </a:bodyPr>
            <a:lstStyle>
              <a:lvl1pPr marL="342900" indent="-3429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50000"/>
                <a:buFont typeface="Wingdings" pitchFamily="2" charset="2"/>
                <a:buChar char="q"/>
                <a:defRPr sz="2800">
                  <a:solidFill>
                    <a:schemeClr val="lt1"/>
                  </a:solidFill>
                  <a:latin typeface="+mn-lt"/>
                  <a:ea typeface="Tahoma" pitchFamily="34" charset="0"/>
                  <a:cs typeface="Tahoma" pitchFamily="34" charset="0"/>
                </a:defRPr>
              </a:lvl1pPr>
              <a:lvl2pPr marL="742950" indent="-28575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50000"/>
                <a:buFont typeface="Wingdings" pitchFamily="2" charset="2"/>
                <a:buChar char="q"/>
                <a:defRPr sz="24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2pPr>
              <a:lvl3pPr marL="11430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50000"/>
                <a:buFont typeface="Wingdings" pitchFamily="2" charset="2"/>
                <a:buChar char="q"/>
                <a:defRPr sz="20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3pPr>
              <a:lvl4pPr marL="16002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50000"/>
                <a:buFont typeface="Wingdings" pitchFamily="2" charset="2"/>
                <a:buChar char="q"/>
                <a:defRPr sz="18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4pPr>
              <a:lvl5pPr marL="20574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50000"/>
                <a:buFont typeface="Wingdings" pitchFamily="2" charset="2"/>
                <a:buChar char="q"/>
                <a:defRPr sz="18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5pPr>
              <a:lvl6pPr marL="25146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Wingdings" pitchFamily="2" charset="2"/>
                <a:buNone/>
              </a:pPr>
              <a:r>
                <a:rPr lang="en-US" dirty="0" smtClean="0">
                  <a:solidFill>
                    <a:schemeClr val="tx1"/>
                  </a:solidFill>
                </a:rPr>
                <a:t>     </a:t>
              </a:r>
              <a:r>
                <a:rPr lang="en-US" i="1" dirty="0" smtClean="0">
                  <a:solidFill>
                    <a:schemeClr val="tx1"/>
                  </a:solidFill>
                </a:rPr>
                <a:t>Use a </a:t>
              </a:r>
              <a:r>
                <a:rPr lang="en-US" i="1" dirty="0" err="1" smtClean="0">
                  <a:solidFill>
                    <a:schemeClr val="tx1"/>
                  </a:solidFill>
                </a:rPr>
                <a:t>NoSQL</a:t>
              </a:r>
              <a:r>
                <a:rPr lang="en-US" i="1" dirty="0" smtClean="0">
                  <a:solidFill>
                    <a:schemeClr val="tx1"/>
                  </a:solidFill>
                </a:rPr>
                <a:t> system</a:t>
              </a:r>
            </a:p>
            <a:p>
              <a:pPr marL="457200" lvl="1" indent="0">
                <a:buNone/>
              </a:pPr>
              <a:r>
                <a:rPr lang="en-US" b="0" dirty="0" smtClean="0"/>
                <a:t>Facebook - 20PB on 2700 nodes</a:t>
              </a:r>
            </a:p>
            <a:p>
              <a:pPr marL="457200" lvl="1" indent="0">
                <a:buNone/>
              </a:pPr>
              <a:r>
                <a:rPr lang="en-US" b="0" dirty="0" smtClean="0"/>
                <a:t>Bing – 150PB on 40K nodes</a:t>
              </a:r>
            </a:p>
            <a:p>
              <a:pPr lvl="1"/>
              <a:endParaRPr lang="en-US" b="0" dirty="0" smtClean="0"/>
            </a:p>
            <a:p>
              <a:pPr marL="457200" lvl="1" indent="0">
                <a:buFont typeface="Wingdings" pitchFamily="2" charset="2"/>
                <a:buNone/>
              </a:pPr>
              <a:endParaRPr lang="en-US" b="0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145636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06437" y="2324100"/>
            <a:ext cx="292417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dirty="0">
                <a:latin typeface="Aharoni" pitchFamily="2" charset="-79"/>
                <a:cs typeface="Aharoni" pitchFamily="2" charset="-79"/>
              </a:rPr>
              <a:t>NOSQL</a:t>
            </a:r>
          </a:p>
        </p:txBody>
      </p:sp>
      <p:sp>
        <p:nvSpPr>
          <p:cNvPr id="6" name="Rectangle 5"/>
          <p:cNvSpPr/>
          <p:nvPr/>
        </p:nvSpPr>
        <p:spPr>
          <a:xfrm>
            <a:off x="2787362" y="3207692"/>
            <a:ext cx="36695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0" dirty="0">
                <a:solidFill>
                  <a:srgbClr val="C00000"/>
                </a:solidFill>
                <a:latin typeface="Segoe Script" pitchFamily="34" charset="0"/>
              </a:rPr>
              <a:t>What’s in the name...</a:t>
            </a:r>
            <a:endParaRPr lang="en-US" dirty="0">
              <a:solidFill>
                <a:srgbClr val="C00000"/>
              </a:solidFill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32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162175" y="2324100"/>
            <a:ext cx="475297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dirty="0" smtClean="0">
                <a:latin typeface="Aharoni" pitchFamily="2" charset="-79"/>
                <a:cs typeface="Aharoni" pitchFamily="2" charset="-79"/>
              </a:rPr>
              <a:t>NO </a:t>
            </a:r>
            <a:r>
              <a:rPr lang="en-US" sz="6000" b="0" dirty="0" smtClean="0">
                <a:latin typeface="+mj-lt"/>
                <a:cs typeface="Aharoni" pitchFamily="2" charset="-79"/>
              </a:rPr>
              <a:t>to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SQL</a:t>
            </a:r>
            <a:endParaRPr lang="en-US" sz="60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57425" y="3470554"/>
            <a:ext cx="45849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0" dirty="0" smtClean="0">
                <a:solidFill>
                  <a:srgbClr val="C00000"/>
                </a:solidFill>
                <a:latin typeface="Segoe Script" pitchFamily="34" charset="0"/>
              </a:rPr>
              <a:t>It’s </a:t>
            </a:r>
            <a:r>
              <a:rPr lang="en-US" b="0" dirty="0">
                <a:solidFill>
                  <a:srgbClr val="C00000"/>
                </a:solidFill>
                <a:latin typeface="Segoe Script" pitchFamily="34" charset="0"/>
              </a:rPr>
              <a:t>not about saying that</a:t>
            </a:r>
          </a:p>
          <a:p>
            <a:pPr algn="ctr"/>
            <a:r>
              <a:rPr lang="en-US" b="0" dirty="0">
                <a:solidFill>
                  <a:srgbClr val="C00000"/>
                </a:solidFill>
                <a:latin typeface="Segoe Script" pitchFamily="34" charset="0"/>
              </a:rPr>
              <a:t>SQL should never be used,</a:t>
            </a:r>
          </a:p>
          <a:p>
            <a:pPr algn="ctr"/>
            <a:r>
              <a:rPr lang="en-US" b="0" dirty="0">
                <a:solidFill>
                  <a:srgbClr val="C00000"/>
                </a:solidFill>
                <a:latin typeface="Segoe Script" pitchFamily="34" charset="0"/>
              </a:rPr>
              <a:t>or that SQL is dead...</a:t>
            </a:r>
            <a:endParaRPr lang="en-US" dirty="0">
              <a:solidFill>
                <a:srgbClr val="C00000"/>
              </a:solidFill>
              <a:latin typeface="Segoe Script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 rot="5400000">
            <a:off x="4343617" y="1190568"/>
            <a:ext cx="116688" cy="3379574"/>
            <a:chOff x="1051112" y="981417"/>
            <a:chExt cx="116688" cy="6003646"/>
          </a:xfrm>
        </p:grpSpPr>
        <p:sp>
          <p:nvSpPr>
            <p:cNvPr id="7" name="Rectangle 6"/>
            <p:cNvSpPr/>
            <p:nvPr/>
          </p:nvSpPr>
          <p:spPr bwMode="auto">
            <a:xfrm rot="20470565">
              <a:off x="1058072" y="1019727"/>
              <a:ext cx="109728" cy="5965336"/>
            </a:xfrm>
            <a:prstGeom prst="rect">
              <a:avLst/>
            </a:prstGeom>
            <a:solidFill>
              <a:srgbClr val="C00000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" name="Rectangle 7"/>
            <p:cNvSpPr/>
            <p:nvPr/>
          </p:nvSpPr>
          <p:spPr bwMode="auto">
            <a:xfrm rot="1129435" flipH="1">
              <a:off x="1051112" y="981417"/>
              <a:ext cx="109728" cy="5965338"/>
            </a:xfrm>
            <a:prstGeom prst="rect">
              <a:avLst/>
            </a:prstGeom>
            <a:solidFill>
              <a:srgbClr val="C00000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405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62125" y="2324100"/>
            <a:ext cx="559117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dirty="0" smtClean="0">
                <a:latin typeface="Aharoni" pitchFamily="2" charset="-79"/>
                <a:cs typeface="Aharoni" pitchFamily="2" charset="-79"/>
              </a:rPr>
              <a:t>N</a:t>
            </a:r>
            <a:r>
              <a:rPr lang="en-US" sz="6000" b="0" dirty="0" smtClean="0">
                <a:latin typeface="+mj-lt"/>
                <a:cs typeface="Aharoni" pitchFamily="2" charset="-79"/>
              </a:rPr>
              <a:t>OT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O</a:t>
            </a:r>
            <a:r>
              <a:rPr lang="en-US" sz="6000" b="0" dirty="0" smtClean="0">
                <a:latin typeface="+mj-lt"/>
                <a:cs typeface="Aharoni" pitchFamily="2" charset="-79"/>
              </a:rPr>
              <a:t>nly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SQL</a:t>
            </a:r>
            <a:endParaRPr lang="en-US" sz="60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9209" y="3375304"/>
            <a:ext cx="396134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0" dirty="0">
                <a:solidFill>
                  <a:srgbClr val="C00000"/>
                </a:solidFill>
                <a:latin typeface="Segoe Script" pitchFamily="34" charset="0"/>
              </a:rPr>
              <a:t>It’s about recognizing</a:t>
            </a:r>
          </a:p>
          <a:p>
            <a:pPr algn="ctr"/>
            <a:r>
              <a:rPr lang="en-US" b="0" dirty="0">
                <a:solidFill>
                  <a:srgbClr val="C00000"/>
                </a:solidFill>
                <a:latin typeface="Segoe Script" pitchFamily="34" charset="0"/>
              </a:rPr>
              <a:t>that for some problems</a:t>
            </a:r>
          </a:p>
          <a:p>
            <a:pPr algn="ctr"/>
            <a:r>
              <a:rPr lang="en-US" b="0" dirty="0">
                <a:solidFill>
                  <a:srgbClr val="C00000"/>
                </a:solidFill>
                <a:latin typeface="Segoe Script" pitchFamily="34" charset="0"/>
              </a:rPr>
              <a:t>other storage solutions</a:t>
            </a:r>
          </a:p>
          <a:p>
            <a:pPr algn="ctr"/>
            <a:r>
              <a:rPr lang="en-US" b="0" dirty="0">
                <a:solidFill>
                  <a:srgbClr val="C00000"/>
                </a:solidFill>
                <a:latin typeface="Segoe Script" pitchFamily="34" charset="0"/>
              </a:rPr>
              <a:t>are better suited!</a:t>
            </a:r>
            <a:endParaRPr lang="en-US" dirty="0">
              <a:solidFill>
                <a:srgbClr val="C00000"/>
              </a:solidFill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72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7257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16029" y="770775"/>
            <a:ext cx="3828662" cy="616634"/>
          </a:xfrm>
        </p:spPr>
        <p:txBody>
          <a:bodyPr/>
          <a:lstStyle/>
          <a:p>
            <a:r>
              <a:rPr lang="en-US" sz="5500" dirty="0" smtClean="0">
                <a:solidFill>
                  <a:srgbClr val="FF0000"/>
                </a:solidFill>
                <a:latin typeface="Segoe Script" pitchFamily="34" charset="0"/>
              </a:rPr>
              <a:t>NOSQL?</a:t>
            </a:r>
            <a:endParaRPr lang="en-US" sz="5500" dirty="0">
              <a:solidFill>
                <a:srgbClr val="FF0000"/>
              </a:solidFill>
              <a:latin typeface="Segoe Scrip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9764" y="1658283"/>
            <a:ext cx="7772400" cy="4770227"/>
          </a:xfrm>
        </p:spPr>
        <p:txBody>
          <a:bodyPr>
            <a:normAutofit/>
          </a:bodyPr>
          <a:lstStyle/>
          <a:p>
            <a:pPr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More data model flexibility </a:t>
            </a:r>
          </a:p>
          <a:p>
            <a:pPr lvl="1">
              <a:buClr>
                <a:schemeClr val="bg1"/>
              </a:buClr>
            </a:pPr>
            <a:r>
              <a:rPr lang="en-US" dirty="0" smtClean="0">
                <a:solidFill>
                  <a:schemeClr val="accent5"/>
                </a:solidFill>
              </a:rPr>
              <a:t>JSON as a data model</a:t>
            </a:r>
          </a:p>
          <a:p>
            <a:pPr lvl="1">
              <a:buClr>
                <a:schemeClr val="bg1"/>
              </a:buClr>
            </a:pPr>
            <a:r>
              <a:rPr lang="en-US" dirty="0" smtClean="0">
                <a:solidFill>
                  <a:schemeClr val="accent5"/>
                </a:solidFill>
              </a:rPr>
              <a:t>No “schema first” requirement</a:t>
            </a:r>
          </a:p>
          <a:p>
            <a:pPr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Relaxed consistency models such as </a:t>
            </a:r>
            <a:r>
              <a:rPr lang="en-US" i="1" dirty="0" smtClean="0">
                <a:solidFill>
                  <a:schemeClr val="bg1"/>
                </a:solidFill>
              </a:rPr>
              <a:t>eventual consistency</a:t>
            </a:r>
          </a:p>
          <a:p>
            <a:pPr lvl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Willing to trade consistency for availability </a:t>
            </a:r>
          </a:p>
          <a:p>
            <a:pPr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Low upfront software costs</a:t>
            </a:r>
          </a:p>
          <a:p>
            <a:pPr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Never learned anything but C/Java in school</a:t>
            </a:r>
          </a:p>
          <a:p>
            <a:pPr lvl="1">
              <a:buClr>
                <a:schemeClr val="bg1"/>
              </a:buClr>
            </a:pPr>
            <a:r>
              <a:rPr lang="en-US" dirty="0" smtClean="0">
                <a:solidFill>
                  <a:schemeClr val="accent5"/>
                </a:solidFill>
              </a:rPr>
              <a:t>Hate declarative languages like SQL</a:t>
            </a:r>
          </a:p>
          <a:p>
            <a:pPr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Faster time to insight from data acquisition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354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560" y="133456"/>
            <a:ext cx="8095861" cy="616634"/>
          </a:xfrm>
        </p:spPr>
        <p:txBody>
          <a:bodyPr/>
          <a:lstStyle/>
          <a:p>
            <a:r>
              <a:rPr lang="en-US" dirty="0" smtClean="0"/>
              <a:t>Reducing </a:t>
            </a:r>
            <a:r>
              <a:rPr lang="en-US" dirty="0"/>
              <a:t>t</a:t>
            </a:r>
            <a:r>
              <a:rPr lang="en-US" dirty="0" smtClean="0"/>
              <a:t>ime to insight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59" y="1163877"/>
            <a:ext cx="1783665" cy="744770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smtClean="0"/>
              <a:t>SQL:</a:t>
            </a:r>
            <a:endParaRPr lang="en-US" sz="3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6" name="Content Placeholder 2"/>
          <p:cNvSpPr txBox="1">
            <a:spLocks/>
          </p:cNvSpPr>
          <p:nvPr/>
        </p:nvSpPr>
        <p:spPr bwMode="auto">
          <a:xfrm>
            <a:off x="702031" y="3940352"/>
            <a:ext cx="1778410" cy="744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sz="3200" b="1" dirty="0" err="1" smtClean="0"/>
              <a:t>NoSQL</a:t>
            </a:r>
            <a:r>
              <a:rPr lang="en-US" sz="3200" b="1" dirty="0" smtClean="0"/>
              <a:t>:</a:t>
            </a:r>
            <a:endParaRPr lang="en-US" sz="3200" b="1" dirty="0"/>
          </a:p>
        </p:txBody>
      </p:sp>
      <p:sp>
        <p:nvSpPr>
          <p:cNvPr id="82" name="Content Placeholder 2"/>
          <p:cNvSpPr txBox="1">
            <a:spLocks/>
          </p:cNvSpPr>
          <p:nvPr/>
        </p:nvSpPr>
        <p:spPr bwMode="auto">
          <a:xfrm>
            <a:off x="3857644" y="4856930"/>
            <a:ext cx="4815387" cy="1797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r>
              <a:rPr lang="en-US" sz="2000" dirty="0" smtClean="0"/>
              <a:t>No cleansing!</a:t>
            </a:r>
          </a:p>
          <a:p>
            <a:r>
              <a:rPr lang="en-US" sz="2000" dirty="0" smtClean="0"/>
              <a:t>No ETL!</a:t>
            </a:r>
          </a:p>
          <a:p>
            <a:r>
              <a:rPr lang="en-US" sz="2000" dirty="0" smtClean="0"/>
              <a:t>No load!</a:t>
            </a:r>
          </a:p>
          <a:p>
            <a:r>
              <a:rPr lang="en-US" sz="2000" dirty="0" smtClean="0"/>
              <a:t>Analyze data where it lands!</a:t>
            </a:r>
            <a:endParaRPr lang="en-US" sz="2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2103385" y="1150591"/>
            <a:ext cx="6884796" cy="2432602"/>
            <a:chOff x="2103385" y="1150591"/>
            <a:chExt cx="6884796" cy="2432602"/>
          </a:xfrm>
        </p:grpSpPr>
        <p:grpSp>
          <p:nvGrpSpPr>
            <p:cNvPr id="5" name="Group 4"/>
            <p:cNvGrpSpPr/>
            <p:nvPr/>
          </p:nvGrpSpPr>
          <p:grpSpPr>
            <a:xfrm>
              <a:off x="2103385" y="1150591"/>
              <a:ext cx="6841908" cy="2432602"/>
              <a:chOff x="504823" y="2705904"/>
              <a:chExt cx="8470519" cy="3452814"/>
            </a:xfrm>
          </p:grpSpPr>
          <p:grpSp>
            <p:nvGrpSpPr>
              <p:cNvPr id="47" name="Group 46"/>
              <p:cNvGrpSpPr/>
              <p:nvPr/>
            </p:nvGrpSpPr>
            <p:grpSpPr>
              <a:xfrm>
                <a:off x="5811365" y="4110844"/>
                <a:ext cx="1333501" cy="2047874"/>
                <a:chOff x="4288883" y="4496607"/>
                <a:chExt cx="1333501" cy="2047874"/>
              </a:xfrm>
            </p:grpSpPr>
            <p:sp>
              <p:nvSpPr>
                <p:cNvPr id="6" name="Rounded Rectangle 5"/>
                <p:cNvSpPr/>
                <p:nvPr/>
              </p:nvSpPr>
              <p:spPr bwMode="auto">
                <a:xfrm>
                  <a:off x="4288883" y="4496607"/>
                  <a:ext cx="1333501" cy="904875"/>
                </a:xfrm>
                <a:prstGeom prst="roundRect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solidFill>
                    <a:schemeClr val="bg1">
                      <a:lumMod val="50000"/>
                    </a:schemeClr>
                  </a:solidFill>
                  <a:headEnd type="none" w="med" len="med"/>
                  <a:tailEnd type="none" w="med" len="med"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1">
                  <a:schemeClr val="accent1"/>
                </a:lnRef>
                <a:fillRef idx="1003">
                  <a:schemeClr val="lt2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i="0" u="none" strike="noStrike" cap="none" normalizeH="0" baseline="0" dirty="0" smtClean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rPr>
                    <a:t>RDBMS</a:t>
                  </a:r>
                  <a:endParaRPr kumimoji="0" lang="en-US" sz="1200" i="0" u="none" strike="noStrike" cap="none" normalizeH="0" baseline="0" dirty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  <p:grpSp>
              <p:nvGrpSpPr>
                <p:cNvPr id="11" name="Group 10"/>
                <p:cNvGrpSpPr/>
                <p:nvPr/>
              </p:nvGrpSpPr>
              <p:grpSpPr>
                <a:xfrm>
                  <a:off x="4536534" y="5811059"/>
                  <a:ext cx="842960" cy="733422"/>
                  <a:chOff x="685800" y="5915025"/>
                  <a:chExt cx="1014408" cy="733422"/>
                </a:xfrm>
              </p:grpSpPr>
              <p:sp>
                <p:nvSpPr>
                  <p:cNvPr id="33" name="Can 32"/>
                  <p:cNvSpPr/>
                  <p:nvPr/>
                </p:nvSpPr>
                <p:spPr bwMode="auto">
                  <a:xfrm>
                    <a:off x="690558" y="6391272"/>
                    <a:ext cx="1009650" cy="257175"/>
                  </a:xfrm>
                  <a:prstGeom prst="can">
                    <a:avLst/>
                  </a:prstGeom>
                  <a:ln w="12700">
                    <a:headEnd type="none" w="med" len="med"/>
                    <a:tailEnd type="none" w="med" len="med"/>
                  </a:ln>
                  <a:effectLst>
                    <a:innerShdw blurRad="63500" dist="508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003">
                    <a:schemeClr val="dk2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200" b="0" i="0" u="none" strike="noStrike" cap="none" normalizeH="0" baseline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34" name="Can 33"/>
                  <p:cNvSpPr/>
                  <p:nvPr/>
                </p:nvSpPr>
                <p:spPr bwMode="auto">
                  <a:xfrm>
                    <a:off x="685800" y="6153148"/>
                    <a:ext cx="1009650" cy="257175"/>
                  </a:xfrm>
                  <a:prstGeom prst="can">
                    <a:avLst/>
                  </a:prstGeom>
                  <a:ln w="12700">
                    <a:headEnd type="none" w="med" len="med"/>
                    <a:tailEnd type="none" w="med" len="med"/>
                  </a:ln>
                  <a:effectLst>
                    <a:innerShdw blurRad="63500" dist="508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003">
                    <a:schemeClr val="dk2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200" b="0" i="0" u="none" strike="noStrike" cap="none" normalizeH="0" baseline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35" name="Can 34"/>
                  <p:cNvSpPr/>
                  <p:nvPr/>
                </p:nvSpPr>
                <p:spPr bwMode="auto">
                  <a:xfrm>
                    <a:off x="685800" y="5915025"/>
                    <a:ext cx="1009650" cy="257175"/>
                  </a:xfrm>
                  <a:prstGeom prst="can">
                    <a:avLst/>
                  </a:prstGeom>
                  <a:ln w="12700">
                    <a:headEnd type="none" w="med" len="med"/>
                    <a:tailEnd type="none" w="med" len="med"/>
                  </a:ln>
                  <a:effectLst>
                    <a:innerShdw blurRad="63500" dist="508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003">
                    <a:schemeClr val="dk2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200" b="0" i="0" u="none" strike="noStrike" cap="none" normalizeH="0" baseline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</p:grpSp>
            <p:cxnSp>
              <p:nvCxnSpPr>
                <p:cNvPr id="12" name="Straight Connector 11"/>
                <p:cNvCxnSpPr>
                  <a:stCxn id="6" idx="2"/>
                  <a:endCxn id="35" idx="1"/>
                </p:cNvCxnSpPr>
                <p:nvPr/>
              </p:nvCxnSpPr>
              <p:spPr bwMode="auto">
                <a:xfrm>
                  <a:off x="4955634" y="5401482"/>
                  <a:ext cx="403" cy="409577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triangle" w="lg" len="med"/>
                  <a:tailEnd type="triangle" w="lg" len="med"/>
                </a:ln>
                <a:effectLst/>
              </p:spPr>
            </p:cxnSp>
          </p:grpSp>
          <p:sp>
            <p:nvSpPr>
              <p:cNvPr id="38" name="Rounded Rectangle 37"/>
              <p:cNvSpPr/>
              <p:nvPr/>
            </p:nvSpPr>
            <p:spPr bwMode="auto">
              <a:xfrm>
                <a:off x="504823" y="2705904"/>
                <a:ext cx="1333501" cy="904875"/>
              </a:xfrm>
              <a:prstGeom prst="roundRect">
                <a:avLst/>
              </a:prstGeom>
              <a:solidFill>
                <a:srgbClr val="CCFF66"/>
              </a:solidFill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i="0" u="none" strike="noStrike" cap="none" normalizeH="0" baseline="0" dirty="0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</a:t>
                </a: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Arrives</a:t>
                </a:r>
                <a:endParaRPr kumimoji="0" lang="en-US" sz="12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42" name="Rounded Rectangle 41"/>
              <p:cNvSpPr/>
              <p:nvPr/>
            </p:nvSpPr>
            <p:spPr bwMode="auto">
              <a:xfrm>
                <a:off x="2353182" y="4110844"/>
                <a:ext cx="1333501" cy="904875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i="0" u="none" strike="noStrike" cap="none" normalizeH="0" baseline="0" dirty="0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Derive a </a:t>
                </a: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schema</a:t>
                </a:r>
                <a:endParaRPr kumimoji="0" lang="en-US" sz="12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43" name="Rounded Rectangle 42"/>
              <p:cNvSpPr/>
              <p:nvPr/>
            </p:nvSpPr>
            <p:spPr bwMode="auto">
              <a:xfrm>
                <a:off x="2273671" y="2705904"/>
                <a:ext cx="1333501" cy="904875"/>
              </a:xfrm>
              <a:prstGeom prst="roundRect">
                <a:avLst/>
              </a:prstGeom>
              <a:solidFill>
                <a:srgbClr val="92D050"/>
              </a:solidFill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Cleanse</a:t>
                </a: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the data</a:t>
                </a:r>
                <a:endParaRPr kumimoji="0" lang="en-US" sz="12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44" name="Rounded Rectangle 43"/>
              <p:cNvSpPr/>
              <p:nvPr/>
            </p:nvSpPr>
            <p:spPr bwMode="auto">
              <a:xfrm>
                <a:off x="4042519" y="2705904"/>
                <a:ext cx="1333501" cy="904875"/>
              </a:xfrm>
              <a:prstGeom prst="roundRect">
                <a:avLst/>
              </a:prstGeom>
              <a:solidFill>
                <a:srgbClr val="FFC000"/>
              </a:solidFill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Transform</a:t>
                </a: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the data</a:t>
                </a:r>
                <a:endParaRPr kumimoji="0" lang="en-US" sz="12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45" name="Rounded Rectangle 44"/>
              <p:cNvSpPr/>
              <p:nvPr/>
            </p:nvSpPr>
            <p:spPr bwMode="auto">
              <a:xfrm>
                <a:off x="5811366" y="2705904"/>
                <a:ext cx="1333501" cy="904875"/>
              </a:xfrm>
              <a:prstGeom prst="round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Load</a:t>
                </a: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the data</a:t>
                </a:r>
                <a:endParaRPr kumimoji="0" lang="en-US" sz="12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cxnSp>
            <p:nvCxnSpPr>
              <p:cNvPr id="49" name="Straight Arrow Connector 48"/>
              <p:cNvCxnSpPr/>
              <p:nvPr/>
            </p:nvCxnSpPr>
            <p:spPr bwMode="auto">
              <a:xfrm>
                <a:off x="1760706" y="3610778"/>
                <a:ext cx="671209" cy="500066"/>
              </a:xfrm>
              <a:prstGeom prst="straightConnector1">
                <a:avLst/>
              </a:prstGeom>
              <a:solidFill>
                <a:schemeClr val="accent1"/>
              </a:solidFill>
              <a:ln w="317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lg" len="med"/>
              </a:ln>
              <a:effectLst/>
            </p:spPr>
          </p:cxnSp>
          <p:cxnSp>
            <p:nvCxnSpPr>
              <p:cNvPr id="50" name="Straight Arrow Connector 49"/>
              <p:cNvCxnSpPr/>
              <p:nvPr/>
            </p:nvCxnSpPr>
            <p:spPr bwMode="auto">
              <a:xfrm flipV="1">
                <a:off x="3702790" y="4549597"/>
                <a:ext cx="2124682" cy="1"/>
              </a:xfrm>
              <a:prstGeom prst="straightConnector1">
                <a:avLst/>
              </a:prstGeom>
              <a:solidFill>
                <a:schemeClr val="accent1"/>
              </a:solidFill>
              <a:ln w="317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lg" len="med"/>
              </a:ln>
              <a:effectLst/>
            </p:spPr>
          </p:cxnSp>
          <p:cxnSp>
            <p:nvCxnSpPr>
              <p:cNvPr id="56" name="Straight Arrow Connector 55"/>
              <p:cNvCxnSpPr/>
              <p:nvPr/>
            </p:nvCxnSpPr>
            <p:spPr bwMode="auto">
              <a:xfrm>
                <a:off x="1807541" y="3158341"/>
                <a:ext cx="512965" cy="1"/>
              </a:xfrm>
              <a:prstGeom prst="straightConnector1">
                <a:avLst/>
              </a:prstGeom>
              <a:solidFill>
                <a:schemeClr val="accent1"/>
              </a:solidFill>
              <a:ln w="317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lg" len="med"/>
              </a:ln>
              <a:effectLst/>
            </p:spPr>
          </p:cxnSp>
          <p:cxnSp>
            <p:nvCxnSpPr>
              <p:cNvPr id="60" name="Straight Arrow Connector 59"/>
              <p:cNvCxnSpPr>
                <a:stCxn id="43" idx="3"/>
              </p:cNvCxnSpPr>
              <p:nvPr/>
            </p:nvCxnSpPr>
            <p:spPr bwMode="auto">
              <a:xfrm>
                <a:off x="3607172" y="3158342"/>
                <a:ext cx="438091" cy="0"/>
              </a:xfrm>
              <a:prstGeom prst="straightConnector1">
                <a:avLst/>
              </a:prstGeom>
              <a:solidFill>
                <a:schemeClr val="accent1"/>
              </a:solidFill>
              <a:ln w="317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lg" len="med"/>
              </a:ln>
              <a:effectLst/>
            </p:spPr>
          </p:cxnSp>
          <p:cxnSp>
            <p:nvCxnSpPr>
              <p:cNvPr id="61" name="Straight Arrow Connector 60"/>
              <p:cNvCxnSpPr>
                <a:stCxn id="44" idx="3"/>
                <a:endCxn id="45" idx="1"/>
              </p:cNvCxnSpPr>
              <p:nvPr/>
            </p:nvCxnSpPr>
            <p:spPr bwMode="auto">
              <a:xfrm>
                <a:off x="5376020" y="3158342"/>
                <a:ext cx="435346" cy="0"/>
              </a:xfrm>
              <a:prstGeom prst="straightConnector1">
                <a:avLst/>
              </a:prstGeom>
              <a:solidFill>
                <a:schemeClr val="accent1"/>
              </a:solidFill>
              <a:ln w="317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lg" len="med"/>
              </a:ln>
              <a:effectLst/>
            </p:spPr>
          </p:cxnSp>
          <p:cxnSp>
            <p:nvCxnSpPr>
              <p:cNvPr id="62" name="Straight Arrow Connector 61"/>
              <p:cNvCxnSpPr>
                <a:stCxn id="45" idx="2"/>
                <a:endCxn id="6" idx="0"/>
              </p:cNvCxnSpPr>
              <p:nvPr/>
            </p:nvCxnSpPr>
            <p:spPr bwMode="auto">
              <a:xfrm flipH="1">
                <a:off x="6478116" y="3610779"/>
                <a:ext cx="1" cy="500066"/>
              </a:xfrm>
              <a:prstGeom prst="straightConnector1">
                <a:avLst/>
              </a:prstGeom>
              <a:solidFill>
                <a:schemeClr val="accent1"/>
              </a:solidFill>
              <a:ln w="317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lg" len="med"/>
              </a:ln>
              <a:effectLst/>
            </p:spPr>
          </p:cxnSp>
          <p:sp>
            <p:nvSpPr>
              <p:cNvPr id="69" name="Rounded Rectangle 68"/>
              <p:cNvSpPr/>
              <p:nvPr/>
            </p:nvSpPr>
            <p:spPr bwMode="auto">
              <a:xfrm>
                <a:off x="7641841" y="4110844"/>
                <a:ext cx="1333501" cy="904875"/>
              </a:xfrm>
              <a:prstGeom prst="roundRect">
                <a:avLst/>
              </a:prstGeom>
              <a:solidFill>
                <a:srgbClr val="E7E200"/>
              </a:solidFill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SQL</a:t>
                </a:r>
                <a:b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</a:br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Queries</a:t>
                </a:r>
                <a:endParaRPr lang="en-US" sz="1200" dirty="0">
                  <a:solidFill>
                    <a:srgbClr val="01020B"/>
                  </a:solidFill>
                  <a:latin typeface="+mj-lt"/>
                </a:endParaRPr>
              </a:p>
            </p:txBody>
          </p:sp>
          <p:cxnSp>
            <p:nvCxnSpPr>
              <p:cNvPr id="70" name="Straight Arrow Connector 69"/>
              <p:cNvCxnSpPr/>
              <p:nvPr/>
            </p:nvCxnSpPr>
            <p:spPr bwMode="auto">
              <a:xfrm flipH="1">
                <a:off x="7114873" y="4532077"/>
                <a:ext cx="512965" cy="1"/>
              </a:xfrm>
              <a:prstGeom prst="straightConnector1">
                <a:avLst/>
              </a:prstGeom>
              <a:solidFill>
                <a:schemeClr val="accent1"/>
              </a:solidFill>
              <a:ln w="317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lg" len="med"/>
              </a:ln>
              <a:effectLst/>
            </p:spPr>
          </p:cxnSp>
        </p:grpSp>
        <p:sp>
          <p:nvSpPr>
            <p:cNvPr id="53" name="Oval 52"/>
            <p:cNvSpPr/>
            <p:nvPr/>
          </p:nvSpPr>
          <p:spPr bwMode="auto">
            <a:xfrm>
              <a:off x="2540027" y="1804070"/>
              <a:ext cx="365760" cy="369148"/>
            </a:xfrm>
            <a:prstGeom prst="ellipse">
              <a:avLst/>
            </a:prstGeom>
            <a:solidFill>
              <a:schemeClr val="tx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1</a:t>
              </a:r>
              <a:endParaRPr kumimoji="0" 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  <p:sp>
          <p:nvSpPr>
            <p:cNvPr id="58" name="Oval 57"/>
            <p:cNvSpPr/>
            <p:nvPr/>
          </p:nvSpPr>
          <p:spPr bwMode="auto">
            <a:xfrm>
              <a:off x="4027863" y="2794732"/>
              <a:ext cx="365760" cy="369148"/>
            </a:xfrm>
            <a:prstGeom prst="ellipse">
              <a:avLst/>
            </a:prstGeom>
            <a:solidFill>
              <a:schemeClr val="tx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2</a:t>
              </a:r>
              <a:endParaRPr kumimoji="0" 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  <p:sp>
          <p:nvSpPr>
            <p:cNvPr id="59" name="Oval 58"/>
            <p:cNvSpPr/>
            <p:nvPr/>
          </p:nvSpPr>
          <p:spPr bwMode="auto">
            <a:xfrm>
              <a:off x="3952038" y="1643154"/>
              <a:ext cx="365760" cy="369148"/>
            </a:xfrm>
            <a:prstGeom prst="ellipse">
              <a:avLst/>
            </a:prstGeom>
            <a:solidFill>
              <a:schemeClr val="tx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3</a:t>
              </a:r>
              <a:endParaRPr kumimoji="0" 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  <p:sp>
          <p:nvSpPr>
            <p:cNvPr id="63" name="Oval 62"/>
            <p:cNvSpPr/>
            <p:nvPr/>
          </p:nvSpPr>
          <p:spPr bwMode="auto">
            <a:xfrm>
              <a:off x="5361691" y="1698423"/>
              <a:ext cx="365760" cy="369148"/>
            </a:xfrm>
            <a:prstGeom prst="ellipse">
              <a:avLst/>
            </a:prstGeom>
            <a:solidFill>
              <a:schemeClr val="tx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4</a:t>
              </a:r>
              <a:endParaRPr kumimoji="0" 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  <p:sp>
          <p:nvSpPr>
            <p:cNvPr id="73" name="Oval 72"/>
            <p:cNvSpPr/>
            <p:nvPr/>
          </p:nvSpPr>
          <p:spPr bwMode="auto">
            <a:xfrm>
              <a:off x="7152076" y="1620360"/>
              <a:ext cx="365760" cy="369148"/>
            </a:xfrm>
            <a:prstGeom prst="ellipse">
              <a:avLst/>
            </a:prstGeom>
            <a:solidFill>
              <a:schemeClr val="tx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5</a:t>
              </a:r>
              <a:endParaRPr kumimoji="0" 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  <p:sp>
          <p:nvSpPr>
            <p:cNvPr id="74" name="Oval 73"/>
            <p:cNvSpPr/>
            <p:nvPr/>
          </p:nvSpPr>
          <p:spPr bwMode="auto">
            <a:xfrm>
              <a:off x="8622421" y="2610158"/>
              <a:ext cx="365760" cy="369148"/>
            </a:xfrm>
            <a:prstGeom prst="ellipse">
              <a:avLst/>
            </a:prstGeom>
            <a:solidFill>
              <a:schemeClr val="tx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6</a:t>
              </a:r>
              <a:endParaRPr kumimoji="0" 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</p:grpSp>
      <p:sp>
        <p:nvSpPr>
          <p:cNvPr id="77" name="Rectangle 76"/>
          <p:cNvSpPr/>
          <p:nvPr/>
        </p:nvSpPr>
        <p:spPr bwMode="auto">
          <a:xfrm>
            <a:off x="20700" y="929765"/>
            <a:ext cx="9144000" cy="2805170"/>
          </a:xfrm>
          <a:prstGeom prst="rect">
            <a:avLst/>
          </a:prstGeom>
          <a:solidFill>
            <a:schemeClr val="bg2">
              <a:alpha val="6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2" name="TextBox 71"/>
          <p:cNvSpPr txBox="1"/>
          <p:nvPr/>
        </p:nvSpPr>
        <p:spPr>
          <a:xfrm rot="20745210">
            <a:off x="298868" y="1978407"/>
            <a:ext cx="3049806" cy="707886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1020B"/>
                </a:solidFill>
                <a:latin typeface="+mj-lt"/>
              </a:rPr>
              <a:t>Sometimes termed </a:t>
            </a:r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“Schema First”</a:t>
            </a:r>
          </a:p>
        </p:txBody>
      </p:sp>
      <p:sp>
        <p:nvSpPr>
          <p:cNvPr id="78" name="Multiply 77"/>
          <p:cNvSpPr/>
          <p:nvPr/>
        </p:nvSpPr>
        <p:spPr bwMode="auto">
          <a:xfrm>
            <a:off x="3337147" y="723486"/>
            <a:ext cx="1516092" cy="1546717"/>
          </a:xfrm>
          <a:prstGeom prst="mathMultiply">
            <a:avLst>
              <a:gd name="adj1" fmla="val 7772"/>
            </a:avLst>
          </a:prstGeom>
          <a:solidFill>
            <a:srgbClr val="C00000"/>
          </a:solidFill>
          <a:ln w="19050" cap="flat" cmpd="sng" algn="ctr">
            <a:solidFill>
              <a:srgbClr val="A5002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9" name="Multiply 78"/>
          <p:cNvSpPr/>
          <p:nvPr/>
        </p:nvSpPr>
        <p:spPr bwMode="auto">
          <a:xfrm>
            <a:off x="4741404" y="695986"/>
            <a:ext cx="1516092" cy="1546717"/>
          </a:xfrm>
          <a:prstGeom prst="mathMultiply">
            <a:avLst>
              <a:gd name="adj1" fmla="val 7772"/>
            </a:avLst>
          </a:prstGeom>
          <a:solidFill>
            <a:srgbClr val="C00000"/>
          </a:solidFill>
          <a:ln w="19050" cap="flat" cmpd="sng" algn="ctr">
            <a:solidFill>
              <a:srgbClr val="A5002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80" name="Multiply 79"/>
          <p:cNvSpPr/>
          <p:nvPr/>
        </p:nvSpPr>
        <p:spPr bwMode="auto">
          <a:xfrm>
            <a:off x="6170157" y="695986"/>
            <a:ext cx="1516092" cy="1546717"/>
          </a:xfrm>
          <a:prstGeom prst="mathMultiply">
            <a:avLst>
              <a:gd name="adj1" fmla="val 7772"/>
            </a:avLst>
          </a:prstGeom>
          <a:solidFill>
            <a:srgbClr val="C00000"/>
          </a:solidFill>
          <a:ln w="19050" cap="flat" cmpd="sng" algn="ctr">
            <a:solidFill>
              <a:srgbClr val="A5002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83" name="Multiply 82"/>
          <p:cNvSpPr/>
          <p:nvPr/>
        </p:nvSpPr>
        <p:spPr bwMode="auto">
          <a:xfrm>
            <a:off x="3413803" y="1676165"/>
            <a:ext cx="1516092" cy="1546717"/>
          </a:xfrm>
          <a:prstGeom prst="mathMultiply">
            <a:avLst>
              <a:gd name="adj1" fmla="val 7772"/>
            </a:avLst>
          </a:prstGeom>
          <a:solidFill>
            <a:srgbClr val="C00000"/>
          </a:solidFill>
          <a:ln w="19050" cap="flat" cmpd="sng" algn="ctr">
            <a:solidFill>
              <a:srgbClr val="A5002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84" name="Rectangle 83"/>
          <p:cNvSpPr/>
          <p:nvPr/>
        </p:nvSpPr>
        <p:spPr bwMode="auto">
          <a:xfrm>
            <a:off x="-16793" y="3575461"/>
            <a:ext cx="9160793" cy="3163812"/>
          </a:xfrm>
          <a:prstGeom prst="rect">
            <a:avLst/>
          </a:prstGeom>
          <a:solidFill>
            <a:schemeClr val="bg2">
              <a:alpha val="6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81" name="TextBox 80"/>
          <p:cNvSpPr txBox="1"/>
          <p:nvPr/>
        </p:nvSpPr>
        <p:spPr>
          <a:xfrm rot="20626067">
            <a:off x="515059" y="5401760"/>
            <a:ext cx="3440883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1020B"/>
                </a:solidFill>
                <a:latin typeface="+mj-lt"/>
              </a:rPr>
              <a:t>Sometimes termed </a:t>
            </a:r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“Schema Later”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664724" y="3914134"/>
            <a:ext cx="5432763" cy="936688"/>
            <a:chOff x="2664724" y="3914134"/>
            <a:chExt cx="5432763" cy="936688"/>
          </a:xfrm>
        </p:grpSpPr>
        <p:cxnSp>
          <p:nvCxnSpPr>
            <p:cNvPr id="39" name="Straight Arrow Connector 38"/>
            <p:cNvCxnSpPr/>
            <p:nvPr/>
          </p:nvCxnSpPr>
          <p:spPr bwMode="auto">
            <a:xfrm>
              <a:off x="3726745" y="4231961"/>
              <a:ext cx="519106" cy="635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grpSp>
          <p:nvGrpSpPr>
            <p:cNvPr id="46" name="Group 45"/>
            <p:cNvGrpSpPr/>
            <p:nvPr/>
          </p:nvGrpSpPr>
          <p:grpSpPr>
            <a:xfrm>
              <a:off x="4245851" y="3983069"/>
              <a:ext cx="696968" cy="516599"/>
              <a:chOff x="685800" y="5915025"/>
              <a:chExt cx="1014408" cy="733422"/>
            </a:xfrm>
          </p:grpSpPr>
          <p:sp>
            <p:nvSpPr>
              <p:cNvPr id="54" name="Can 53"/>
              <p:cNvSpPr/>
              <p:nvPr/>
            </p:nvSpPr>
            <p:spPr bwMode="auto">
              <a:xfrm>
                <a:off x="690558" y="6391272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55" name="Can 54"/>
              <p:cNvSpPr/>
              <p:nvPr/>
            </p:nvSpPr>
            <p:spPr bwMode="auto">
              <a:xfrm>
                <a:off x="685800" y="6153148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57" name="Can 56"/>
              <p:cNvSpPr/>
              <p:nvPr/>
            </p:nvSpPr>
            <p:spPr bwMode="auto">
              <a:xfrm>
                <a:off x="685800" y="5915025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sp>
          <p:nvSpPr>
            <p:cNvPr id="48" name="Rounded Rectangle 47"/>
            <p:cNvSpPr/>
            <p:nvPr/>
          </p:nvSpPr>
          <p:spPr bwMode="auto">
            <a:xfrm>
              <a:off x="2664724" y="3922686"/>
              <a:ext cx="1102553" cy="637365"/>
            </a:xfrm>
            <a:prstGeom prst="roundRect">
              <a:avLst/>
            </a:prstGeom>
            <a:solidFill>
              <a:srgbClr val="CCFF66"/>
            </a:solidFill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i="0" u="none" strike="noStrike" cap="none" normalizeH="0" baseline="0" dirty="0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Arrives</a:t>
              </a:r>
              <a:endParaRPr kumimoji="0" lang="en-US" sz="12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51" name="Rounded Rectangle 50"/>
            <p:cNvSpPr/>
            <p:nvPr/>
          </p:nvSpPr>
          <p:spPr bwMode="auto">
            <a:xfrm>
              <a:off x="6994934" y="3914206"/>
              <a:ext cx="1102553" cy="637365"/>
            </a:xfrm>
            <a:prstGeom prst="roundRect">
              <a:avLst/>
            </a:prstGeom>
            <a:solidFill>
              <a:srgbClr val="E7E200"/>
            </a:solidFill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Application</a:t>
              </a:r>
              <a:br>
                <a:rPr lang="en-US" sz="1200" dirty="0" smtClean="0">
                  <a:solidFill>
                    <a:srgbClr val="01020B"/>
                  </a:solidFill>
                  <a:latin typeface="+mj-lt"/>
                </a:rPr>
              </a:br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Program</a:t>
              </a:r>
            </a:p>
          </p:txBody>
        </p:sp>
        <p:cxnSp>
          <p:nvCxnSpPr>
            <p:cNvPr id="52" name="Straight Arrow Connector 51"/>
            <p:cNvCxnSpPr/>
            <p:nvPr/>
          </p:nvCxnSpPr>
          <p:spPr bwMode="auto">
            <a:xfrm flipH="1">
              <a:off x="4924889" y="4232571"/>
              <a:ext cx="519106" cy="635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75" name="Oval 74"/>
            <p:cNvSpPr/>
            <p:nvPr/>
          </p:nvSpPr>
          <p:spPr bwMode="auto">
            <a:xfrm>
              <a:off x="3068372" y="4481674"/>
              <a:ext cx="365760" cy="369148"/>
            </a:xfrm>
            <a:prstGeom prst="ellipse">
              <a:avLst/>
            </a:prstGeom>
            <a:solidFill>
              <a:schemeClr val="tx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1</a:t>
              </a:r>
              <a:endParaRPr kumimoji="0" 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  <p:sp>
          <p:nvSpPr>
            <p:cNvPr id="76" name="Oval 75"/>
            <p:cNvSpPr/>
            <p:nvPr/>
          </p:nvSpPr>
          <p:spPr bwMode="auto">
            <a:xfrm>
              <a:off x="7363330" y="4460200"/>
              <a:ext cx="365760" cy="369148"/>
            </a:xfrm>
            <a:prstGeom prst="ellipse">
              <a:avLst/>
            </a:prstGeom>
            <a:solidFill>
              <a:schemeClr val="tx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2</a:t>
              </a:r>
              <a:endParaRPr kumimoji="0" 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  <p:sp>
          <p:nvSpPr>
            <p:cNvPr id="64" name="Rounded Rectangle 63"/>
            <p:cNvSpPr/>
            <p:nvPr/>
          </p:nvSpPr>
          <p:spPr bwMode="auto">
            <a:xfrm>
              <a:off x="5444724" y="3914134"/>
              <a:ext cx="1077111" cy="637509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i="0" u="none" strike="noStrike" cap="none" normalizeH="0" baseline="0" dirty="0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NOSQL</a:t>
              </a:r>
              <a:br>
                <a:rPr kumimoji="0" lang="en-US" sz="1200" i="0" u="none" strike="noStrike" cap="none" normalizeH="0" baseline="0" dirty="0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</a:br>
              <a:r>
                <a:rPr kumimoji="0" lang="en-US" sz="1200" i="0" u="none" strike="noStrike" cap="none" normalizeH="0" baseline="0" dirty="0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System</a:t>
              </a:r>
              <a:endParaRPr kumimoji="0" lang="en-US" sz="12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cxnSp>
          <p:nvCxnSpPr>
            <p:cNvPr id="65" name="Straight Arrow Connector 64"/>
            <p:cNvCxnSpPr/>
            <p:nvPr/>
          </p:nvCxnSpPr>
          <p:spPr bwMode="auto">
            <a:xfrm flipH="1">
              <a:off x="6469345" y="4232571"/>
              <a:ext cx="519106" cy="635"/>
            </a:xfrm>
            <a:prstGeom prst="straightConnector1">
              <a:avLst/>
            </a:prstGeom>
            <a:solidFill>
              <a:schemeClr val="accent1"/>
            </a:solidFill>
            <a:ln w="317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658539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6" grpId="0"/>
      <p:bldP spid="77" grpId="0" animBg="1"/>
      <p:bldP spid="72" grpId="0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3" grpId="0" animBg="1"/>
      <p:bldP spid="83" grpId="1" animBg="1"/>
      <p:bldP spid="84" grpId="0" animBg="1"/>
      <p:bldP spid="8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464" y="258147"/>
            <a:ext cx="8754893" cy="616634"/>
          </a:xfrm>
        </p:spPr>
        <p:txBody>
          <a:bodyPr/>
          <a:lstStyle/>
          <a:p>
            <a:r>
              <a:rPr lang="en-US" dirty="0" smtClean="0"/>
              <a:t>Two Major Types of NOSQL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Key/Value Stores</a:t>
            </a:r>
          </a:p>
          <a:p>
            <a:pPr lvl="1"/>
            <a:r>
              <a:rPr lang="en-US" dirty="0" smtClean="0"/>
              <a:t>Examples:  </a:t>
            </a:r>
            <a:r>
              <a:rPr lang="en-US" dirty="0" err="1" smtClean="0"/>
              <a:t>MongoDB</a:t>
            </a:r>
            <a:r>
              <a:rPr lang="en-US" dirty="0" smtClean="0"/>
              <a:t>, </a:t>
            </a:r>
            <a:r>
              <a:rPr lang="en-US" dirty="0" err="1" smtClean="0"/>
              <a:t>CouchBase</a:t>
            </a:r>
            <a:r>
              <a:rPr lang="en-US" dirty="0" smtClean="0"/>
              <a:t>, Cassandra, Windows Azure, …</a:t>
            </a:r>
          </a:p>
          <a:p>
            <a:pPr lvl="1"/>
            <a:r>
              <a:rPr lang="en-US" dirty="0" smtClean="0"/>
              <a:t>Flexible data model such as JSON</a:t>
            </a:r>
          </a:p>
          <a:p>
            <a:pPr lvl="1"/>
            <a:r>
              <a:rPr lang="en-US" dirty="0" smtClean="0"/>
              <a:t>Records “</a:t>
            </a:r>
            <a:r>
              <a:rPr lang="en-US" dirty="0" err="1" smtClean="0"/>
              <a:t>sharded</a:t>
            </a:r>
            <a:r>
              <a:rPr lang="en-US" dirty="0" smtClean="0"/>
              <a:t>” across nodes in a cluster by hashing on key</a:t>
            </a:r>
          </a:p>
          <a:p>
            <a:pPr lvl="1"/>
            <a:r>
              <a:rPr lang="en-US" dirty="0" smtClean="0"/>
              <a:t>Single record retrievals based on key</a:t>
            </a:r>
          </a:p>
          <a:p>
            <a:r>
              <a:rPr lang="en-US" b="1" dirty="0" err="1" smtClean="0"/>
              <a:t>Hadoop</a:t>
            </a:r>
            <a:endParaRPr lang="en-US" b="1" dirty="0" smtClean="0"/>
          </a:p>
          <a:p>
            <a:pPr lvl="1"/>
            <a:r>
              <a:rPr lang="en-US" dirty="0" smtClean="0"/>
              <a:t>Scalable fault tolerant framework for storing and processing MASSIVE data sets</a:t>
            </a:r>
          </a:p>
          <a:p>
            <a:pPr lvl="1"/>
            <a:r>
              <a:rPr lang="en-US" dirty="0" smtClean="0"/>
              <a:t>Typically no data model</a:t>
            </a:r>
          </a:p>
          <a:p>
            <a:pPr lvl="1"/>
            <a:r>
              <a:rPr lang="en-US" dirty="0" smtClean="0"/>
              <a:t>Records stored in distributed file system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 rot="21286993">
            <a:off x="2047812" y="2003842"/>
            <a:ext cx="3825253" cy="959326"/>
          </a:xfrm>
          <a:prstGeom prst="rect">
            <a:avLst/>
          </a:prstGeom>
          <a:solidFill>
            <a:srgbClr val="B6FF23"/>
          </a:solidFill>
          <a:ln w="9525">
            <a:noFill/>
            <a:miter lim="800000"/>
            <a:headEnd/>
            <a:tailEnd/>
          </a:ln>
          <a:effectLst>
            <a:glow rad="101600">
              <a:srgbClr val="B6FF23">
                <a:alpha val="40000"/>
              </a:srgb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lvl="1" indent="0" algn="ctr">
              <a:spcBef>
                <a:spcPts val="0"/>
              </a:spcBef>
              <a:buNone/>
            </a:pPr>
            <a:r>
              <a:rPr lang="en-US" sz="2800" dirty="0">
                <a:solidFill>
                  <a:schemeClr val="tx1"/>
                </a:solidFill>
              </a:rPr>
              <a:t>Think </a:t>
            </a:r>
            <a:r>
              <a:rPr lang="en-US" sz="2800" dirty="0" smtClean="0">
                <a:solidFill>
                  <a:schemeClr val="tx1"/>
                </a:solidFill>
              </a:rPr>
              <a:t>NOSQL </a:t>
            </a:r>
            <a:br>
              <a:rPr lang="en-US" sz="2800" dirty="0" smtClean="0">
                <a:solidFill>
                  <a:schemeClr val="tx1"/>
                </a:solidFill>
              </a:rPr>
            </a:br>
            <a:r>
              <a:rPr lang="en-US" sz="2800" dirty="0" smtClean="0">
                <a:solidFill>
                  <a:schemeClr val="tx1"/>
                </a:solidFill>
              </a:rPr>
              <a:t>OLTP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 rot="409074">
            <a:off x="2841252" y="4838074"/>
            <a:ext cx="4230007" cy="88536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>
            <a:glow rad="101600">
              <a:srgbClr val="B6FF23">
                <a:alpha val="40000"/>
              </a:srgb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lvl="1" indent="0" algn="ctr">
              <a:spcBef>
                <a:spcPts val="0"/>
              </a:spcBef>
              <a:buNone/>
            </a:pPr>
            <a:r>
              <a:rPr lang="en-US" sz="2800" dirty="0">
                <a:solidFill>
                  <a:schemeClr val="tx1"/>
                </a:solidFill>
              </a:rPr>
              <a:t>Think </a:t>
            </a:r>
            <a:r>
              <a:rPr lang="en-US" sz="2800" dirty="0" smtClean="0">
                <a:solidFill>
                  <a:schemeClr val="tx1"/>
                </a:solidFill>
              </a:rPr>
              <a:t>NOSQL </a:t>
            </a:r>
            <a:br>
              <a:rPr lang="en-US" sz="2800" dirty="0" smtClean="0">
                <a:solidFill>
                  <a:schemeClr val="tx1"/>
                </a:solidFill>
              </a:rPr>
            </a:br>
            <a:r>
              <a:rPr lang="en-US" sz="2800" dirty="0" smtClean="0">
                <a:solidFill>
                  <a:schemeClr val="tx1"/>
                </a:solidFill>
              </a:rPr>
              <a:t>data warehousing</a:t>
            </a:r>
          </a:p>
        </p:txBody>
      </p:sp>
    </p:spTree>
    <p:extLst>
      <p:ext uri="{BB962C8B-B14F-4D97-AF65-F5344CB8AC3E}">
        <p14:creationId xmlns:p14="http://schemas.microsoft.com/office/powerpoint/2010/main" val="243113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7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lowchart: Manual Operation 39"/>
          <p:cNvSpPr/>
          <p:nvPr/>
        </p:nvSpPr>
        <p:spPr>
          <a:xfrm rot="10800000">
            <a:off x="4679293" y="1448024"/>
            <a:ext cx="3341359" cy="5089935"/>
          </a:xfrm>
          <a:prstGeom prst="flowChartManualOperation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Flowchart: Manual Operation 38"/>
          <p:cNvSpPr/>
          <p:nvPr/>
        </p:nvSpPr>
        <p:spPr>
          <a:xfrm rot="10800000">
            <a:off x="689566" y="1448024"/>
            <a:ext cx="3341359" cy="5089935"/>
          </a:xfrm>
          <a:prstGeom prst="flowChartManualOperation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136" y="46055"/>
            <a:ext cx="8734608" cy="777119"/>
          </a:xfrm>
        </p:spPr>
        <p:txBody>
          <a:bodyPr/>
          <a:lstStyle/>
          <a:p>
            <a:pPr algn="ctr"/>
            <a:r>
              <a:rPr lang="en-US" dirty="0" smtClean="0"/>
              <a:t>Two Universes Are the New Reality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12</a:t>
            </a:fld>
            <a:endParaRPr lang="en-US" dirty="0"/>
          </a:p>
        </p:txBody>
      </p:sp>
      <p:grpSp>
        <p:nvGrpSpPr>
          <p:cNvPr id="19" name="Group 18"/>
          <p:cNvGrpSpPr/>
          <p:nvPr/>
        </p:nvGrpSpPr>
        <p:grpSpPr>
          <a:xfrm>
            <a:off x="344730" y="886691"/>
            <a:ext cx="3751644" cy="2098220"/>
            <a:chOff x="5147581" y="1643266"/>
            <a:chExt cx="4227228" cy="1719750"/>
          </a:xfrm>
        </p:grpSpPr>
        <p:sp>
          <p:nvSpPr>
            <p:cNvPr id="20" name="Cloud 19"/>
            <p:cNvSpPr/>
            <p:nvPr/>
          </p:nvSpPr>
          <p:spPr bwMode="auto">
            <a:xfrm>
              <a:off x="5147581" y="1643266"/>
              <a:ext cx="4227228" cy="1719750"/>
            </a:xfrm>
            <a:prstGeom prst="cloud">
              <a:avLst/>
            </a:prstGeom>
            <a:blipFill dpi="0" rotWithShape="1">
              <a:blip r:embed="rId3">
                <a:alphaModFix amt="70000"/>
              </a:blip>
              <a:srcRect/>
              <a:stretch>
                <a:fillRect/>
              </a:stretch>
            </a:blip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lt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pPr algn="ctr"/>
              <a:endParaRPr lang="en-US" sz="1800" b="0" dirty="0" smtClean="0">
                <a:latin typeface="+mn-lt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035116" y="2279122"/>
              <a:ext cx="2452157" cy="428843"/>
            </a:xfrm>
            <a:prstGeom prst="rect">
              <a:avLst/>
            </a:prstGeom>
            <a:solidFill>
              <a:schemeClr val="bg1"/>
            </a:solidFill>
            <a:effectLst>
              <a:softEdge rad="12700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 smtClean="0">
                  <a:latin typeface="+mj-lt"/>
                </a:rPr>
                <a:t>Structured</a:t>
              </a:r>
              <a:endParaRPr lang="en-US" sz="2800" dirty="0">
                <a:latin typeface="+mj-lt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488873" y="803564"/>
            <a:ext cx="3504071" cy="2206561"/>
            <a:chOff x="4813099" y="1702343"/>
            <a:chExt cx="3037122" cy="1455240"/>
          </a:xfrm>
          <a:solidFill>
            <a:schemeClr val="accent1"/>
          </a:solidFill>
        </p:grpSpPr>
        <p:sp>
          <p:nvSpPr>
            <p:cNvPr id="23" name="Cloud 22"/>
            <p:cNvSpPr/>
            <p:nvPr/>
          </p:nvSpPr>
          <p:spPr bwMode="auto">
            <a:xfrm>
              <a:off x="4813099" y="1702343"/>
              <a:ext cx="3037122" cy="1455240"/>
            </a:xfrm>
            <a:prstGeom prst="cloud">
              <a:avLst/>
            </a:prstGeom>
            <a:blipFill dpi="0" rotWithShape="1">
              <a:blip r:embed="rId4">
                <a:alphaModFix amt="70000"/>
              </a:blip>
              <a:srcRect/>
              <a:stretch>
                <a:fillRect/>
              </a:stretch>
            </a:blip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lt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pPr algn="ctr"/>
              <a:endParaRPr lang="en-US" sz="1600" dirty="0" smtClean="0">
                <a:latin typeface="+mn-lt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159248" y="2257429"/>
              <a:ext cx="2344823" cy="345067"/>
            </a:xfrm>
            <a:prstGeom prst="rect">
              <a:avLst/>
            </a:prstGeom>
            <a:solidFill>
              <a:schemeClr val="bg1"/>
            </a:solidFill>
            <a:effectLst>
              <a:softEdge rad="12700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 smtClean="0">
                  <a:solidFill>
                    <a:srgbClr val="A50021"/>
                  </a:solidFill>
                  <a:latin typeface="+mj-lt"/>
                </a:rPr>
                <a:t>Unstructured</a:t>
              </a:r>
              <a:endParaRPr lang="en-US" sz="2800" dirty="0">
                <a:solidFill>
                  <a:srgbClr val="A50021"/>
                </a:solidFill>
                <a:latin typeface="+mj-lt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075635" y="1685565"/>
            <a:ext cx="48122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solidFill>
                  <a:srgbClr val="C00000"/>
                </a:solidFill>
                <a:latin typeface="Segoe Script" pitchFamily="34" charset="0"/>
              </a:rPr>
              <a:t>&amp;</a:t>
            </a:r>
          </a:p>
        </p:txBody>
      </p:sp>
      <p:sp>
        <p:nvSpPr>
          <p:cNvPr id="10" name="Freeform 9"/>
          <p:cNvSpPr/>
          <p:nvPr/>
        </p:nvSpPr>
        <p:spPr>
          <a:xfrm>
            <a:off x="829037" y="3352800"/>
            <a:ext cx="3133363" cy="2971800"/>
          </a:xfrm>
          <a:custGeom>
            <a:avLst/>
            <a:gdLst>
              <a:gd name="connsiteX0" fmla="*/ 0 w 3133363"/>
              <a:gd name="connsiteY0" fmla="*/ 297180 h 2971800"/>
              <a:gd name="connsiteX1" fmla="*/ 297180 w 3133363"/>
              <a:gd name="connsiteY1" fmla="*/ 0 h 2971800"/>
              <a:gd name="connsiteX2" fmla="*/ 2836183 w 3133363"/>
              <a:gd name="connsiteY2" fmla="*/ 0 h 2971800"/>
              <a:gd name="connsiteX3" fmla="*/ 3133363 w 3133363"/>
              <a:gd name="connsiteY3" fmla="*/ 297180 h 2971800"/>
              <a:gd name="connsiteX4" fmla="*/ 3133363 w 3133363"/>
              <a:gd name="connsiteY4" fmla="*/ 2674620 h 2971800"/>
              <a:gd name="connsiteX5" fmla="*/ 2836183 w 3133363"/>
              <a:gd name="connsiteY5" fmla="*/ 2971800 h 2971800"/>
              <a:gd name="connsiteX6" fmla="*/ 297180 w 3133363"/>
              <a:gd name="connsiteY6" fmla="*/ 2971800 h 2971800"/>
              <a:gd name="connsiteX7" fmla="*/ 0 w 3133363"/>
              <a:gd name="connsiteY7" fmla="*/ 2674620 h 2971800"/>
              <a:gd name="connsiteX8" fmla="*/ 0 w 3133363"/>
              <a:gd name="connsiteY8" fmla="*/ 297180 h 297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33363" h="2971800">
                <a:moveTo>
                  <a:pt x="0" y="297180"/>
                </a:moveTo>
                <a:cubicBezTo>
                  <a:pt x="0" y="133052"/>
                  <a:pt x="133052" y="0"/>
                  <a:pt x="297180" y="0"/>
                </a:cubicBezTo>
                <a:lnTo>
                  <a:pt x="2836183" y="0"/>
                </a:lnTo>
                <a:cubicBezTo>
                  <a:pt x="3000311" y="0"/>
                  <a:pt x="3133363" y="133052"/>
                  <a:pt x="3133363" y="297180"/>
                </a:cubicBezTo>
                <a:lnTo>
                  <a:pt x="3133363" y="2674620"/>
                </a:lnTo>
                <a:cubicBezTo>
                  <a:pt x="3133363" y="2838748"/>
                  <a:pt x="3000311" y="2971800"/>
                  <a:pt x="2836183" y="2971800"/>
                </a:cubicBezTo>
                <a:lnTo>
                  <a:pt x="297180" y="2971800"/>
                </a:lnTo>
                <a:cubicBezTo>
                  <a:pt x="133052" y="2971800"/>
                  <a:pt x="0" y="2838748"/>
                  <a:pt x="0" y="2674620"/>
                </a:cubicBezTo>
                <a:lnTo>
                  <a:pt x="0" y="297180"/>
                </a:lnTo>
                <a:close/>
              </a:path>
            </a:pathLst>
          </a:custGeom>
          <a:noFill/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2164080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500" b="1" kern="1200" dirty="0" smtClean="0">
                <a:latin typeface="Calibri" pitchFamily="34" charset="0"/>
                <a:cs typeface="Calibri" pitchFamily="34" charset="0"/>
              </a:rPr>
              <a:t>Relational DB Systems</a:t>
            </a:r>
            <a:endParaRPr lang="en-US" sz="25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533400" y="4130040"/>
            <a:ext cx="365760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Structured data w/ known  schema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533400" y="4434840"/>
            <a:ext cx="365760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ACID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533400" y="4739640"/>
            <a:ext cx="365760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Transactions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533400" y="5044440"/>
            <a:ext cx="365760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SQL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533400" y="5349240"/>
            <a:ext cx="365760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Rigid Consistency Model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533400" y="5654040"/>
            <a:ext cx="365760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ETL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" name="Freeform 26"/>
          <p:cNvSpPr/>
          <p:nvPr/>
        </p:nvSpPr>
        <p:spPr>
          <a:xfrm>
            <a:off x="533400" y="5958840"/>
            <a:ext cx="365760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Longer time to insight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533400" y="6263640"/>
            <a:ext cx="365760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Maturity, stability, efficiency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4743156" y="3352800"/>
            <a:ext cx="3181644" cy="2971800"/>
          </a:xfrm>
          <a:custGeom>
            <a:avLst/>
            <a:gdLst>
              <a:gd name="connsiteX0" fmla="*/ 0 w 3977056"/>
              <a:gd name="connsiteY0" fmla="*/ 297180 h 2971800"/>
              <a:gd name="connsiteX1" fmla="*/ 297180 w 3977056"/>
              <a:gd name="connsiteY1" fmla="*/ 0 h 2971800"/>
              <a:gd name="connsiteX2" fmla="*/ 3679876 w 3977056"/>
              <a:gd name="connsiteY2" fmla="*/ 0 h 2971800"/>
              <a:gd name="connsiteX3" fmla="*/ 3977056 w 3977056"/>
              <a:gd name="connsiteY3" fmla="*/ 297180 h 2971800"/>
              <a:gd name="connsiteX4" fmla="*/ 3977056 w 3977056"/>
              <a:gd name="connsiteY4" fmla="*/ 2674620 h 2971800"/>
              <a:gd name="connsiteX5" fmla="*/ 3679876 w 3977056"/>
              <a:gd name="connsiteY5" fmla="*/ 2971800 h 2971800"/>
              <a:gd name="connsiteX6" fmla="*/ 297180 w 3977056"/>
              <a:gd name="connsiteY6" fmla="*/ 2971800 h 2971800"/>
              <a:gd name="connsiteX7" fmla="*/ 0 w 3977056"/>
              <a:gd name="connsiteY7" fmla="*/ 2674620 h 2971800"/>
              <a:gd name="connsiteX8" fmla="*/ 0 w 3977056"/>
              <a:gd name="connsiteY8" fmla="*/ 297180 h 297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77056" h="2971800">
                <a:moveTo>
                  <a:pt x="0" y="297180"/>
                </a:moveTo>
                <a:cubicBezTo>
                  <a:pt x="0" y="133052"/>
                  <a:pt x="133052" y="0"/>
                  <a:pt x="297180" y="0"/>
                </a:cubicBezTo>
                <a:lnTo>
                  <a:pt x="3679876" y="0"/>
                </a:lnTo>
                <a:cubicBezTo>
                  <a:pt x="3844004" y="0"/>
                  <a:pt x="3977056" y="133052"/>
                  <a:pt x="3977056" y="297180"/>
                </a:cubicBezTo>
                <a:lnTo>
                  <a:pt x="3977056" y="2674620"/>
                </a:lnTo>
                <a:cubicBezTo>
                  <a:pt x="3977056" y="2838748"/>
                  <a:pt x="3844004" y="2971800"/>
                  <a:pt x="3679876" y="2971800"/>
                </a:cubicBezTo>
                <a:lnTo>
                  <a:pt x="297180" y="2971800"/>
                </a:lnTo>
                <a:cubicBezTo>
                  <a:pt x="133052" y="2971800"/>
                  <a:pt x="0" y="2838748"/>
                  <a:pt x="0" y="2674620"/>
                </a:cubicBezTo>
                <a:lnTo>
                  <a:pt x="0" y="297180"/>
                </a:lnTo>
                <a:close/>
              </a:path>
            </a:pathLst>
          </a:custGeom>
          <a:noFill/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2164080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500" b="1" kern="1200" dirty="0" err="1" smtClean="0">
                <a:latin typeface="Calibri" pitchFamily="34" charset="0"/>
                <a:cs typeface="Calibri" pitchFamily="34" charset="0"/>
              </a:rPr>
              <a:t>NoSQL</a:t>
            </a:r>
            <a:r>
              <a:rPr lang="en-US" sz="2500" b="1" kern="1200" dirty="0" smtClean="0">
                <a:latin typeface="Calibri" pitchFamily="34" charset="0"/>
                <a:cs typeface="Calibri" pitchFamily="34" charset="0"/>
              </a:rPr>
              <a:t> Systems</a:t>
            </a:r>
            <a:endParaRPr lang="en-US" sz="25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4495800" y="4130040"/>
            <a:ext cx="4023360" cy="28956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(Un)(Semi)structured data w/o schema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4495800" y="4447903"/>
            <a:ext cx="402336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No ACID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4495800" y="4750526"/>
            <a:ext cx="402336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No transactions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4495800" y="5053149"/>
            <a:ext cx="402336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No SQL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4495800" y="5355772"/>
            <a:ext cx="402336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Eventual consistency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5" name="Freeform 34"/>
          <p:cNvSpPr/>
          <p:nvPr/>
        </p:nvSpPr>
        <p:spPr>
          <a:xfrm>
            <a:off x="4495800" y="5658395"/>
            <a:ext cx="402336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No ETL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6" name="Freeform 35"/>
          <p:cNvSpPr/>
          <p:nvPr/>
        </p:nvSpPr>
        <p:spPr>
          <a:xfrm>
            <a:off x="4495800" y="5961018"/>
            <a:ext cx="402336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Faster time to insight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4495800" y="6263640"/>
            <a:ext cx="4023360" cy="274320"/>
          </a:xfrm>
          <a:custGeom>
            <a:avLst/>
            <a:gdLst>
              <a:gd name="connsiteX0" fmla="*/ 0 w 3181644"/>
              <a:gd name="connsiteY0" fmla="*/ 21269 h 212691"/>
              <a:gd name="connsiteX1" fmla="*/ 21269 w 3181644"/>
              <a:gd name="connsiteY1" fmla="*/ 0 h 212691"/>
              <a:gd name="connsiteX2" fmla="*/ 3160375 w 3181644"/>
              <a:gd name="connsiteY2" fmla="*/ 0 h 212691"/>
              <a:gd name="connsiteX3" fmla="*/ 3181644 w 3181644"/>
              <a:gd name="connsiteY3" fmla="*/ 21269 h 212691"/>
              <a:gd name="connsiteX4" fmla="*/ 3181644 w 3181644"/>
              <a:gd name="connsiteY4" fmla="*/ 191422 h 212691"/>
              <a:gd name="connsiteX5" fmla="*/ 3160375 w 3181644"/>
              <a:gd name="connsiteY5" fmla="*/ 212691 h 212691"/>
              <a:gd name="connsiteX6" fmla="*/ 21269 w 3181644"/>
              <a:gd name="connsiteY6" fmla="*/ 212691 h 212691"/>
              <a:gd name="connsiteX7" fmla="*/ 0 w 3181644"/>
              <a:gd name="connsiteY7" fmla="*/ 191422 h 212691"/>
              <a:gd name="connsiteX8" fmla="*/ 0 w 3181644"/>
              <a:gd name="connsiteY8" fmla="*/ 21269 h 212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1644" h="212691">
                <a:moveTo>
                  <a:pt x="0" y="21269"/>
                </a:moveTo>
                <a:cubicBezTo>
                  <a:pt x="0" y="9522"/>
                  <a:pt x="9522" y="0"/>
                  <a:pt x="21269" y="0"/>
                </a:cubicBezTo>
                <a:lnTo>
                  <a:pt x="3160375" y="0"/>
                </a:lnTo>
                <a:cubicBezTo>
                  <a:pt x="3172122" y="0"/>
                  <a:pt x="3181644" y="9522"/>
                  <a:pt x="3181644" y="21269"/>
                </a:cubicBezTo>
                <a:lnTo>
                  <a:pt x="3181644" y="191422"/>
                </a:lnTo>
                <a:cubicBezTo>
                  <a:pt x="3181644" y="203169"/>
                  <a:pt x="3172122" y="212691"/>
                  <a:pt x="3160375" y="212691"/>
                </a:cubicBezTo>
                <a:lnTo>
                  <a:pt x="21269" y="212691"/>
                </a:lnTo>
                <a:cubicBezTo>
                  <a:pt x="9522" y="212691"/>
                  <a:pt x="0" y="203169"/>
                  <a:pt x="0" y="191422"/>
                </a:cubicBezTo>
                <a:lnTo>
                  <a:pt x="0" y="2126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790" tIns="32900" rIns="41790" bIns="329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dirty="0" smtClean="0">
                <a:latin typeface="Calibri" pitchFamily="34" charset="0"/>
                <a:cs typeface="Calibri" pitchFamily="34" charset="0"/>
              </a:rPr>
              <a:t>Flexibility</a:t>
            </a:r>
            <a:endParaRPr lang="en-US" sz="1800" b="1" kern="12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086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39" grpId="0" animBg="1"/>
      <p:bldP spid="5" grpId="0"/>
      <p:bldP spid="5" grpId="1"/>
      <p:bldP spid="10" grpId="0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27" grpId="0" animBg="1"/>
      <p:bldP spid="28" grpId="0" animBg="1"/>
      <p:bldP spid="29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This Talk?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3" y="1009651"/>
            <a:ext cx="4541880" cy="250117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I believe the world has truly changed</a:t>
            </a:r>
          </a:p>
          <a:p>
            <a:r>
              <a:rPr lang="en-US" dirty="0" smtClean="0"/>
              <a:t>Relational DB systems no longer the only game in town</a:t>
            </a:r>
          </a:p>
          <a:p>
            <a:r>
              <a:rPr lang="en-US" dirty="0" smtClean="0"/>
              <a:t>As SQL “guys” we must accept this new reality and understand how best to deploy technologies like </a:t>
            </a:r>
            <a:r>
              <a:rPr lang="en-US" dirty="0" err="1" smtClean="0"/>
              <a:t>Hadoop</a:t>
            </a:r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13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7461849" y="559821"/>
            <a:ext cx="1524000" cy="2705100"/>
            <a:chOff x="7461849" y="559821"/>
            <a:chExt cx="1524000" cy="2705100"/>
          </a:xfrm>
        </p:grpSpPr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9296" l="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1849" y="559821"/>
              <a:ext cx="1524000" cy="2705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9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7471" y="806572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9" name="Group 8"/>
          <p:cNvGrpSpPr/>
          <p:nvPr/>
        </p:nvGrpSpPr>
        <p:grpSpPr>
          <a:xfrm>
            <a:off x="4382219" y="623261"/>
            <a:ext cx="3048000" cy="2658911"/>
            <a:chOff x="4382219" y="623261"/>
            <a:chExt cx="3048000" cy="2658911"/>
          </a:xfrm>
        </p:grpSpPr>
        <p:pic>
          <p:nvPicPr>
            <p:cNvPr id="26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2256" y="671423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8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5340" y="740435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4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7653" y="705929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00954" y="740435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6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9292" y="705929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7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42" y="623261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8" name="Picture 1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2219" y="1196197"/>
              <a:ext cx="3048000" cy="20859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2603" y="829577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7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2039" y="930218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6328" y="981977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7653" y="878459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6111" y="947471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43" y="861206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2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00954" y="947471"/>
              <a:ext cx="441653" cy="4758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87" b="83696" l="358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54026">
            <a:off x="1236910" y="3374187"/>
            <a:ext cx="2124075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1294385" y="3712477"/>
            <a:ext cx="1910062" cy="1631647"/>
            <a:chOff x="7258049" y="3814761"/>
            <a:chExt cx="1466850" cy="1266825"/>
          </a:xfrm>
        </p:grpSpPr>
        <p:sp>
          <p:nvSpPr>
            <p:cNvPr id="46" name="Freeform 45"/>
            <p:cNvSpPr/>
            <p:nvPr/>
          </p:nvSpPr>
          <p:spPr>
            <a:xfrm>
              <a:off x="7448549" y="3814761"/>
              <a:ext cx="1085850" cy="1266825"/>
            </a:xfrm>
            <a:custGeom>
              <a:avLst/>
              <a:gdLst>
                <a:gd name="connsiteX0" fmla="*/ 0 w 1085850"/>
                <a:gd name="connsiteY0" fmla="*/ 0 h 1266825"/>
                <a:gd name="connsiteX1" fmla="*/ 47625 w 1085850"/>
                <a:gd name="connsiteY1" fmla="*/ 28575 h 1266825"/>
                <a:gd name="connsiteX2" fmla="*/ 133350 w 1085850"/>
                <a:gd name="connsiteY2" fmla="*/ 104775 h 1266825"/>
                <a:gd name="connsiteX3" fmla="*/ 152400 w 1085850"/>
                <a:gd name="connsiteY3" fmla="*/ 142875 h 1266825"/>
                <a:gd name="connsiteX4" fmla="*/ 228600 w 1085850"/>
                <a:gd name="connsiteY4" fmla="*/ 209550 h 1266825"/>
                <a:gd name="connsiteX5" fmla="*/ 247650 w 1085850"/>
                <a:gd name="connsiteY5" fmla="*/ 247650 h 1266825"/>
                <a:gd name="connsiteX6" fmla="*/ 285750 w 1085850"/>
                <a:gd name="connsiteY6" fmla="*/ 285750 h 1266825"/>
                <a:gd name="connsiteX7" fmla="*/ 323850 w 1085850"/>
                <a:gd name="connsiteY7" fmla="*/ 333375 h 1266825"/>
                <a:gd name="connsiteX8" fmla="*/ 381000 w 1085850"/>
                <a:gd name="connsiteY8" fmla="*/ 419100 h 1266825"/>
                <a:gd name="connsiteX9" fmla="*/ 419100 w 1085850"/>
                <a:gd name="connsiteY9" fmla="*/ 447675 h 1266825"/>
                <a:gd name="connsiteX10" fmla="*/ 438150 w 1085850"/>
                <a:gd name="connsiteY10" fmla="*/ 476250 h 1266825"/>
                <a:gd name="connsiteX11" fmla="*/ 523875 w 1085850"/>
                <a:gd name="connsiteY11" fmla="*/ 581025 h 1266825"/>
                <a:gd name="connsiteX12" fmla="*/ 542925 w 1085850"/>
                <a:gd name="connsiteY12" fmla="*/ 609600 h 1266825"/>
                <a:gd name="connsiteX13" fmla="*/ 600075 w 1085850"/>
                <a:gd name="connsiteY13" fmla="*/ 704850 h 1266825"/>
                <a:gd name="connsiteX14" fmla="*/ 638175 w 1085850"/>
                <a:gd name="connsiteY14" fmla="*/ 771525 h 1266825"/>
                <a:gd name="connsiteX15" fmla="*/ 666750 w 1085850"/>
                <a:gd name="connsiteY15" fmla="*/ 800100 h 1266825"/>
                <a:gd name="connsiteX16" fmla="*/ 714375 w 1085850"/>
                <a:gd name="connsiteY16" fmla="*/ 876300 h 1266825"/>
                <a:gd name="connsiteX17" fmla="*/ 742950 w 1085850"/>
                <a:gd name="connsiteY17" fmla="*/ 904875 h 1266825"/>
                <a:gd name="connsiteX18" fmla="*/ 781050 w 1085850"/>
                <a:gd name="connsiteY18" fmla="*/ 952500 h 1266825"/>
                <a:gd name="connsiteX19" fmla="*/ 809625 w 1085850"/>
                <a:gd name="connsiteY19" fmla="*/ 981075 h 1266825"/>
                <a:gd name="connsiteX20" fmla="*/ 828675 w 1085850"/>
                <a:gd name="connsiteY20" fmla="*/ 1009650 h 1266825"/>
                <a:gd name="connsiteX21" fmla="*/ 866775 w 1085850"/>
                <a:gd name="connsiteY21" fmla="*/ 1038225 h 1266825"/>
                <a:gd name="connsiteX22" fmla="*/ 885825 w 1085850"/>
                <a:gd name="connsiteY22" fmla="*/ 1066800 h 1266825"/>
                <a:gd name="connsiteX23" fmla="*/ 914400 w 1085850"/>
                <a:gd name="connsiteY23" fmla="*/ 1104900 h 1266825"/>
                <a:gd name="connsiteX24" fmla="*/ 971550 w 1085850"/>
                <a:gd name="connsiteY24" fmla="*/ 1162050 h 1266825"/>
                <a:gd name="connsiteX25" fmla="*/ 990600 w 1085850"/>
                <a:gd name="connsiteY25" fmla="*/ 1190625 h 1266825"/>
                <a:gd name="connsiteX26" fmla="*/ 1047750 w 1085850"/>
                <a:gd name="connsiteY26" fmla="*/ 1228725 h 1266825"/>
                <a:gd name="connsiteX27" fmla="*/ 1085850 w 1085850"/>
                <a:gd name="connsiteY27" fmla="*/ 1266825 h 1266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085850" h="1266825">
                  <a:moveTo>
                    <a:pt x="0" y="0"/>
                  </a:moveTo>
                  <a:cubicBezTo>
                    <a:pt x="15875" y="9525"/>
                    <a:pt x="33864" y="16190"/>
                    <a:pt x="47625" y="28575"/>
                  </a:cubicBezTo>
                  <a:cubicBezTo>
                    <a:pt x="146876" y="117901"/>
                    <a:pt x="48714" y="62457"/>
                    <a:pt x="133350" y="104775"/>
                  </a:cubicBezTo>
                  <a:cubicBezTo>
                    <a:pt x="139700" y="117475"/>
                    <a:pt x="143881" y="131516"/>
                    <a:pt x="152400" y="142875"/>
                  </a:cubicBezTo>
                  <a:cubicBezTo>
                    <a:pt x="173539" y="171061"/>
                    <a:pt x="201045" y="188883"/>
                    <a:pt x="228600" y="209550"/>
                  </a:cubicBezTo>
                  <a:cubicBezTo>
                    <a:pt x="234950" y="222250"/>
                    <a:pt x="239131" y="236291"/>
                    <a:pt x="247650" y="247650"/>
                  </a:cubicBezTo>
                  <a:cubicBezTo>
                    <a:pt x="258426" y="262018"/>
                    <a:pt x="273818" y="272326"/>
                    <a:pt x="285750" y="285750"/>
                  </a:cubicBezTo>
                  <a:cubicBezTo>
                    <a:pt x="299256" y="300945"/>
                    <a:pt x="312033" y="316832"/>
                    <a:pt x="323850" y="333375"/>
                  </a:cubicBezTo>
                  <a:cubicBezTo>
                    <a:pt x="343811" y="361321"/>
                    <a:pt x="353526" y="398494"/>
                    <a:pt x="381000" y="419100"/>
                  </a:cubicBezTo>
                  <a:cubicBezTo>
                    <a:pt x="393700" y="428625"/>
                    <a:pt x="407875" y="436450"/>
                    <a:pt x="419100" y="447675"/>
                  </a:cubicBezTo>
                  <a:cubicBezTo>
                    <a:pt x="427195" y="455770"/>
                    <a:pt x="431077" y="467249"/>
                    <a:pt x="438150" y="476250"/>
                  </a:cubicBezTo>
                  <a:cubicBezTo>
                    <a:pt x="466029" y="511733"/>
                    <a:pt x="498844" y="543479"/>
                    <a:pt x="523875" y="581025"/>
                  </a:cubicBezTo>
                  <a:cubicBezTo>
                    <a:pt x="530225" y="590550"/>
                    <a:pt x="537805" y="599361"/>
                    <a:pt x="542925" y="609600"/>
                  </a:cubicBezTo>
                  <a:cubicBezTo>
                    <a:pt x="587259" y="698268"/>
                    <a:pt x="530208" y="617517"/>
                    <a:pt x="600075" y="704850"/>
                  </a:cubicBezTo>
                  <a:cubicBezTo>
                    <a:pt x="612631" y="742517"/>
                    <a:pt x="606721" y="734829"/>
                    <a:pt x="638175" y="771525"/>
                  </a:cubicBezTo>
                  <a:cubicBezTo>
                    <a:pt x="646941" y="781752"/>
                    <a:pt x="658668" y="789324"/>
                    <a:pt x="666750" y="800100"/>
                  </a:cubicBezTo>
                  <a:cubicBezTo>
                    <a:pt x="680691" y="818689"/>
                    <a:pt x="697746" y="856345"/>
                    <a:pt x="714375" y="876300"/>
                  </a:cubicBezTo>
                  <a:cubicBezTo>
                    <a:pt x="722999" y="886648"/>
                    <a:pt x="734080" y="894738"/>
                    <a:pt x="742950" y="904875"/>
                  </a:cubicBezTo>
                  <a:cubicBezTo>
                    <a:pt x="756337" y="920175"/>
                    <a:pt x="767663" y="937200"/>
                    <a:pt x="781050" y="952500"/>
                  </a:cubicBezTo>
                  <a:cubicBezTo>
                    <a:pt x="789920" y="962637"/>
                    <a:pt x="801001" y="970727"/>
                    <a:pt x="809625" y="981075"/>
                  </a:cubicBezTo>
                  <a:cubicBezTo>
                    <a:pt x="816954" y="989869"/>
                    <a:pt x="820580" y="1001555"/>
                    <a:pt x="828675" y="1009650"/>
                  </a:cubicBezTo>
                  <a:cubicBezTo>
                    <a:pt x="839900" y="1020875"/>
                    <a:pt x="855550" y="1027000"/>
                    <a:pt x="866775" y="1038225"/>
                  </a:cubicBezTo>
                  <a:cubicBezTo>
                    <a:pt x="874870" y="1046320"/>
                    <a:pt x="879171" y="1057485"/>
                    <a:pt x="885825" y="1066800"/>
                  </a:cubicBezTo>
                  <a:cubicBezTo>
                    <a:pt x="895052" y="1079718"/>
                    <a:pt x="903780" y="1093100"/>
                    <a:pt x="914400" y="1104900"/>
                  </a:cubicBezTo>
                  <a:cubicBezTo>
                    <a:pt x="932422" y="1124925"/>
                    <a:pt x="956606" y="1139634"/>
                    <a:pt x="971550" y="1162050"/>
                  </a:cubicBezTo>
                  <a:cubicBezTo>
                    <a:pt x="977900" y="1171575"/>
                    <a:pt x="981985" y="1183087"/>
                    <a:pt x="990600" y="1190625"/>
                  </a:cubicBezTo>
                  <a:cubicBezTo>
                    <a:pt x="1007830" y="1205702"/>
                    <a:pt x="1031561" y="1212536"/>
                    <a:pt x="1047750" y="1228725"/>
                  </a:cubicBezTo>
                  <a:lnTo>
                    <a:pt x="1085850" y="1266825"/>
                  </a:lnTo>
                </a:path>
              </a:pathLst>
            </a:custGeom>
            <a:ln w="76200">
              <a:solidFill>
                <a:srgbClr val="A50021"/>
              </a:solidFill>
            </a:ln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7258049" y="3852861"/>
              <a:ext cx="1466850" cy="1228725"/>
            </a:xfrm>
            <a:custGeom>
              <a:avLst/>
              <a:gdLst>
                <a:gd name="connsiteX0" fmla="*/ 0 w 1466850"/>
                <a:gd name="connsiteY0" fmla="*/ 1228725 h 1228725"/>
                <a:gd name="connsiteX1" fmla="*/ 57150 w 1466850"/>
                <a:gd name="connsiteY1" fmla="*/ 1181100 h 1228725"/>
                <a:gd name="connsiteX2" fmla="*/ 123825 w 1466850"/>
                <a:gd name="connsiteY2" fmla="*/ 1123950 h 1228725"/>
                <a:gd name="connsiteX3" fmla="*/ 152400 w 1466850"/>
                <a:gd name="connsiteY3" fmla="*/ 1114425 h 1228725"/>
                <a:gd name="connsiteX4" fmla="*/ 247650 w 1466850"/>
                <a:gd name="connsiteY4" fmla="*/ 1057275 h 1228725"/>
                <a:gd name="connsiteX5" fmla="*/ 285750 w 1466850"/>
                <a:gd name="connsiteY5" fmla="*/ 1019175 h 1228725"/>
                <a:gd name="connsiteX6" fmla="*/ 333375 w 1466850"/>
                <a:gd name="connsiteY6" fmla="*/ 990600 h 1228725"/>
                <a:gd name="connsiteX7" fmla="*/ 457200 w 1466850"/>
                <a:gd name="connsiteY7" fmla="*/ 895350 h 1228725"/>
                <a:gd name="connsiteX8" fmla="*/ 495300 w 1466850"/>
                <a:gd name="connsiteY8" fmla="*/ 847725 h 1228725"/>
                <a:gd name="connsiteX9" fmla="*/ 552450 w 1466850"/>
                <a:gd name="connsiteY9" fmla="*/ 819150 h 1228725"/>
                <a:gd name="connsiteX10" fmla="*/ 619125 w 1466850"/>
                <a:gd name="connsiteY10" fmla="*/ 752475 h 1228725"/>
                <a:gd name="connsiteX11" fmla="*/ 657225 w 1466850"/>
                <a:gd name="connsiteY11" fmla="*/ 714375 h 1228725"/>
                <a:gd name="connsiteX12" fmla="*/ 723900 w 1466850"/>
                <a:gd name="connsiteY12" fmla="*/ 657225 h 1228725"/>
                <a:gd name="connsiteX13" fmla="*/ 809625 w 1466850"/>
                <a:gd name="connsiteY13" fmla="*/ 590550 h 1228725"/>
                <a:gd name="connsiteX14" fmla="*/ 876300 w 1466850"/>
                <a:gd name="connsiteY14" fmla="*/ 542925 h 1228725"/>
                <a:gd name="connsiteX15" fmla="*/ 923925 w 1466850"/>
                <a:gd name="connsiteY15" fmla="*/ 485775 h 1228725"/>
                <a:gd name="connsiteX16" fmla="*/ 962025 w 1466850"/>
                <a:gd name="connsiteY16" fmla="*/ 457200 h 1228725"/>
                <a:gd name="connsiteX17" fmla="*/ 990600 w 1466850"/>
                <a:gd name="connsiteY17" fmla="*/ 438150 h 1228725"/>
                <a:gd name="connsiteX18" fmla="*/ 1057275 w 1466850"/>
                <a:gd name="connsiteY18" fmla="*/ 371475 h 1228725"/>
                <a:gd name="connsiteX19" fmla="*/ 1085850 w 1466850"/>
                <a:gd name="connsiteY19" fmla="*/ 352425 h 1228725"/>
                <a:gd name="connsiteX20" fmla="*/ 1123950 w 1466850"/>
                <a:gd name="connsiteY20" fmla="*/ 304800 h 1228725"/>
                <a:gd name="connsiteX21" fmla="*/ 1162050 w 1466850"/>
                <a:gd name="connsiteY21" fmla="*/ 285750 h 1228725"/>
                <a:gd name="connsiteX22" fmla="*/ 1228725 w 1466850"/>
                <a:gd name="connsiteY22" fmla="*/ 219075 h 1228725"/>
                <a:gd name="connsiteX23" fmla="*/ 1323975 w 1466850"/>
                <a:gd name="connsiteY23" fmla="*/ 142875 h 1228725"/>
                <a:gd name="connsiteX24" fmla="*/ 1362075 w 1466850"/>
                <a:gd name="connsiteY24" fmla="*/ 114300 h 1228725"/>
                <a:gd name="connsiteX25" fmla="*/ 1409700 w 1466850"/>
                <a:gd name="connsiteY25" fmla="*/ 66675 h 1228725"/>
                <a:gd name="connsiteX26" fmla="*/ 1428750 w 1466850"/>
                <a:gd name="connsiteY26" fmla="*/ 38100 h 1228725"/>
                <a:gd name="connsiteX27" fmla="*/ 1466850 w 1466850"/>
                <a:gd name="connsiteY27" fmla="*/ 0 h 1228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466850" h="1228725">
                  <a:moveTo>
                    <a:pt x="0" y="1228725"/>
                  </a:moveTo>
                  <a:cubicBezTo>
                    <a:pt x="19050" y="1212850"/>
                    <a:pt x="38616" y="1197575"/>
                    <a:pt x="57150" y="1181100"/>
                  </a:cubicBezTo>
                  <a:cubicBezTo>
                    <a:pt x="87552" y="1154076"/>
                    <a:pt x="86025" y="1145550"/>
                    <a:pt x="123825" y="1123950"/>
                  </a:cubicBezTo>
                  <a:cubicBezTo>
                    <a:pt x="132542" y="1118969"/>
                    <a:pt x="142875" y="1117600"/>
                    <a:pt x="152400" y="1114425"/>
                  </a:cubicBezTo>
                  <a:cubicBezTo>
                    <a:pt x="248937" y="1017888"/>
                    <a:pt x="124002" y="1131464"/>
                    <a:pt x="247650" y="1057275"/>
                  </a:cubicBezTo>
                  <a:cubicBezTo>
                    <a:pt x="263051" y="1048034"/>
                    <a:pt x="271573" y="1030202"/>
                    <a:pt x="285750" y="1019175"/>
                  </a:cubicBezTo>
                  <a:cubicBezTo>
                    <a:pt x="300363" y="1007809"/>
                    <a:pt x="317676" y="1000412"/>
                    <a:pt x="333375" y="990600"/>
                  </a:cubicBezTo>
                  <a:cubicBezTo>
                    <a:pt x="370500" y="967397"/>
                    <a:pt x="442804" y="913345"/>
                    <a:pt x="457200" y="895350"/>
                  </a:cubicBezTo>
                  <a:cubicBezTo>
                    <a:pt x="469900" y="879475"/>
                    <a:pt x="479425" y="860425"/>
                    <a:pt x="495300" y="847725"/>
                  </a:cubicBezTo>
                  <a:cubicBezTo>
                    <a:pt x="511931" y="834420"/>
                    <a:pt x="535568" y="832136"/>
                    <a:pt x="552450" y="819150"/>
                  </a:cubicBezTo>
                  <a:cubicBezTo>
                    <a:pt x="577363" y="799986"/>
                    <a:pt x="596900" y="774700"/>
                    <a:pt x="619125" y="752475"/>
                  </a:cubicBezTo>
                  <a:cubicBezTo>
                    <a:pt x="631825" y="739775"/>
                    <a:pt x="642857" y="725151"/>
                    <a:pt x="657225" y="714375"/>
                  </a:cubicBezTo>
                  <a:cubicBezTo>
                    <a:pt x="799912" y="607360"/>
                    <a:pt x="604499" y="756726"/>
                    <a:pt x="723900" y="657225"/>
                  </a:cubicBezTo>
                  <a:cubicBezTo>
                    <a:pt x="751710" y="634050"/>
                    <a:pt x="784027" y="616148"/>
                    <a:pt x="809625" y="590550"/>
                  </a:cubicBezTo>
                  <a:cubicBezTo>
                    <a:pt x="848240" y="551935"/>
                    <a:pt x="826152" y="567999"/>
                    <a:pt x="876300" y="542925"/>
                  </a:cubicBezTo>
                  <a:cubicBezTo>
                    <a:pt x="895897" y="513530"/>
                    <a:pt x="895404" y="510221"/>
                    <a:pt x="923925" y="485775"/>
                  </a:cubicBezTo>
                  <a:cubicBezTo>
                    <a:pt x="935978" y="475444"/>
                    <a:pt x="949107" y="466427"/>
                    <a:pt x="962025" y="457200"/>
                  </a:cubicBezTo>
                  <a:cubicBezTo>
                    <a:pt x="971340" y="450546"/>
                    <a:pt x="982091" y="445808"/>
                    <a:pt x="990600" y="438150"/>
                  </a:cubicBezTo>
                  <a:cubicBezTo>
                    <a:pt x="1013962" y="417124"/>
                    <a:pt x="1031123" y="388910"/>
                    <a:pt x="1057275" y="371475"/>
                  </a:cubicBezTo>
                  <a:cubicBezTo>
                    <a:pt x="1066800" y="365125"/>
                    <a:pt x="1077755" y="360520"/>
                    <a:pt x="1085850" y="352425"/>
                  </a:cubicBezTo>
                  <a:cubicBezTo>
                    <a:pt x="1100225" y="338050"/>
                    <a:pt x="1108650" y="318187"/>
                    <a:pt x="1123950" y="304800"/>
                  </a:cubicBezTo>
                  <a:cubicBezTo>
                    <a:pt x="1134636" y="295450"/>
                    <a:pt x="1151061" y="294741"/>
                    <a:pt x="1162050" y="285750"/>
                  </a:cubicBezTo>
                  <a:cubicBezTo>
                    <a:pt x="1186376" y="265847"/>
                    <a:pt x="1204182" y="238710"/>
                    <a:pt x="1228725" y="219075"/>
                  </a:cubicBezTo>
                  <a:lnTo>
                    <a:pt x="1323975" y="142875"/>
                  </a:lnTo>
                  <a:cubicBezTo>
                    <a:pt x="1336458" y="133067"/>
                    <a:pt x="1353269" y="127509"/>
                    <a:pt x="1362075" y="114300"/>
                  </a:cubicBezTo>
                  <a:cubicBezTo>
                    <a:pt x="1387475" y="76200"/>
                    <a:pt x="1371600" y="92075"/>
                    <a:pt x="1409700" y="66675"/>
                  </a:cubicBezTo>
                  <a:cubicBezTo>
                    <a:pt x="1416050" y="57150"/>
                    <a:pt x="1421421" y="46894"/>
                    <a:pt x="1428750" y="38100"/>
                  </a:cubicBezTo>
                  <a:lnTo>
                    <a:pt x="1466850" y="0"/>
                  </a:lnTo>
                </a:path>
              </a:pathLst>
            </a:custGeom>
            <a:ln w="76200">
              <a:solidFill>
                <a:srgbClr val="A50021"/>
              </a:solidFill>
            </a:ln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</p:grpSp>
      <p:sp>
        <p:nvSpPr>
          <p:cNvPr id="38" name="Content Placeholder 2"/>
          <p:cNvSpPr txBox="1">
            <a:spLocks/>
          </p:cNvSpPr>
          <p:nvPr/>
        </p:nvSpPr>
        <p:spPr bwMode="auto">
          <a:xfrm>
            <a:off x="4522456" y="3068380"/>
            <a:ext cx="4311828" cy="2993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7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lvl="1"/>
            <a:endParaRPr lang="en-US" b="0" dirty="0" smtClean="0"/>
          </a:p>
          <a:p>
            <a:r>
              <a:rPr lang="en-US" b="0" dirty="0" smtClean="0"/>
              <a:t>This is NOT a paradigm shift </a:t>
            </a:r>
          </a:p>
          <a:p>
            <a:r>
              <a:rPr lang="en-US" b="0" dirty="0" smtClean="0"/>
              <a:t>RDBMS will continue to dominate transaction processing and ALL small to medium sized data warehouses</a:t>
            </a:r>
          </a:p>
          <a:p>
            <a:r>
              <a:rPr lang="en-US" b="0" dirty="0" smtClean="0"/>
              <a:t>But many businesses will end up with data in both universes  </a:t>
            </a:r>
          </a:p>
          <a:p>
            <a:pPr lvl="2"/>
            <a:endParaRPr lang="en-US" b="0" dirty="0" smtClean="0"/>
          </a:p>
          <a:p>
            <a:endParaRPr lang="en-US" b="0" dirty="0" smtClean="0"/>
          </a:p>
        </p:txBody>
      </p:sp>
      <p:sp>
        <p:nvSpPr>
          <p:cNvPr id="39" name="Rectangle 38"/>
          <p:cNvSpPr/>
          <p:nvPr/>
        </p:nvSpPr>
        <p:spPr bwMode="auto">
          <a:xfrm>
            <a:off x="220602" y="943874"/>
            <a:ext cx="4522456" cy="2386462"/>
          </a:xfrm>
          <a:prstGeom prst="rect">
            <a:avLst/>
          </a:prstGeom>
          <a:solidFill>
            <a:schemeClr val="bg2">
              <a:alpha val="6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4503552" y="3152042"/>
            <a:ext cx="4522456" cy="2801587"/>
          </a:xfrm>
          <a:prstGeom prst="rect">
            <a:avLst/>
          </a:prstGeom>
          <a:solidFill>
            <a:schemeClr val="bg2">
              <a:alpha val="6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0601" y="5893395"/>
            <a:ext cx="8765248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This talk will focus on </a:t>
            </a:r>
            <a:r>
              <a:rPr lang="en-U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Hadoop</a:t>
            </a: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+ its ecosystem</a:t>
            </a:r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1341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8" grpId="0" build="p"/>
      <p:bldP spid="39" grpId="0" animBg="1"/>
      <p:bldP spid="40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357137" y="4395628"/>
            <a:ext cx="4200031" cy="1707900"/>
            <a:chOff x="204732" y="4437193"/>
            <a:chExt cx="4200031" cy="1707900"/>
          </a:xfrm>
        </p:grpSpPr>
        <p:sp>
          <p:nvSpPr>
            <p:cNvPr id="12" name="Folded Corner 11"/>
            <p:cNvSpPr/>
            <p:nvPr/>
          </p:nvSpPr>
          <p:spPr bwMode="auto">
            <a:xfrm>
              <a:off x="402349" y="4437193"/>
              <a:ext cx="4002414" cy="1707900"/>
            </a:xfrm>
            <a:prstGeom prst="foldedCorner">
              <a:avLst/>
            </a:prstGeom>
            <a:solidFill>
              <a:schemeClr val="bg2">
                <a:lumMod val="25000"/>
              </a:schemeClr>
            </a:solidFill>
            <a:ln>
              <a:headEnd type="none" w="med" len="med"/>
              <a:tailEnd type="none" w="med" len="med"/>
            </a:ln>
            <a:effectLst>
              <a:innerShdw blurRad="114300">
                <a:prstClr val="black"/>
              </a:inn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endParaRPr lang="en-US" sz="1800" dirty="0">
                <a:solidFill>
                  <a:srgbClr val="2818F8"/>
                </a:solidFill>
              </a:endParaRPr>
            </a:p>
          </p:txBody>
        </p:sp>
        <p:sp>
          <p:nvSpPr>
            <p:cNvPr id="41" name="Content Placeholder 2"/>
            <p:cNvSpPr txBox="1">
              <a:spLocks/>
            </p:cNvSpPr>
            <p:nvPr/>
          </p:nvSpPr>
          <p:spPr bwMode="auto">
            <a:xfrm>
              <a:off x="204732" y="4558158"/>
              <a:ext cx="4024690" cy="15497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lnSpcReduction="10000"/>
            </a:bodyPr>
            <a:lstStyle>
              <a:lvl1pPr marL="342900" indent="-3429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50000"/>
                <a:buFont typeface="Wingdings" pitchFamily="2" charset="2"/>
                <a:buChar char="q"/>
                <a:defRPr sz="2800">
                  <a:solidFill>
                    <a:srgbClr val="040408"/>
                  </a:solidFill>
                  <a:latin typeface="+mn-lt"/>
                  <a:ea typeface="Tahoma" pitchFamily="34" charset="0"/>
                  <a:cs typeface="Tahoma" pitchFamily="34" charset="0"/>
                </a:defRPr>
              </a:lvl1pPr>
              <a:lvl2pPr marL="742950" indent="-28575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50000"/>
                <a:buFont typeface="Wingdings" pitchFamily="2" charset="2"/>
                <a:buChar char="q"/>
                <a:defRPr sz="24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2pPr>
              <a:lvl3pPr marL="11430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50000"/>
                <a:buFont typeface="Wingdings" pitchFamily="2" charset="2"/>
                <a:buChar char="q"/>
                <a:defRPr sz="20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3pPr>
              <a:lvl4pPr marL="16002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50000"/>
                <a:buFont typeface="Wingdings" pitchFamily="2" charset="2"/>
                <a:buChar char="q"/>
                <a:defRPr sz="18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4pPr>
              <a:lvl5pPr marL="20574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50000"/>
                <a:buFont typeface="Wingdings" pitchFamily="2" charset="2"/>
                <a:buChar char="q"/>
                <a:defRPr sz="18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5pPr>
              <a:lvl6pPr marL="25146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rgbClr val="0000FF"/>
                  </a:solidFill>
                  <a:latin typeface="+mn-lt"/>
                  <a:ea typeface="ＭＳ Ｐゴシック" charset="-128"/>
                </a:defRPr>
              </a:lvl6pPr>
              <a:lvl7pPr marL="29718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rgbClr val="0000FF"/>
                  </a:solidFill>
                  <a:latin typeface="+mn-lt"/>
                  <a:ea typeface="ＭＳ Ｐゴシック" charset="-128"/>
                </a:defRPr>
              </a:lvl7pPr>
              <a:lvl8pPr marL="34290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rgbClr val="0000FF"/>
                  </a:solidFill>
                  <a:latin typeface="+mn-lt"/>
                  <a:ea typeface="ＭＳ Ｐゴシック" charset="-128"/>
                </a:defRPr>
              </a:lvl8pPr>
              <a:lvl9pPr marL="38862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rgbClr val="0000FF"/>
                  </a:solidFill>
                  <a:latin typeface="+mn-lt"/>
                  <a:ea typeface="ＭＳ Ｐゴシック" charset="-128"/>
                </a:defRPr>
              </a:lvl9pPr>
            </a:lstStyle>
            <a:p>
              <a:pPr marL="0" indent="0">
                <a:buNone/>
              </a:pPr>
              <a:r>
                <a:rPr lang="en-US" sz="22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2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Requirements</a:t>
              </a:r>
              <a:r>
                <a:rPr lang="en-US" sz="22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:</a:t>
              </a:r>
            </a:p>
            <a:p>
              <a:pPr lvl="1"/>
              <a:r>
                <a:rPr lang="en-US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Scalable to PBs and 1000s of nodes</a:t>
              </a:r>
            </a:p>
            <a:p>
              <a:pPr lvl="1"/>
              <a:r>
                <a:rPr lang="en-US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Highly fault tolerant </a:t>
              </a:r>
            </a:p>
            <a:p>
              <a:pPr lvl="1"/>
              <a:r>
                <a:rPr lang="en-US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Simple to program against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algn="ctr"/>
            <a:r>
              <a:rPr lang="en-US" b="1" dirty="0" smtClean="0"/>
              <a:t>It All Started at Google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291" y="3671443"/>
            <a:ext cx="7287491" cy="725282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smtClean="0"/>
              <a:t>Massive amounts of click stream data that had to be stored and analyzed</a:t>
            </a:r>
          </a:p>
        </p:txBody>
      </p:sp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324" y="1111658"/>
            <a:ext cx="5809288" cy="1496511"/>
          </a:xfrm>
          <a:prstGeom prst="rect">
            <a:avLst/>
          </a:prstGeom>
          <a:ln w="88900" cap="sq" cmpd="thickThin">
            <a:solidFill>
              <a:srgbClr val="996633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29" name="Group 28"/>
          <p:cNvGrpSpPr/>
          <p:nvPr/>
        </p:nvGrpSpPr>
        <p:grpSpPr>
          <a:xfrm>
            <a:off x="1532992" y="2695189"/>
            <a:ext cx="5950592" cy="688592"/>
            <a:chOff x="1" y="790000"/>
            <a:chExt cx="8540600" cy="735153"/>
          </a:xfrm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grpSpPr>
        <p:sp>
          <p:nvSpPr>
            <p:cNvPr id="30" name="Round Diagonal Corner Rectangle 29"/>
            <p:cNvSpPr/>
            <p:nvPr/>
          </p:nvSpPr>
          <p:spPr>
            <a:xfrm>
              <a:off x="1" y="790000"/>
              <a:ext cx="8243430" cy="460785"/>
            </a:xfrm>
            <a:prstGeom prst="round2DiagRect">
              <a:avLst/>
            </a:prstGeom>
            <a:gradFill rotWithShape="0">
              <a:gsLst>
                <a:gs pos="30000">
                  <a:srgbClr val="4F81BD"/>
                </a:gs>
                <a:gs pos="0">
                  <a:schemeClr val="accent1"/>
                </a:gs>
                <a:gs pos="100000">
                  <a:schemeClr val="accent1">
                    <a:alpha val="10000"/>
                  </a:schemeClr>
                </a:gs>
              </a:gsLst>
              <a:lin ang="0" scaled="1"/>
            </a:gradFill>
            <a:ln>
              <a:noFill/>
            </a:ln>
            <a:effectLst/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31" name="Round Diagonal Corner Rectangle 4"/>
            <p:cNvSpPr/>
            <p:nvPr/>
          </p:nvSpPr>
          <p:spPr>
            <a:xfrm>
              <a:off x="22614" y="1109356"/>
              <a:ext cx="8517987" cy="41579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43200" tIns="91440" rIns="91440" bIns="9144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422853" y="2755268"/>
            <a:ext cx="1939010" cy="718477"/>
            <a:chOff x="4613104" y="2573310"/>
            <a:chExt cx="1939010" cy="718477"/>
          </a:xfrm>
        </p:grpSpPr>
        <p:sp>
          <p:nvSpPr>
            <p:cNvPr id="33" name="TextBox 32"/>
            <p:cNvSpPr txBox="1"/>
            <p:nvPr/>
          </p:nvSpPr>
          <p:spPr>
            <a:xfrm>
              <a:off x="5581323" y="2573310"/>
              <a:ext cx="6399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2006</a:t>
              </a: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4613104" y="2944832"/>
              <a:ext cx="1939010" cy="346955"/>
              <a:chOff x="4613104" y="2944832"/>
              <a:chExt cx="1939010" cy="346955"/>
            </a:xfrm>
          </p:grpSpPr>
          <p:sp>
            <p:nvSpPr>
              <p:cNvPr id="35" name="TextBox 34"/>
              <p:cNvSpPr txBox="1"/>
              <p:nvPr/>
            </p:nvSpPr>
            <p:spPr>
              <a:xfrm>
                <a:off x="5606021" y="2953233"/>
                <a:ext cx="94609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err="1" smtClean="0">
                    <a:solidFill>
                      <a:srgbClr val="01020B"/>
                    </a:solidFill>
                    <a:latin typeface="+mj-lt"/>
                  </a:rPr>
                  <a:t>Hadoop</a:t>
                </a:r>
                <a:endParaRPr lang="en-US" sz="1600" dirty="0" smtClean="0">
                  <a:solidFill>
                    <a:srgbClr val="01020B"/>
                  </a:solidFill>
                  <a:latin typeface="+mj-lt"/>
                </a:endParaRPr>
              </a:p>
            </p:txBody>
          </p:sp>
          <p:pic>
            <p:nvPicPr>
              <p:cNvPr id="1028" name="Picture 4" descr="The Apache Software Foundation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13104" y="2944832"/>
                <a:ext cx="1081755" cy="3250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6" name="Group 15"/>
          <p:cNvGrpSpPr/>
          <p:nvPr/>
        </p:nvGrpSpPr>
        <p:grpSpPr>
          <a:xfrm>
            <a:off x="3500594" y="4938255"/>
            <a:ext cx="5345834" cy="978854"/>
            <a:chOff x="795629" y="4628269"/>
            <a:chExt cx="5345834" cy="978854"/>
          </a:xfrm>
        </p:grpSpPr>
        <p:sp>
          <p:nvSpPr>
            <p:cNvPr id="17" name="TextBox 16"/>
            <p:cNvSpPr txBox="1"/>
            <p:nvPr/>
          </p:nvSpPr>
          <p:spPr>
            <a:xfrm>
              <a:off x="795629" y="4628269"/>
              <a:ext cx="528061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1020B"/>
                  </a:solidFill>
                  <a:latin typeface="Gungsuh" pitchFamily="18" charset="-127"/>
                  <a:ea typeface="Gungsuh" pitchFamily="18" charset="-127"/>
                  <a:cs typeface="Segoe UI" pitchFamily="34" charset="0"/>
                </a:rPr>
                <a:t>                   GFS   </a:t>
              </a:r>
              <a:r>
                <a:rPr lang="en-US" dirty="0" smtClean="0">
                  <a:solidFill>
                    <a:srgbClr val="01020B"/>
                  </a:solidFill>
                  <a:latin typeface="Gungsuh" pitchFamily="18" charset="-127"/>
                  <a:ea typeface="Gungsuh" pitchFamily="18" charset="-127"/>
                  <a:cs typeface="Segoe UI" pitchFamily="34" charset="0"/>
                  <a:sym typeface="Wingdings" pitchFamily="2" charset="2"/>
                </a:rPr>
                <a:t>+   </a:t>
              </a:r>
              <a:r>
                <a:rPr lang="en-US" dirty="0" err="1" smtClean="0">
                  <a:solidFill>
                    <a:srgbClr val="01020B"/>
                  </a:solidFill>
                  <a:latin typeface="Gungsuh" pitchFamily="18" charset="-127"/>
                  <a:ea typeface="Gungsuh" pitchFamily="18" charset="-127"/>
                  <a:cs typeface="Segoe UI" pitchFamily="34" charset="0"/>
                  <a:sym typeface="Wingdings" pitchFamily="2" charset="2"/>
                </a:rPr>
                <a:t>MapReduce</a:t>
              </a:r>
              <a:endParaRPr lang="en-US" dirty="0" smtClean="0">
                <a:solidFill>
                  <a:srgbClr val="01020B"/>
                </a:solidFill>
                <a:latin typeface="Gungsuh" pitchFamily="18" charset="-127"/>
                <a:ea typeface="Gungsuh" pitchFamily="18" charset="-127"/>
                <a:cs typeface="Segoe UI" pitchFamily="34" charset="0"/>
                <a:sym typeface="Wingdings" pitchFamily="2" charset="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266851" y="5075055"/>
              <a:ext cx="1532792" cy="52322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srgbClr val="A50021"/>
                  </a:solidFill>
                  <a:latin typeface="Segoe Script" pitchFamily="34" charset="0"/>
                </a:rPr>
                <a:t>distributed $</a:t>
              </a:r>
            </a:p>
            <a:p>
              <a:pPr algn="ctr"/>
              <a:r>
                <a:rPr lang="en-US" sz="1400" dirty="0" smtClean="0">
                  <a:solidFill>
                    <a:srgbClr val="A50021"/>
                  </a:solidFill>
                  <a:latin typeface="Segoe Script" pitchFamily="34" charset="0"/>
                </a:rPr>
                <a:t>fault-tolerant</a:t>
              </a:r>
              <a:endParaRPr lang="en-US" sz="1400" dirty="0">
                <a:solidFill>
                  <a:srgbClr val="A50021"/>
                </a:solidFill>
                <a:latin typeface="Segoe Script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928998" y="5083903"/>
              <a:ext cx="2212465" cy="52322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srgbClr val="A50021"/>
                  </a:solidFill>
                  <a:latin typeface="Segoe Script" pitchFamily="34" charset="0"/>
                </a:rPr>
                <a:t>“new” programming </a:t>
              </a:r>
            </a:p>
            <a:p>
              <a:pPr algn="ctr"/>
              <a:r>
                <a:rPr lang="en-US" sz="1400" dirty="0" smtClean="0">
                  <a:solidFill>
                    <a:srgbClr val="A50021"/>
                  </a:solidFill>
                  <a:latin typeface="Segoe Script" pitchFamily="34" charset="0"/>
                </a:rPr>
                <a:t>paradigm</a:t>
              </a:r>
              <a:endParaRPr lang="en-US" sz="1400" dirty="0">
                <a:solidFill>
                  <a:srgbClr val="A50021"/>
                </a:solidFill>
                <a:latin typeface="Segoe Script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85930" y="4685211"/>
            <a:ext cx="896058" cy="369332"/>
            <a:chOff x="2450319" y="5559697"/>
            <a:chExt cx="896058" cy="369332"/>
          </a:xfrm>
        </p:grpSpPr>
        <p:sp>
          <p:nvSpPr>
            <p:cNvPr id="24" name="TextBox 23"/>
            <p:cNvSpPr txBox="1"/>
            <p:nvPr/>
          </p:nvSpPr>
          <p:spPr>
            <a:xfrm>
              <a:off x="2450319" y="5559697"/>
              <a:ext cx="785793" cy="369332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algn="ctr"/>
              <a:r>
                <a:rPr lang="en-US" sz="1800" dirty="0" smtClean="0">
                  <a:solidFill>
                    <a:srgbClr val="FF9900"/>
                  </a:solidFill>
                  <a:latin typeface="Segoe Script" pitchFamily="34" charset="0"/>
                </a:rPr>
                <a:t>Store</a:t>
              </a:r>
              <a:endParaRPr lang="en-US" sz="1800" dirty="0">
                <a:solidFill>
                  <a:srgbClr val="FF9900"/>
                </a:solidFill>
                <a:latin typeface="Segoe Script" pitchFamily="34" charset="0"/>
              </a:endParaRPr>
            </a:p>
          </p:txBody>
        </p:sp>
        <p:cxnSp>
          <p:nvCxnSpPr>
            <p:cNvPr id="6" name="Straight Arrow Connector 5"/>
            <p:cNvCxnSpPr>
              <a:stCxn id="24" idx="3"/>
            </p:cNvCxnSpPr>
            <p:nvPr/>
          </p:nvCxnSpPr>
          <p:spPr bwMode="auto">
            <a:xfrm>
              <a:off x="3236112" y="5744363"/>
              <a:ext cx="110265" cy="106628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</p:grpSp>
      <p:grpSp>
        <p:nvGrpSpPr>
          <p:cNvPr id="11" name="Group 10"/>
          <p:cNvGrpSpPr/>
          <p:nvPr/>
        </p:nvGrpSpPr>
        <p:grpSpPr>
          <a:xfrm>
            <a:off x="7129354" y="4656850"/>
            <a:ext cx="1237839" cy="369332"/>
            <a:chOff x="3023527" y="5592686"/>
            <a:chExt cx="1237839" cy="369332"/>
          </a:xfrm>
        </p:grpSpPr>
        <p:sp>
          <p:nvSpPr>
            <p:cNvPr id="25" name="TextBox 24"/>
            <p:cNvSpPr txBox="1"/>
            <p:nvPr/>
          </p:nvSpPr>
          <p:spPr>
            <a:xfrm>
              <a:off x="3023527" y="5592686"/>
              <a:ext cx="1237839" cy="369332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algn="ctr"/>
              <a:r>
                <a:rPr lang="en-US" sz="1800" dirty="0" smtClean="0">
                  <a:solidFill>
                    <a:srgbClr val="FF9900"/>
                  </a:solidFill>
                  <a:latin typeface="Segoe Script" pitchFamily="34" charset="0"/>
                </a:rPr>
                <a:t>  Process</a:t>
              </a:r>
              <a:endParaRPr lang="en-US" sz="1800" dirty="0">
                <a:solidFill>
                  <a:srgbClr val="FF9900"/>
                </a:solidFill>
                <a:latin typeface="Segoe Script" pitchFamily="34" charset="0"/>
              </a:endParaRPr>
            </a:p>
          </p:txBody>
        </p:sp>
        <p:cxnSp>
          <p:nvCxnSpPr>
            <p:cNvPr id="32" name="Straight Arrow Connector 31"/>
            <p:cNvCxnSpPr/>
            <p:nvPr/>
          </p:nvCxnSpPr>
          <p:spPr bwMode="auto">
            <a:xfrm flipH="1">
              <a:off x="3091084" y="5769100"/>
              <a:ext cx="200824" cy="131363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</p:grpSp>
      <p:grpSp>
        <p:nvGrpSpPr>
          <p:cNvPr id="7171" name="Group 7170"/>
          <p:cNvGrpSpPr/>
          <p:nvPr/>
        </p:nvGrpSpPr>
        <p:grpSpPr>
          <a:xfrm>
            <a:off x="634365" y="2764448"/>
            <a:ext cx="1872596" cy="734587"/>
            <a:chOff x="634365" y="2764448"/>
            <a:chExt cx="1872596" cy="734587"/>
          </a:xfrm>
        </p:grpSpPr>
        <p:sp>
          <p:nvSpPr>
            <p:cNvPr id="9" name="TextBox 8"/>
            <p:cNvSpPr txBox="1"/>
            <p:nvPr/>
          </p:nvSpPr>
          <p:spPr>
            <a:xfrm>
              <a:off x="1656944" y="2764448"/>
              <a:ext cx="6399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2003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524000" y="3154821"/>
              <a:ext cx="9829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MR/GFS</a:t>
              </a:r>
            </a:p>
          </p:txBody>
        </p:sp>
        <p:pic>
          <p:nvPicPr>
            <p:cNvPr id="5122" name="Picture 2" descr="http://www.seomofo.com/downloads/new-google-logo-knockoff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365" y="3154821"/>
              <a:ext cx="885122" cy="3442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Rectangle 7"/>
          <p:cNvSpPr/>
          <p:nvPr/>
        </p:nvSpPr>
        <p:spPr>
          <a:xfrm>
            <a:off x="4870337" y="4189277"/>
            <a:ext cx="3960187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algn="ctr"/>
            <a:r>
              <a:rPr lang="en-US" dirty="0">
                <a:solidFill>
                  <a:srgbClr val="FF0000"/>
                </a:solidFill>
                <a:latin typeface="Arial Black" pitchFamily="34" charset="0"/>
              </a:rPr>
              <a:t>Two key components: </a:t>
            </a:r>
          </a:p>
        </p:txBody>
      </p:sp>
      <p:sp>
        <p:nvSpPr>
          <p:cNvPr id="13" name="Right Arrow 12"/>
          <p:cNvSpPr/>
          <p:nvPr/>
        </p:nvSpPr>
        <p:spPr bwMode="auto">
          <a:xfrm>
            <a:off x="4229422" y="4904548"/>
            <a:ext cx="874310" cy="386595"/>
          </a:xfrm>
          <a:prstGeom prst="rightArrow">
            <a:avLst/>
          </a:prstGeom>
          <a:solidFill>
            <a:srgbClr val="FFC000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551107" y="3656961"/>
            <a:ext cx="8190001" cy="2481251"/>
          </a:xfrm>
          <a:prstGeom prst="rect">
            <a:avLst/>
          </a:prstGeom>
          <a:solidFill>
            <a:schemeClr val="bg2"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2114159" y="4217710"/>
            <a:ext cx="4504517" cy="1255559"/>
            <a:chOff x="2123178" y="5848413"/>
            <a:chExt cx="4189609" cy="954749"/>
          </a:xfrm>
        </p:grpSpPr>
        <p:sp>
          <p:nvSpPr>
            <p:cNvPr id="20" name="Rectangle 19"/>
            <p:cNvSpPr/>
            <p:nvPr/>
          </p:nvSpPr>
          <p:spPr bwMode="auto">
            <a:xfrm>
              <a:off x="2123178" y="5848413"/>
              <a:ext cx="4189609" cy="954749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0">
              <a:scrgbClr r="0" g="0" b="0"/>
            </a:lnRef>
            <a:fillRef idx="1003">
              <a:schemeClr val="lt1"/>
            </a:fillRef>
            <a:effectRef idx="0">
              <a:scrgbClr r="0" g="0" b="0"/>
            </a:effectRef>
            <a:fontRef idx="major"/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201463" y="6251053"/>
              <a:ext cx="405591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ungsuh" pitchFamily="18" charset="-127"/>
                  <a:ea typeface="Gungsuh" pitchFamily="18" charset="-127"/>
                  <a:cs typeface="Segoe UI" pitchFamily="34" charset="0"/>
                </a:rPr>
                <a:t>Hadoop</a:t>
              </a:r>
              <a:r>
                <a:rPr lang="en-US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ungsuh" pitchFamily="18" charset="-127"/>
                  <a:ea typeface="Gungsuh" pitchFamily="18" charset="-127"/>
                  <a:cs typeface="Segoe UI" pitchFamily="34" charset="0"/>
                </a:rPr>
                <a:t>  = HDFS </a:t>
              </a:r>
              <a:r>
                <a:rPr lang="en-US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ungsuh" pitchFamily="18" charset="-127"/>
                  <a:ea typeface="Gungsuh" pitchFamily="18" charset="-127"/>
                  <a:cs typeface="Segoe UI" pitchFamily="34" charset="0"/>
                  <a:sym typeface="Wingdings" pitchFamily="2" charset="2"/>
                </a:rPr>
                <a:t>+ </a:t>
              </a:r>
              <a:r>
                <a:rPr lang="en-US" sz="200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ungsuh" pitchFamily="18" charset="-127"/>
                  <a:ea typeface="Gungsuh" pitchFamily="18" charset="-127"/>
                  <a:cs typeface="Segoe UI" pitchFamily="34" charset="0"/>
                  <a:sym typeface="Wingdings" pitchFamily="2" charset="2"/>
                </a:rPr>
                <a:t>MapReduce</a:t>
              </a:r>
              <a:endPara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Segoe UI" pitchFamily="34" charset="0"/>
                <a:sym typeface="Wingdings" pitchFamily="2" charset="2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3000837" y="5949061"/>
              <a:ext cx="885637" cy="339142"/>
              <a:chOff x="1250761" y="5587693"/>
              <a:chExt cx="885637" cy="339142"/>
            </a:xfrm>
          </p:grpSpPr>
          <p:sp>
            <p:nvSpPr>
              <p:cNvPr id="36" name="TextBox 35"/>
              <p:cNvSpPr txBox="1"/>
              <p:nvPr/>
            </p:nvSpPr>
            <p:spPr>
              <a:xfrm>
                <a:off x="1250761" y="5587693"/>
                <a:ext cx="730859" cy="28084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 algn="ctr"/>
                <a:r>
                  <a:rPr lang="en-US" sz="1800" dirty="0" smtClean="0">
                    <a:solidFill>
                      <a:srgbClr val="FF9900"/>
                    </a:solidFill>
                    <a:latin typeface="Segoe Script" pitchFamily="34" charset="0"/>
                  </a:rPr>
                  <a:t>Store</a:t>
                </a:r>
                <a:endParaRPr lang="en-US" sz="1800" dirty="0">
                  <a:solidFill>
                    <a:srgbClr val="FF9900"/>
                  </a:solidFill>
                  <a:latin typeface="Segoe Script" pitchFamily="34" charset="0"/>
                </a:endParaRPr>
              </a:p>
            </p:txBody>
          </p:sp>
          <p:cxnSp>
            <p:nvCxnSpPr>
              <p:cNvPr id="37" name="Straight Arrow Connector 36"/>
              <p:cNvCxnSpPr/>
              <p:nvPr/>
            </p:nvCxnSpPr>
            <p:spPr bwMode="auto">
              <a:xfrm>
                <a:off x="1945127" y="5777862"/>
                <a:ext cx="191271" cy="148973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</p:cxnSp>
        </p:grpSp>
        <p:grpSp>
          <p:nvGrpSpPr>
            <p:cNvPr id="38" name="Group 37"/>
            <p:cNvGrpSpPr/>
            <p:nvPr/>
          </p:nvGrpSpPr>
          <p:grpSpPr>
            <a:xfrm>
              <a:off x="4826030" y="5911910"/>
              <a:ext cx="978354" cy="413877"/>
              <a:chOff x="3075954" y="5550542"/>
              <a:chExt cx="978354" cy="413877"/>
            </a:xfrm>
          </p:grpSpPr>
          <p:sp>
            <p:nvSpPr>
              <p:cNvPr id="39" name="TextBox 38"/>
              <p:cNvSpPr txBox="1"/>
              <p:nvPr/>
            </p:nvSpPr>
            <p:spPr>
              <a:xfrm>
                <a:off x="3075954" y="5550542"/>
                <a:ext cx="978354" cy="28084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 algn="ctr"/>
                <a:r>
                  <a:rPr lang="en-US" sz="1800" dirty="0" smtClean="0">
                    <a:solidFill>
                      <a:srgbClr val="FF9900"/>
                    </a:solidFill>
                    <a:latin typeface="Segoe Script" pitchFamily="34" charset="0"/>
                  </a:rPr>
                  <a:t>Process</a:t>
                </a:r>
                <a:endParaRPr lang="en-US" sz="1800" dirty="0">
                  <a:solidFill>
                    <a:srgbClr val="FF9900"/>
                  </a:solidFill>
                  <a:latin typeface="Segoe Script" pitchFamily="34" charset="0"/>
                </a:endParaRPr>
              </a:p>
            </p:txBody>
          </p:sp>
          <p:cxnSp>
            <p:nvCxnSpPr>
              <p:cNvPr id="40" name="Straight Arrow Connector 39"/>
              <p:cNvCxnSpPr/>
              <p:nvPr/>
            </p:nvCxnSpPr>
            <p:spPr bwMode="auto">
              <a:xfrm flipH="1">
                <a:off x="3283479" y="5806437"/>
                <a:ext cx="263724" cy="157982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</p:cxnSp>
        </p:grpSp>
      </p:grpSp>
      <p:grpSp>
        <p:nvGrpSpPr>
          <p:cNvPr id="27" name="Group 26"/>
          <p:cNvGrpSpPr/>
          <p:nvPr/>
        </p:nvGrpSpPr>
        <p:grpSpPr>
          <a:xfrm>
            <a:off x="609600" y="2593289"/>
            <a:ext cx="2743200" cy="1022304"/>
            <a:chOff x="609600" y="2593289"/>
            <a:chExt cx="2743200" cy="1022304"/>
          </a:xfrm>
        </p:grpSpPr>
        <p:sp>
          <p:nvSpPr>
            <p:cNvPr id="15" name="Freeform 14"/>
            <p:cNvSpPr/>
            <p:nvPr/>
          </p:nvSpPr>
          <p:spPr bwMode="auto">
            <a:xfrm>
              <a:off x="609600" y="2593289"/>
              <a:ext cx="2115644" cy="1022304"/>
            </a:xfrm>
            <a:custGeom>
              <a:avLst/>
              <a:gdLst>
                <a:gd name="connsiteX0" fmla="*/ 1163782 w 2115644"/>
                <a:gd name="connsiteY0" fmla="*/ 80638 h 1022304"/>
                <a:gd name="connsiteX1" fmla="*/ 1995055 w 2115644"/>
                <a:gd name="connsiteY1" fmla="*/ 52929 h 1022304"/>
                <a:gd name="connsiteX2" fmla="*/ 2036618 w 2115644"/>
                <a:gd name="connsiteY2" fmla="*/ 690238 h 1022304"/>
                <a:gd name="connsiteX3" fmla="*/ 1288473 w 2115644"/>
                <a:gd name="connsiteY3" fmla="*/ 995038 h 1022304"/>
                <a:gd name="connsiteX4" fmla="*/ 595745 w 2115644"/>
                <a:gd name="connsiteY4" fmla="*/ 995038 h 1022304"/>
                <a:gd name="connsiteX5" fmla="*/ 69273 w 2115644"/>
                <a:gd name="connsiteY5" fmla="*/ 884202 h 1022304"/>
                <a:gd name="connsiteX6" fmla="*/ 0 w 2115644"/>
                <a:gd name="connsiteY6" fmla="*/ 496275 h 1022304"/>
                <a:gd name="connsiteX7" fmla="*/ 387927 w 2115644"/>
                <a:gd name="connsiteY7" fmla="*/ 233038 h 1022304"/>
                <a:gd name="connsiteX8" fmla="*/ 1177636 w 2115644"/>
                <a:gd name="connsiteY8" fmla="*/ 191475 h 1022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644" h="1022304">
                  <a:moveTo>
                    <a:pt x="1163782" y="80638"/>
                  </a:moveTo>
                  <a:cubicBezTo>
                    <a:pt x="1506682" y="15983"/>
                    <a:pt x="1849582" y="-48671"/>
                    <a:pt x="1995055" y="52929"/>
                  </a:cubicBezTo>
                  <a:cubicBezTo>
                    <a:pt x="2140528" y="154529"/>
                    <a:pt x="2154382" y="533220"/>
                    <a:pt x="2036618" y="690238"/>
                  </a:cubicBezTo>
                  <a:cubicBezTo>
                    <a:pt x="1918854" y="847256"/>
                    <a:pt x="1528618" y="944238"/>
                    <a:pt x="1288473" y="995038"/>
                  </a:cubicBezTo>
                  <a:cubicBezTo>
                    <a:pt x="1048328" y="1045838"/>
                    <a:pt x="798945" y="1013511"/>
                    <a:pt x="595745" y="995038"/>
                  </a:cubicBezTo>
                  <a:cubicBezTo>
                    <a:pt x="392545" y="976565"/>
                    <a:pt x="168564" y="967329"/>
                    <a:pt x="69273" y="884202"/>
                  </a:cubicBezTo>
                  <a:cubicBezTo>
                    <a:pt x="-30018" y="801075"/>
                    <a:pt x="-53109" y="604802"/>
                    <a:pt x="0" y="496275"/>
                  </a:cubicBezTo>
                  <a:cubicBezTo>
                    <a:pt x="53109" y="387748"/>
                    <a:pt x="191654" y="283838"/>
                    <a:pt x="387927" y="233038"/>
                  </a:cubicBezTo>
                  <a:cubicBezTo>
                    <a:pt x="584200" y="182238"/>
                    <a:pt x="1043709" y="200711"/>
                    <a:pt x="1177636" y="191475"/>
                  </a:cubicBezTo>
                </a:path>
              </a:pathLst>
            </a:custGeom>
            <a:noFill/>
            <a:ln w="76200" cap="flat" cmpd="sng" algn="ctr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cxnSp>
          <p:nvCxnSpPr>
            <p:cNvPr id="26" name="Straight Arrow Connector 25"/>
            <p:cNvCxnSpPr>
              <a:stCxn id="15" idx="2"/>
            </p:cNvCxnSpPr>
            <p:nvPr/>
          </p:nvCxnSpPr>
          <p:spPr bwMode="auto">
            <a:xfrm>
              <a:off x="2646218" y="3283527"/>
              <a:ext cx="706582" cy="321447"/>
            </a:xfrm>
            <a:prstGeom prst="straightConnector1">
              <a:avLst/>
            </a:prstGeom>
            <a:solidFill>
              <a:schemeClr val="accent1"/>
            </a:solidFill>
            <a:ln w="76200" cap="flat" cmpd="sng" algn="ctr">
              <a:solidFill>
                <a:srgbClr val="CC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</p:grpSp>
      <p:grpSp>
        <p:nvGrpSpPr>
          <p:cNvPr id="7170" name="Group 7169"/>
          <p:cNvGrpSpPr/>
          <p:nvPr/>
        </p:nvGrpSpPr>
        <p:grpSpPr>
          <a:xfrm>
            <a:off x="4640588" y="2582670"/>
            <a:ext cx="2881433" cy="1606607"/>
            <a:chOff x="4640588" y="2582670"/>
            <a:chExt cx="2881433" cy="1606607"/>
          </a:xfrm>
        </p:grpSpPr>
        <p:sp>
          <p:nvSpPr>
            <p:cNvPr id="42" name="Freeform 41"/>
            <p:cNvSpPr/>
            <p:nvPr/>
          </p:nvSpPr>
          <p:spPr bwMode="auto">
            <a:xfrm rot="347142">
              <a:off x="5406377" y="2582670"/>
              <a:ext cx="2115644" cy="1022304"/>
            </a:xfrm>
            <a:custGeom>
              <a:avLst/>
              <a:gdLst>
                <a:gd name="connsiteX0" fmla="*/ 1163782 w 2115644"/>
                <a:gd name="connsiteY0" fmla="*/ 80638 h 1022304"/>
                <a:gd name="connsiteX1" fmla="*/ 1995055 w 2115644"/>
                <a:gd name="connsiteY1" fmla="*/ 52929 h 1022304"/>
                <a:gd name="connsiteX2" fmla="*/ 2036618 w 2115644"/>
                <a:gd name="connsiteY2" fmla="*/ 690238 h 1022304"/>
                <a:gd name="connsiteX3" fmla="*/ 1288473 w 2115644"/>
                <a:gd name="connsiteY3" fmla="*/ 995038 h 1022304"/>
                <a:gd name="connsiteX4" fmla="*/ 595745 w 2115644"/>
                <a:gd name="connsiteY4" fmla="*/ 995038 h 1022304"/>
                <a:gd name="connsiteX5" fmla="*/ 69273 w 2115644"/>
                <a:gd name="connsiteY5" fmla="*/ 884202 h 1022304"/>
                <a:gd name="connsiteX6" fmla="*/ 0 w 2115644"/>
                <a:gd name="connsiteY6" fmla="*/ 496275 h 1022304"/>
                <a:gd name="connsiteX7" fmla="*/ 387927 w 2115644"/>
                <a:gd name="connsiteY7" fmla="*/ 233038 h 1022304"/>
                <a:gd name="connsiteX8" fmla="*/ 1177636 w 2115644"/>
                <a:gd name="connsiteY8" fmla="*/ 191475 h 1022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644" h="1022304">
                  <a:moveTo>
                    <a:pt x="1163782" y="80638"/>
                  </a:moveTo>
                  <a:cubicBezTo>
                    <a:pt x="1506682" y="15983"/>
                    <a:pt x="1849582" y="-48671"/>
                    <a:pt x="1995055" y="52929"/>
                  </a:cubicBezTo>
                  <a:cubicBezTo>
                    <a:pt x="2140528" y="154529"/>
                    <a:pt x="2154382" y="533220"/>
                    <a:pt x="2036618" y="690238"/>
                  </a:cubicBezTo>
                  <a:cubicBezTo>
                    <a:pt x="1918854" y="847256"/>
                    <a:pt x="1528618" y="944238"/>
                    <a:pt x="1288473" y="995038"/>
                  </a:cubicBezTo>
                  <a:cubicBezTo>
                    <a:pt x="1048328" y="1045838"/>
                    <a:pt x="798945" y="1013511"/>
                    <a:pt x="595745" y="995038"/>
                  </a:cubicBezTo>
                  <a:cubicBezTo>
                    <a:pt x="392545" y="976565"/>
                    <a:pt x="168564" y="967329"/>
                    <a:pt x="69273" y="884202"/>
                  </a:cubicBezTo>
                  <a:cubicBezTo>
                    <a:pt x="-30018" y="801075"/>
                    <a:pt x="-53109" y="604802"/>
                    <a:pt x="0" y="496275"/>
                  </a:cubicBezTo>
                  <a:cubicBezTo>
                    <a:pt x="53109" y="387748"/>
                    <a:pt x="191654" y="283838"/>
                    <a:pt x="387927" y="233038"/>
                  </a:cubicBezTo>
                  <a:cubicBezTo>
                    <a:pt x="584200" y="182238"/>
                    <a:pt x="1043709" y="200711"/>
                    <a:pt x="1177636" y="191475"/>
                  </a:cubicBezTo>
                </a:path>
              </a:pathLst>
            </a:custGeom>
            <a:noFill/>
            <a:ln w="76200" cap="flat" cmpd="sng" algn="ctr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cxnSp>
          <p:nvCxnSpPr>
            <p:cNvPr id="47" name="Straight Arrow Connector 46"/>
            <p:cNvCxnSpPr>
              <a:stCxn id="42" idx="5"/>
            </p:cNvCxnSpPr>
            <p:nvPr/>
          </p:nvCxnSpPr>
          <p:spPr bwMode="auto">
            <a:xfrm flipH="1">
              <a:off x="4640588" y="3365318"/>
              <a:ext cx="802491" cy="823959"/>
            </a:xfrm>
            <a:prstGeom prst="straightConnector1">
              <a:avLst/>
            </a:prstGeom>
            <a:solidFill>
              <a:schemeClr val="accent1"/>
            </a:solidFill>
            <a:ln w="76200" cap="flat" cmpd="sng" algn="ctr">
              <a:solidFill>
                <a:srgbClr val="CC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90308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13" grpId="0" animBg="1"/>
      <p:bldP spid="4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 bwMode="auto">
          <a:xfrm>
            <a:off x="238125" y="2438399"/>
            <a:ext cx="2038350" cy="1971675"/>
          </a:xfrm>
          <a:prstGeom prst="rect">
            <a:avLst/>
          </a:prstGeom>
          <a:solidFill>
            <a:schemeClr val="tx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2428875" y="308317"/>
            <a:ext cx="2038350" cy="1971675"/>
          </a:xfrm>
          <a:prstGeom prst="rect">
            <a:avLst/>
          </a:prstGeom>
          <a:solidFill>
            <a:schemeClr val="tx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2428875" y="4562474"/>
            <a:ext cx="2038350" cy="1971675"/>
          </a:xfrm>
          <a:prstGeom prst="rect">
            <a:avLst/>
          </a:prstGeom>
          <a:solidFill>
            <a:schemeClr val="tx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6867525" y="274978"/>
            <a:ext cx="2038350" cy="1971675"/>
          </a:xfrm>
          <a:prstGeom prst="rect">
            <a:avLst/>
          </a:prstGeom>
          <a:solidFill>
            <a:schemeClr val="tx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6867525" y="4562474"/>
            <a:ext cx="2038350" cy="1971675"/>
          </a:xfrm>
          <a:prstGeom prst="rect">
            <a:avLst/>
          </a:prstGeom>
          <a:solidFill>
            <a:schemeClr val="tx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32"/>
          </p:nvPr>
        </p:nvSpPr>
        <p:spPr>
          <a:xfrm>
            <a:off x="4724400" y="4591050"/>
            <a:ext cx="1905000" cy="1567360"/>
          </a:xfrm>
        </p:spPr>
        <p:txBody>
          <a:bodyPr>
            <a:normAutofit/>
          </a:bodyPr>
          <a:lstStyle/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Think data warehousing for Big Data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4724400" y="990600"/>
            <a:ext cx="1905000" cy="914400"/>
          </a:xfrm>
        </p:spPr>
        <p:txBody>
          <a:bodyPr>
            <a:normAutofit fontScale="92500"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Scalability and a high degree of fault tolerance</a:t>
            </a:r>
          </a:p>
          <a:p>
            <a:pPr algn="ctr"/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304800" y="989271"/>
            <a:ext cx="1905000" cy="982403"/>
          </a:xfrm>
        </p:spPr>
        <p:txBody>
          <a:bodyPr>
            <a:normAutofit fontScale="92500" lnSpcReduction="1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2200" b="1" dirty="0" err="1">
                <a:solidFill>
                  <a:srgbClr val="A50021"/>
                </a:solidFill>
              </a:rPr>
              <a:t>Hadoop</a:t>
            </a:r>
            <a:r>
              <a:rPr lang="en-US" sz="2200" b="1" dirty="0">
                <a:solidFill>
                  <a:srgbClr val="A50021"/>
                </a:solidFill>
              </a:rPr>
              <a:t> and </a:t>
            </a:r>
            <a:r>
              <a:rPr lang="en-US" sz="2200" b="1" dirty="0" err="1">
                <a:solidFill>
                  <a:srgbClr val="A50021"/>
                </a:solidFill>
              </a:rPr>
              <a:t>MapReduce</a:t>
            </a:r>
            <a:r>
              <a:rPr lang="en-US" sz="2200" b="1" dirty="0">
                <a:solidFill>
                  <a:srgbClr val="A50021"/>
                </a:solidFill>
              </a:rPr>
              <a:t> offer:</a:t>
            </a:r>
          </a:p>
          <a:p>
            <a:pPr algn="ctr"/>
            <a:endParaRPr lang="en-US" sz="2200" b="1" dirty="0">
              <a:solidFill>
                <a:srgbClr val="A50021"/>
              </a:solidFill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24"/>
          </p:nvPr>
        </p:nvSpPr>
        <p:spPr>
          <a:xfrm>
            <a:off x="2517057" y="2466975"/>
            <a:ext cx="1905000" cy="1876425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Ability to quickly analyze massive collections of records without forcing data to first be modeled, cleansed, and </a:t>
            </a:r>
            <a:r>
              <a:rPr lang="en-US" b="1" dirty="0" smtClean="0">
                <a:solidFill>
                  <a:schemeClr val="tx1"/>
                </a:solidFill>
              </a:rPr>
              <a:t>loaded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26"/>
          </p:nvPr>
        </p:nvSpPr>
        <p:spPr>
          <a:xfrm>
            <a:off x="6936657" y="2438400"/>
            <a:ext cx="1905000" cy="1943100"/>
          </a:xfrm>
        </p:spPr>
        <p:txBody>
          <a:bodyPr>
            <a:normAutofit fontScale="77500" lnSpcReduction="20000"/>
          </a:bodyPr>
          <a:lstStyle/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Easy to use programming paradigm for writing and executing analysis programs that scale to 1000s of nodes and PBs of data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30"/>
          </p:nvPr>
        </p:nvSpPr>
        <p:spPr>
          <a:xfrm>
            <a:off x="304800" y="4886325"/>
            <a:ext cx="1905000" cy="1285875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Low, up front software and hardware costs </a:t>
            </a:r>
          </a:p>
        </p:txBody>
      </p:sp>
      <p:sp>
        <p:nvSpPr>
          <p:cNvPr id="26" name="Rectangle 25"/>
          <p:cNvSpPr/>
          <p:nvPr/>
        </p:nvSpPr>
        <p:spPr bwMode="auto">
          <a:xfrm>
            <a:off x="4638675" y="2438399"/>
            <a:ext cx="2038350" cy="1971675"/>
          </a:xfrm>
          <a:prstGeom prst="rect">
            <a:avLst/>
          </a:prstGeom>
          <a:solidFill>
            <a:schemeClr val="tx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2428875" y="438150"/>
            <a:ext cx="2209799" cy="1891857"/>
            <a:chOff x="5559425" y="-176215"/>
            <a:chExt cx="4047081" cy="3095627"/>
          </a:xfrm>
        </p:grpSpPr>
        <p:pic>
          <p:nvPicPr>
            <p:cNvPr id="30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9425" y="1938337"/>
              <a:ext cx="695325" cy="9239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6454" l="3409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9662" y="1519237"/>
              <a:ext cx="838200" cy="1343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563" b="100000" l="2703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1325" y="1042987"/>
              <a:ext cx="1409700" cy="1828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33" name="Group 32"/>
            <p:cNvGrpSpPr/>
            <p:nvPr/>
          </p:nvGrpSpPr>
          <p:grpSpPr>
            <a:xfrm>
              <a:off x="7632928" y="-176215"/>
              <a:ext cx="1973578" cy="3095627"/>
              <a:chOff x="7832953" y="-223840"/>
              <a:chExt cx="1973578" cy="3095627"/>
            </a:xfrm>
          </p:grpSpPr>
          <p:pic>
            <p:nvPicPr>
              <p:cNvPr id="34" name="Picture 7" descr="C:\Users\rimman\AppData\Local\Microsoft\Windows\Temporary Internet Files\Content.IE5\6OBYJM8H\MP900424417[1].jpg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9798" b="89883" l="20000" r="78203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32953" y="-223840"/>
                <a:ext cx="1973578" cy="265271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" name="Picture 8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202" b="96970" l="6706" r="9901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97359" y="1768078"/>
                <a:ext cx="1130465" cy="11037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7" name="Group 36"/>
          <p:cNvGrpSpPr/>
          <p:nvPr/>
        </p:nvGrpSpPr>
        <p:grpSpPr>
          <a:xfrm>
            <a:off x="4638674" y="2438399"/>
            <a:ext cx="2162176" cy="1971675"/>
            <a:chOff x="4638674" y="2438399"/>
            <a:chExt cx="2162176" cy="1971675"/>
          </a:xfrm>
        </p:grpSpPr>
        <p:pic>
          <p:nvPicPr>
            <p:cNvPr id="5124" name="Picture 4" descr="http://1.bp.blogspot.com/-fDc4jfhCO9Y/Te9YTR_KigI/AAAAAAAAAHU/IKFJHXUCmII/s1600/Clean%2BMe.jp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8674" y="2438399"/>
              <a:ext cx="2162176" cy="1971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Freeform 17"/>
            <p:cNvSpPr/>
            <p:nvPr/>
          </p:nvSpPr>
          <p:spPr>
            <a:xfrm>
              <a:off x="5124450" y="2695575"/>
              <a:ext cx="1085850" cy="1266825"/>
            </a:xfrm>
            <a:custGeom>
              <a:avLst/>
              <a:gdLst>
                <a:gd name="connsiteX0" fmla="*/ 0 w 1085850"/>
                <a:gd name="connsiteY0" fmla="*/ 0 h 1266825"/>
                <a:gd name="connsiteX1" fmla="*/ 47625 w 1085850"/>
                <a:gd name="connsiteY1" fmla="*/ 28575 h 1266825"/>
                <a:gd name="connsiteX2" fmla="*/ 133350 w 1085850"/>
                <a:gd name="connsiteY2" fmla="*/ 104775 h 1266825"/>
                <a:gd name="connsiteX3" fmla="*/ 152400 w 1085850"/>
                <a:gd name="connsiteY3" fmla="*/ 142875 h 1266825"/>
                <a:gd name="connsiteX4" fmla="*/ 228600 w 1085850"/>
                <a:gd name="connsiteY4" fmla="*/ 209550 h 1266825"/>
                <a:gd name="connsiteX5" fmla="*/ 247650 w 1085850"/>
                <a:gd name="connsiteY5" fmla="*/ 247650 h 1266825"/>
                <a:gd name="connsiteX6" fmla="*/ 285750 w 1085850"/>
                <a:gd name="connsiteY6" fmla="*/ 285750 h 1266825"/>
                <a:gd name="connsiteX7" fmla="*/ 323850 w 1085850"/>
                <a:gd name="connsiteY7" fmla="*/ 333375 h 1266825"/>
                <a:gd name="connsiteX8" fmla="*/ 381000 w 1085850"/>
                <a:gd name="connsiteY8" fmla="*/ 419100 h 1266825"/>
                <a:gd name="connsiteX9" fmla="*/ 419100 w 1085850"/>
                <a:gd name="connsiteY9" fmla="*/ 447675 h 1266825"/>
                <a:gd name="connsiteX10" fmla="*/ 438150 w 1085850"/>
                <a:gd name="connsiteY10" fmla="*/ 476250 h 1266825"/>
                <a:gd name="connsiteX11" fmla="*/ 523875 w 1085850"/>
                <a:gd name="connsiteY11" fmla="*/ 581025 h 1266825"/>
                <a:gd name="connsiteX12" fmla="*/ 542925 w 1085850"/>
                <a:gd name="connsiteY12" fmla="*/ 609600 h 1266825"/>
                <a:gd name="connsiteX13" fmla="*/ 600075 w 1085850"/>
                <a:gd name="connsiteY13" fmla="*/ 704850 h 1266825"/>
                <a:gd name="connsiteX14" fmla="*/ 638175 w 1085850"/>
                <a:gd name="connsiteY14" fmla="*/ 771525 h 1266825"/>
                <a:gd name="connsiteX15" fmla="*/ 666750 w 1085850"/>
                <a:gd name="connsiteY15" fmla="*/ 800100 h 1266825"/>
                <a:gd name="connsiteX16" fmla="*/ 714375 w 1085850"/>
                <a:gd name="connsiteY16" fmla="*/ 876300 h 1266825"/>
                <a:gd name="connsiteX17" fmla="*/ 742950 w 1085850"/>
                <a:gd name="connsiteY17" fmla="*/ 904875 h 1266825"/>
                <a:gd name="connsiteX18" fmla="*/ 781050 w 1085850"/>
                <a:gd name="connsiteY18" fmla="*/ 952500 h 1266825"/>
                <a:gd name="connsiteX19" fmla="*/ 809625 w 1085850"/>
                <a:gd name="connsiteY19" fmla="*/ 981075 h 1266825"/>
                <a:gd name="connsiteX20" fmla="*/ 828675 w 1085850"/>
                <a:gd name="connsiteY20" fmla="*/ 1009650 h 1266825"/>
                <a:gd name="connsiteX21" fmla="*/ 866775 w 1085850"/>
                <a:gd name="connsiteY21" fmla="*/ 1038225 h 1266825"/>
                <a:gd name="connsiteX22" fmla="*/ 885825 w 1085850"/>
                <a:gd name="connsiteY22" fmla="*/ 1066800 h 1266825"/>
                <a:gd name="connsiteX23" fmla="*/ 914400 w 1085850"/>
                <a:gd name="connsiteY23" fmla="*/ 1104900 h 1266825"/>
                <a:gd name="connsiteX24" fmla="*/ 971550 w 1085850"/>
                <a:gd name="connsiteY24" fmla="*/ 1162050 h 1266825"/>
                <a:gd name="connsiteX25" fmla="*/ 990600 w 1085850"/>
                <a:gd name="connsiteY25" fmla="*/ 1190625 h 1266825"/>
                <a:gd name="connsiteX26" fmla="*/ 1047750 w 1085850"/>
                <a:gd name="connsiteY26" fmla="*/ 1228725 h 1266825"/>
                <a:gd name="connsiteX27" fmla="*/ 1085850 w 1085850"/>
                <a:gd name="connsiteY27" fmla="*/ 1266825 h 1266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085850" h="1266825">
                  <a:moveTo>
                    <a:pt x="0" y="0"/>
                  </a:moveTo>
                  <a:cubicBezTo>
                    <a:pt x="15875" y="9525"/>
                    <a:pt x="33864" y="16190"/>
                    <a:pt x="47625" y="28575"/>
                  </a:cubicBezTo>
                  <a:cubicBezTo>
                    <a:pt x="146876" y="117901"/>
                    <a:pt x="48714" y="62457"/>
                    <a:pt x="133350" y="104775"/>
                  </a:cubicBezTo>
                  <a:cubicBezTo>
                    <a:pt x="139700" y="117475"/>
                    <a:pt x="143881" y="131516"/>
                    <a:pt x="152400" y="142875"/>
                  </a:cubicBezTo>
                  <a:cubicBezTo>
                    <a:pt x="173539" y="171061"/>
                    <a:pt x="201045" y="188883"/>
                    <a:pt x="228600" y="209550"/>
                  </a:cubicBezTo>
                  <a:cubicBezTo>
                    <a:pt x="234950" y="222250"/>
                    <a:pt x="239131" y="236291"/>
                    <a:pt x="247650" y="247650"/>
                  </a:cubicBezTo>
                  <a:cubicBezTo>
                    <a:pt x="258426" y="262018"/>
                    <a:pt x="273818" y="272326"/>
                    <a:pt x="285750" y="285750"/>
                  </a:cubicBezTo>
                  <a:cubicBezTo>
                    <a:pt x="299256" y="300945"/>
                    <a:pt x="312033" y="316832"/>
                    <a:pt x="323850" y="333375"/>
                  </a:cubicBezTo>
                  <a:cubicBezTo>
                    <a:pt x="343811" y="361321"/>
                    <a:pt x="353526" y="398494"/>
                    <a:pt x="381000" y="419100"/>
                  </a:cubicBezTo>
                  <a:cubicBezTo>
                    <a:pt x="393700" y="428625"/>
                    <a:pt x="407875" y="436450"/>
                    <a:pt x="419100" y="447675"/>
                  </a:cubicBezTo>
                  <a:cubicBezTo>
                    <a:pt x="427195" y="455770"/>
                    <a:pt x="431077" y="467249"/>
                    <a:pt x="438150" y="476250"/>
                  </a:cubicBezTo>
                  <a:cubicBezTo>
                    <a:pt x="466029" y="511733"/>
                    <a:pt x="498844" y="543479"/>
                    <a:pt x="523875" y="581025"/>
                  </a:cubicBezTo>
                  <a:cubicBezTo>
                    <a:pt x="530225" y="590550"/>
                    <a:pt x="537805" y="599361"/>
                    <a:pt x="542925" y="609600"/>
                  </a:cubicBezTo>
                  <a:cubicBezTo>
                    <a:pt x="587259" y="698268"/>
                    <a:pt x="530208" y="617517"/>
                    <a:pt x="600075" y="704850"/>
                  </a:cubicBezTo>
                  <a:cubicBezTo>
                    <a:pt x="612631" y="742517"/>
                    <a:pt x="606721" y="734829"/>
                    <a:pt x="638175" y="771525"/>
                  </a:cubicBezTo>
                  <a:cubicBezTo>
                    <a:pt x="646941" y="781752"/>
                    <a:pt x="658668" y="789324"/>
                    <a:pt x="666750" y="800100"/>
                  </a:cubicBezTo>
                  <a:cubicBezTo>
                    <a:pt x="680691" y="818689"/>
                    <a:pt x="697746" y="856345"/>
                    <a:pt x="714375" y="876300"/>
                  </a:cubicBezTo>
                  <a:cubicBezTo>
                    <a:pt x="722999" y="886648"/>
                    <a:pt x="734080" y="894738"/>
                    <a:pt x="742950" y="904875"/>
                  </a:cubicBezTo>
                  <a:cubicBezTo>
                    <a:pt x="756337" y="920175"/>
                    <a:pt x="767663" y="937200"/>
                    <a:pt x="781050" y="952500"/>
                  </a:cubicBezTo>
                  <a:cubicBezTo>
                    <a:pt x="789920" y="962637"/>
                    <a:pt x="801001" y="970727"/>
                    <a:pt x="809625" y="981075"/>
                  </a:cubicBezTo>
                  <a:cubicBezTo>
                    <a:pt x="816954" y="989869"/>
                    <a:pt x="820580" y="1001555"/>
                    <a:pt x="828675" y="1009650"/>
                  </a:cubicBezTo>
                  <a:cubicBezTo>
                    <a:pt x="839900" y="1020875"/>
                    <a:pt x="855550" y="1027000"/>
                    <a:pt x="866775" y="1038225"/>
                  </a:cubicBezTo>
                  <a:cubicBezTo>
                    <a:pt x="874870" y="1046320"/>
                    <a:pt x="879171" y="1057485"/>
                    <a:pt x="885825" y="1066800"/>
                  </a:cubicBezTo>
                  <a:cubicBezTo>
                    <a:pt x="895052" y="1079718"/>
                    <a:pt x="903780" y="1093100"/>
                    <a:pt x="914400" y="1104900"/>
                  </a:cubicBezTo>
                  <a:cubicBezTo>
                    <a:pt x="932422" y="1124925"/>
                    <a:pt x="956606" y="1139634"/>
                    <a:pt x="971550" y="1162050"/>
                  </a:cubicBezTo>
                  <a:cubicBezTo>
                    <a:pt x="977900" y="1171575"/>
                    <a:pt x="981985" y="1183087"/>
                    <a:pt x="990600" y="1190625"/>
                  </a:cubicBezTo>
                  <a:cubicBezTo>
                    <a:pt x="1007830" y="1205702"/>
                    <a:pt x="1031561" y="1212536"/>
                    <a:pt x="1047750" y="1228725"/>
                  </a:cubicBezTo>
                  <a:lnTo>
                    <a:pt x="1085850" y="1266825"/>
                  </a:lnTo>
                </a:path>
              </a:pathLst>
            </a:custGeom>
            <a:ln w="28575">
              <a:solidFill>
                <a:srgbClr val="A50021"/>
              </a:solidFill>
            </a:ln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sp>
          <p:nvSpPr>
            <p:cNvPr id="36" name="Freeform 35"/>
            <p:cNvSpPr/>
            <p:nvPr/>
          </p:nvSpPr>
          <p:spPr>
            <a:xfrm>
              <a:off x="5181600" y="2676525"/>
              <a:ext cx="1466850" cy="1228725"/>
            </a:xfrm>
            <a:custGeom>
              <a:avLst/>
              <a:gdLst>
                <a:gd name="connsiteX0" fmla="*/ 0 w 1466850"/>
                <a:gd name="connsiteY0" fmla="*/ 1228725 h 1228725"/>
                <a:gd name="connsiteX1" fmla="*/ 57150 w 1466850"/>
                <a:gd name="connsiteY1" fmla="*/ 1181100 h 1228725"/>
                <a:gd name="connsiteX2" fmla="*/ 123825 w 1466850"/>
                <a:gd name="connsiteY2" fmla="*/ 1123950 h 1228725"/>
                <a:gd name="connsiteX3" fmla="*/ 152400 w 1466850"/>
                <a:gd name="connsiteY3" fmla="*/ 1114425 h 1228725"/>
                <a:gd name="connsiteX4" fmla="*/ 247650 w 1466850"/>
                <a:gd name="connsiteY4" fmla="*/ 1057275 h 1228725"/>
                <a:gd name="connsiteX5" fmla="*/ 285750 w 1466850"/>
                <a:gd name="connsiteY5" fmla="*/ 1019175 h 1228725"/>
                <a:gd name="connsiteX6" fmla="*/ 333375 w 1466850"/>
                <a:gd name="connsiteY6" fmla="*/ 990600 h 1228725"/>
                <a:gd name="connsiteX7" fmla="*/ 457200 w 1466850"/>
                <a:gd name="connsiteY7" fmla="*/ 895350 h 1228725"/>
                <a:gd name="connsiteX8" fmla="*/ 495300 w 1466850"/>
                <a:gd name="connsiteY8" fmla="*/ 847725 h 1228725"/>
                <a:gd name="connsiteX9" fmla="*/ 552450 w 1466850"/>
                <a:gd name="connsiteY9" fmla="*/ 819150 h 1228725"/>
                <a:gd name="connsiteX10" fmla="*/ 619125 w 1466850"/>
                <a:gd name="connsiteY10" fmla="*/ 752475 h 1228725"/>
                <a:gd name="connsiteX11" fmla="*/ 657225 w 1466850"/>
                <a:gd name="connsiteY11" fmla="*/ 714375 h 1228725"/>
                <a:gd name="connsiteX12" fmla="*/ 723900 w 1466850"/>
                <a:gd name="connsiteY12" fmla="*/ 657225 h 1228725"/>
                <a:gd name="connsiteX13" fmla="*/ 809625 w 1466850"/>
                <a:gd name="connsiteY13" fmla="*/ 590550 h 1228725"/>
                <a:gd name="connsiteX14" fmla="*/ 876300 w 1466850"/>
                <a:gd name="connsiteY14" fmla="*/ 542925 h 1228725"/>
                <a:gd name="connsiteX15" fmla="*/ 923925 w 1466850"/>
                <a:gd name="connsiteY15" fmla="*/ 485775 h 1228725"/>
                <a:gd name="connsiteX16" fmla="*/ 962025 w 1466850"/>
                <a:gd name="connsiteY16" fmla="*/ 457200 h 1228725"/>
                <a:gd name="connsiteX17" fmla="*/ 990600 w 1466850"/>
                <a:gd name="connsiteY17" fmla="*/ 438150 h 1228725"/>
                <a:gd name="connsiteX18" fmla="*/ 1057275 w 1466850"/>
                <a:gd name="connsiteY18" fmla="*/ 371475 h 1228725"/>
                <a:gd name="connsiteX19" fmla="*/ 1085850 w 1466850"/>
                <a:gd name="connsiteY19" fmla="*/ 352425 h 1228725"/>
                <a:gd name="connsiteX20" fmla="*/ 1123950 w 1466850"/>
                <a:gd name="connsiteY20" fmla="*/ 304800 h 1228725"/>
                <a:gd name="connsiteX21" fmla="*/ 1162050 w 1466850"/>
                <a:gd name="connsiteY21" fmla="*/ 285750 h 1228725"/>
                <a:gd name="connsiteX22" fmla="*/ 1228725 w 1466850"/>
                <a:gd name="connsiteY22" fmla="*/ 219075 h 1228725"/>
                <a:gd name="connsiteX23" fmla="*/ 1323975 w 1466850"/>
                <a:gd name="connsiteY23" fmla="*/ 142875 h 1228725"/>
                <a:gd name="connsiteX24" fmla="*/ 1362075 w 1466850"/>
                <a:gd name="connsiteY24" fmla="*/ 114300 h 1228725"/>
                <a:gd name="connsiteX25" fmla="*/ 1409700 w 1466850"/>
                <a:gd name="connsiteY25" fmla="*/ 66675 h 1228725"/>
                <a:gd name="connsiteX26" fmla="*/ 1428750 w 1466850"/>
                <a:gd name="connsiteY26" fmla="*/ 38100 h 1228725"/>
                <a:gd name="connsiteX27" fmla="*/ 1466850 w 1466850"/>
                <a:gd name="connsiteY27" fmla="*/ 0 h 1228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466850" h="1228725">
                  <a:moveTo>
                    <a:pt x="0" y="1228725"/>
                  </a:moveTo>
                  <a:cubicBezTo>
                    <a:pt x="19050" y="1212850"/>
                    <a:pt x="38616" y="1197575"/>
                    <a:pt x="57150" y="1181100"/>
                  </a:cubicBezTo>
                  <a:cubicBezTo>
                    <a:pt x="87552" y="1154076"/>
                    <a:pt x="86025" y="1145550"/>
                    <a:pt x="123825" y="1123950"/>
                  </a:cubicBezTo>
                  <a:cubicBezTo>
                    <a:pt x="132542" y="1118969"/>
                    <a:pt x="142875" y="1117600"/>
                    <a:pt x="152400" y="1114425"/>
                  </a:cubicBezTo>
                  <a:cubicBezTo>
                    <a:pt x="248937" y="1017888"/>
                    <a:pt x="124002" y="1131464"/>
                    <a:pt x="247650" y="1057275"/>
                  </a:cubicBezTo>
                  <a:cubicBezTo>
                    <a:pt x="263051" y="1048034"/>
                    <a:pt x="271573" y="1030202"/>
                    <a:pt x="285750" y="1019175"/>
                  </a:cubicBezTo>
                  <a:cubicBezTo>
                    <a:pt x="300363" y="1007809"/>
                    <a:pt x="317676" y="1000412"/>
                    <a:pt x="333375" y="990600"/>
                  </a:cubicBezTo>
                  <a:cubicBezTo>
                    <a:pt x="370500" y="967397"/>
                    <a:pt x="442804" y="913345"/>
                    <a:pt x="457200" y="895350"/>
                  </a:cubicBezTo>
                  <a:cubicBezTo>
                    <a:pt x="469900" y="879475"/>
                    <a:pt x="479425" y="860425"/>
                    <a:pt x="495300" y="847725"/>
                  </a:cubicBezTo>
                  <a:cubicBezTo>
                    <a:pt x="511931" y="834420"/>
                    <a:pt x="535568" y="832136"/>
                    <a:pt x="552450" y="819150"/>
                  </a:cubicBezTo>
                  <a:cubicBezTo>
                    <a:pt x="577363" y="799986"/>
                    <a:pt x="596900" y="774700"/>
                    <a:pt x="619125" y="752475"/>
                  </a:cubicBezTo>
                  <a:cubicBezTo>
                    <a:pt x="631825" y="739775"/>
                    <a:pt x="642857" y="725151"/>
                    <a:pt x="657225" y="714375"/>
                  </a:cubicBezTo>
                  <a:cubicBezTo>
                    <a:pt x="799912" y="607360"/>
                    <a:pt x="604499" y="756726"/>
                    <a:pt x="723900" y="657225"/>
                  </a:cubicBezTo>
                  <a:cubicBezTo>
                    <a:pt x="751710" y="634050"/>
                    <a:pt x="784027" y="616148"/>
                    <a:pt x="809625" y="590550"/>
                  </a:cubicBezTo>
                  <a:cubicBezTo>
                    <a:pt x="848240" y="551935"/>
                    <a:pt x="826152" y="567999"/>
                    <a:pt x="876300" y="542925"/>
                  </a:cubicBezTo>
                  <a:cubicBezTo>
                    <a:pt x="895897" y="513530"/>
                    <a:pt x="895404" y="510221"/>
                    <a:pt x="923925" y="485775"/>
                  </a:cubicBezTo>
                  <a:cubicBezTo>
                    <a:pt x="935978" y="475444"/>
                    <a:pt x="949107" y="466427"/>
                    <a:pt x="962025" y="457200"/>
                  </a:cubicBezTo>
                  <a:cubicBezTo>
                    <a:pt x="971340" y="450546"/>
                    <a:pt x="982091" y="445808"/>
                    <a:pt x="990600" y="438150"/>
                  </a:cubicBezTo>
                  <a:cubicBezTo>
                    <a:pt x="1013962" y="417124"/>
                    <a:pt x="1031123" y="388910"/>
                    <a:pt x="1057275" y="371475"/>
                  </a:cubicBezTo>
                  <a:cubicBezTo>
                    <a:pt x="1066800" y="365125"/>
                    <a:pt x="1077755" y="360520"/>
                    <a:pt x="1085850" y="352425"/>
                  </a:cubicBezTo>
                  <a:cubicBezTo>
                    <a:pt x="1100225" y="338050"/>
                    <a:pt x="1108650" y="318187"/>
                    <a:pt x="1123950" y="304800"/>
                  </a:cubicBezTo>
                  <a:cubicBezTo>
                    <a:pt x="1134636" y="295450"/>
                    <a:pt x="1151061" y="294741"/>
                    <a:pt x="1162050" y="285750"/>
                  </a:cubicBezTo>
                  <a:cubicBezTo>
                    <a:pt x="1186376" y="265847"/>
                    <a:pt x="1204182" y="238710"/>
                    <a:pt x="1228725" y="219075"/>
                  </a:cubicBezTo>
                  <a:lnTo>
                    <a:pt x="1323975" y="142875"/>
                  </a:lnTo>
                  <a:cubicBezTo>
                    <a:pt x="1336458" y="133067"/>
                    <a:pt x="1353269" y="127509"/>
                    <a:pt x="1362075" y="114300"/>
                  </a:cubicBezTo>
                  <a:cubicBezTo>
                    <a:pt x="1387475" y="76200"/>
                    <a:pt x="1371600" y="92075"/>
                    <a:pt x="1409700" y="66675"/>
                  </a:cubicBezTo>
                  <a:cubicBezTo>
                    <a:pt x="1416050" y="57150"/>
                    <a:pt x="1421421" y="46894"/>
                    <a:pt x="1428750" y="38100"/>
                  </a:cubicBezTo>
                  <a:lnTo>
                    <a:pt x="1466850" y="0"/>
                  </a:lnTo>
                </a:path>
              </a:pathLst>
            </a:custGeom>
            <a:ln w="28575">
              <a:solidFill>
                <a:srgbClr val="A50021"/>
              </a:solidFill>
            </a:ln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</p:grpSp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542925"/>
            <a:ext cx="2059485" cy="1713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0" y="0"/>
            <a:ext cx="9144000" cy="616634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/>
        </p:spPr>
        <p:txBody>
          <a:bodyPr>
            <a:sp3d extrusionH="57150">
              <a:bevelT w="38100" h="38100"/>
            </a:sp3d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/>
                <a:ea typeface="ＭＳ Ｐゴシック" charset="-128"/>
                <a:cs typeface="ＭＳ Ｐゴシック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9pPr>
          </a:lstStyle>
          <a:p>
            <a:pPr algn="ctr"/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What Does </a:t>
            </a:r>
            <a:r>
              <a:rPr lang="en-US" dirty="0" err="1" smtClean="0">
                <a:solidFill>
                  <a:schemeClr val="bg2">
                    <a:lumMod val="50000"/>
                  </a:schemeClr>
                </a:solidFill>
              </a:rPr>
              <a:t>Hadoop</a:t>
            </a:r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 Offer?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3063661" y="4957760"/>
            <a:ext cx="768778" cy="1220029"/>
            <a:chOff x="3063661" y="4957760"/>
            <a:chExt cx="768778" cy="1220029"/>
          </a:xfrm>
        </p:grpSpPr>
        <p:pic>
          <p:nvPicPr>
            <p:cNvPr id="5134" name="Picture 14" descr="C:\Users\rimman\AppData\Local\Microsoft\Windows\Temporary Internet Files\Content.IE5\F0MBS6T1\MC910216326[1].png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661" y="5548310"/>
              <a:ext cx="768778" cy="6294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Down Arrow 37"/>
            <p:cNvSpPr/>
            <p:nvPr/>
          </p:nvSpPr>
          <p:spPr bwMode="auto">
            <a:xfrm>
              <a:off x="3101521" y="4957760"/>
              <a:ext cx="601764" cy="590550"/>
            </a:xfrm>
            <a:prstGeom prst="downArrow">
              <a:avLst/>
            </a:prstGeom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pic>
        <p:nvPicPr>
          <p:cNvPr id="5139" name="Picture 19" descr="http://meship.com/Blog/wp-content/uploads/2011/03/big-data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827" y="4562474"/>
            <a:ext cx="2061048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Rectangle 39"/>
          <p:cNvSpPr/>
          <p:nvPr/>
        </p:nvSpPr>
        <p:spPr bwMode="auto">
          <a:xfrm>
            <a:off x="4638675" y="616634"/>
            <a:ext cx="2038350" cy="1630019"/>
          </a:xfrm>
          <a:prstGeom prst="rect">
            <a:avLst/>
          </a:prstGeom>
          <a:solidFill>
            <a:schemeClr val="bg1">
              <a:lumMod val="95000"/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5" name="Rectangle 54"/>
          <p:cNvSpPr/>
          <p:nvPr/>
        </p:nvSpPr>
        <p:spPr bwMode="auto">
          <a:xfrm>
            <a:off x="2447256" y="2446678"/>
            <a:ext cx="2038350" cy="1963396"/>
          </a:xfrm>
          <a:prstGeom prst="rect">
            <a:avLst/>
          </a:prstGeom>
          <a:solidFill>
            <a:schemeClr val="bg1">
              <a:lumMod val="95000"/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6865585" y="2446678"/>
            <a:ext cx="2038350" cy="1963396"/>
          </a:xfrm>
          <a:prstGeom prst="rect">
            <a:avLst/>
          </a:prstGeom>
          <a:solidFill>
            <a:schemeClr val="bg1">
              <a:lumMod val="95000"/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238125" y="4570753"/>
            <a:ext cx="2038350" cy="1963396"/>
          </a:xfrm>
          <a:prstGeom prst="rect">
            <a:avLst/>
          </a:prstGeom>
          <a:solidFill>
            <a:schemeClr val="bg1">
              <a:lumMod val="95000"/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049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9" grpId="0" build="p"/>
      <p:bldP spid="13" grpId="0" build="p"/>
      <p:bldP spid="15" grpId="0" build="p"/>
      <p:bldP spid="19" grpId="0" build="p"/>
      <p:bldP spid="40" grpId="0" animBg="1"/>
      <p:bldP spid="55" grpId="0" animBg="1"/>
      <p:bldP spid="56" grpId="0" animBg="1"/>
      <p:bldP spid="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147" y="201946"/>
            <a:ext cx="8095861" cy="616634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Hadoop</a:t>
            </a:r>
            <a:r>
              <a:rPr lang="en-US" dirty="0" smtClean="0"/>
              <a:t> Ecosystem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758" y="1001486"/>
            <a:ext cx="7823199" cy="2189390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smtClean="0"/>
              <a:t>HDFS</a:t>
            </a:r>
            <a:r>
              <a:rPr lang="en-US" dirty="0" smtClean="0"/>
              <a:t> – distributed, fault tolerant file system</a:t>
            </a:r>
          </a:p>
          <a:p>
            <a:r>
              <a:rPr lang="en-US" b="1" dirty="0" err="1" smtClean="0"/>
              <a:t>MapReduce</a:t>
            </a:r>
            <a:r>
              <a:rPr lang="en-US" dirty="0" smtClean="0"/>
              <a:t> – framework for writing/executing distributed, fault tolerant algorithms</a:t>
            </a:r>
          </a:p>
          <a:p>
            <a:r>
              <a:rPr lang="en-US" b="1" dirty="0" smtClean="0"/>
              <a:t>Hive &amp; Pig </a:t>
            </a:r>
            <a:r>
              <a:rPr lang="en-US" dirty="0" smtClean="0"/>
              <a:t>– SQL-like declarative languages</a:t>
            </a:r>
          </a:p>
          <a:p>
            <a:r>
              <a:rPr lang="en-US" b="1" dirty="0" err="1" smtClean="0"/>
              <a:t>Sqoop</a:t>
            </a:r>
            <a:r>
              <a:rPr lang="en-US" dirty="0" smtClean="0"/>
              <a:t> – package for moving data between HDFS and relational DB systems</a:t>
            </a:r>
          </a:p>
          <a:p>
            <a:r>
              <a:rPr lang="en-US" dirty="0" smtClean="0"/>
              <a:t>+ Others…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11266" name="Picture 2" descr="http://thecloudtutorial.com/elephan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542" y="202028"/>
            <a:ext cx="2582937" cy="6108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ound Diagonal Corner Rectangle 4"/>
          <p:cNvSpPr/>
          <p:nvPr/>
        </p:nvSpPr>
        <p:spPr>
          <a:xfrm>
            <a:off x="2931781" y="4544627"/>
            <a:ext cx="1363093" cy="1198499"/>
          </a:xfrm>
          <a:prstGeom prst="rect">
            <a:avLst/>
          </a:prstGeom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743200" tIns="91440" rIns="91440" bIns="91440" numCol="1" spcCol="1270" anchor="ctr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6" name="Round Diagonal Corner Rectangle 15"/>
          <p:cNvSpPr/>
          <p:nvPr/>
        </p:nvSpPr>
        <p:spPr>
          <a:xfrm>
            <a:off x="2927384" y="5627201"/>
            <a:ext cx="2927959" cy="708090"/>
          </a:xfrm>
          <a:prstGeom prst="round2DiagRect">
            <a:avLst>
              <a:gd name="adj1" fmla="val 0"/>
              <a:gd name="adj2" fmla="val 0"/>
            </a:avLst>
          </a:prstGeom>
          <a:gradFill flip="none" rotWithShape="1">
            <a:gsLst>
              <a:gs pos="30000">
                <a:srgbClr val="9BBB59"/>
              </a:gs>
              <a:gs pos="0">
                <a:schemeClr val="accent3"/>
              </a:gs>
              <a:gs pos="100000">
                <a:schemeClr val="accent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HDFS</a:t>
            </a:r>
            <a:endParaRPr 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7" name="Round Diagonal Corner Rectangle 16"/>
          <p:cNvSpPr/>
          <p:nvPr/>
        </p:nvSpPr>
        <p:spPr>
          <a:xfrm>
            <a:off x="2941306" y="4386378"/>
            <a:ext cx="1694556" cy="1240823"/>
          </a:xfrm>
          <a:prstGeom prst="round2DiagRect">
            <a:avLst>
              <a:gd name="adj1" fmla="val 0"/>
              <a:gd name="adj2" fmla="val 0"/>
            </a:avLst>
          </a:prstGeom>
          <a:gradFill rotWithShape="0">
            <a:gsLst>
              <a:gs pos="30000">
                <a:srgbClr val="4F81BD"/>
              </a:gs>
              <a:gs pos="0">
                <a:schemeClr val="accent1"/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Map/</a:t>
            </a:r>
          </a:p>
          <a:p>
            <a:pPr algn="ctr"/>
            <a:r>
              <a:rPr lang="en-US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Reduce</a:t>
            </a:r>
          </a:p>
          <a:p>
            <a:pPr algn="ctr"/>
            <a:endParaRPr lang="en-US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2927385" y="3609386"/>
            <a:ext cx="1708477" cy="889588"/>
            <a:chOff x="0" y="1947133"/>
            <a:chExt cx="10537972" cy="438291"/>
          </a:xfrm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grpSpPr>
        <p:sp>
          <p:nvSpPr>
            <p:cNvPr id="22" name="Round Diagonal Corner Rectangle 21"/>
            <p:cNvSpPr/>
            <p:nvPr/>
          </p:nvSpPr>
          <p:spPr>
            <a:xfrm>
              <a:off x="0" y="1947133"/>
              <a:ext cx="10537972" cy="438291"/>
            </a:xfrm>
            <a:prstGeom prst="round2DiagRect">
              <a:avLst>
                <a:gd name="adj1" fmla="val 0"/>
                <a:gd name="adj2" fmla="val 0"/>
              </a:avLst>
            </a:prstGeom>
            <a:gradFill rotWithShape="0">
              <a:gsLst>
                <a:gs pos="30000">
                  <a:srgbClr val="F79646"/>
                </a:gs>
                <a:gs pos="0">
                  <a:schemeClr val="accent6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Hive &amp; Pig</a:t>
              </a:r>
              <a:endParaRPr 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3" name="Round Diagonal Corner Rectangle 4"/>
            <p:cNvSpPr/>
            <p:nvPr/>
          </p:nvSpPr>
          <p:spPr>
            <a:xfrm>
              <a:off x="22494" y="1969627"/>
              <a:ext cx="8517987" cy="41579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4320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 kern="1200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315664" y="3609387"/>
            <a:ext cx="1543746" cy="2017814"/>
            <a:chOff x="22494" y="3145764"/>
            <a:chExt cx="8540481" cy="444939"/>
          </a:xfrm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grpSpPr>
        <p:sp>
          <p:nvSpPr>
            <p:cNvPr id="20" name="Round Diagonal Corner Rectangle 19"/>
            <p:cNvSpPr/>
            <p:nvPr/>
          </p:nvSpPr>
          <p:spPr>
            <a:xfrm>
              <a:off x="1793929" y="3145764"/>
              <a:ext cx="6769046" cy="444939"/>
            </a:xfrm>
            <a:prstGeom prst="round2DiagRect">
              <a:avLst>
                <a:gd name="adj1" fmla="val 0"/>
                <a:gd name="adj2" fmla="val 0"/>
              </a:avLst>
            </a:prstGeom>
            <a:gradFill rotWithShape="0">
              <a:gsLst>
                <a:gs pos="30000">
                  <a:srgbClr val="C0504D"/>
                </a:gs>
                <a:gs pos="0">
                  <a:schemeClr val="accent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2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Sqoop</a:t>
              </a:r>
              <a:endPara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1" name="Round Diagonal Corner Rectangle 4"/>
            <p:cNvSpPr/>
            <p:nvPr/>
          </p:nvSpPr>
          <p:spPr>
            <a:xfrm>
              <a:off x="22494" y="3168258"/>
              <a:ext cx="8517987" cy="41579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4320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 kern="1200" dirty="0">
                <a:solidFill>
                  <a:schemeClr val="bg1">
                    <a:lumMod val="50000"/>
                  </a:schemeClr>
                </a:solidFill>
                <a:latin typeface="+mj-lt"/>
              </a:endParaRPr>
            </a:p>
          </p:txBody>
        </p:sp>
      </p:grpSp>
      <p:sp>
        <p:nvSpPr>
          <p:cNvPr id="25" name="Round Diagonal Corner Rectangle 24"/>
          <p:cNvSpPr/>
          <p:nvPr/>
        </p:nvSpPr>
        <p:spPr>
          <a:xfrm rot="16200000">
            <a:off x="1384616" y="4743739"/>
            <a:ext cx="2725902" cy="457200"/>
          </a:xfrm>
          <a:prstGeom prst="round2DiagRect">
            <a:avLst>
              <a:gd name="adj1" fmla="val 0"/>
              <a:gd name="adj2" fmla="val 0"/>
            </a:avLst>
          </a:prstGeom>
          <a:gradFill flip="none" rotWithShape="1">
            <a:gsLst>
              <a:gs pos="3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100000">
                <a:schemeClr val="bg1">
                  <a:lumMod val="50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Zookeeper </a:t>
            </a:r>
            <a:endParaRPr 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6" name="Round Diagonal Corner Rectangle 25"/>
          <p:cNvSpPr/>
          <p:nvPr/>
        </p:nvSpPr>
        <p:spPr>
          <a:xfrm rot="16200000">
            <a:off x="4720991" y="4743735"/>
            <a:ext cx="2725903" cy="457200"/>
          </a:xfrm>
          <a:prstGeom prst="round2DiagRect">
            <a:avLst>
              <a:gd name="adj1" fmla="val 0"/>
              <a:gd name="adj2" fmla="val 0"/>
            </a:avLst>
          </a:prstGeom>
          <a:gradFill flip="none" rotWithShape="1">
            <a:gsLst>
              <a:gs pos="30000">
                <a:srgbClr val="996633"/>
              </a:gs>
              <a:gs pos="0">
                <a:srgbClr val="996633"/>
              </a:gs>
              <a:gs pos="100000">
                <a:srgbClr val="99663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Avro (Serialization)</a:t>
            </a:r>
            <a:endParaRPr 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7" name="Round Diagonal Corner Rectangle 26"/>
          <p:cNvSpPr/>
          <p:nvPr/>
        </p:nvSpPr>
        <p:spPr>
          <a:xfrm>
            <a:off x="2924572" y="5208101"/>
            <a:ext cx="1180704" cy="419100"/>
          </a:xfrm>
          <a:prstGeom prst="round2DiagRect">
            <a:avLst>
              <a:gd name="adj1" fmla="val 0"/>
              <a:gd name="adj2" fmla="val 0"/>
            </a:avLst>
          </a:prstGeom>
          <a:gradFill rotWithShape="0">
            <a:gsLst>
              <a:gs pos="30000">
                <a:schemeClr val="accent4"/>
              </a:gs>
              <a:gs pos="0">
                <a:schemeClr val="accent4"/>
              </a:gs>
              <a:gs pos="100000">
                <a:schemeClr val="accent4"/>
              </a:gs>
            </a:gsLst>
            <a:lin ang="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2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HBase</a:t>
            </a:r>
            <a:endParaRPr lang="en-US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3940969" y="3063607"/>
            <a:ext cx="676275" cy="508947"/>
          </a:xfrm>
          <a:prstGeom prst="rect">
            <a:avLst/>
          </a:prstGeom>
          <a:noFill/>
          <a:ln w="19050" cap="flat" cmpd="sng" algn="ctr">
            <a:solidFill>
              <a:srgbClr val="01020B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ETL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Tools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2976169" y="3066598"/>
            <a:ext cx="931462" cy="508947"/>
          </a:xfrm>
          <a:prstGeom prst="rect">
            <a:avLst/>
          </a:prstGeom>
          <a:noFill/>
          <a:ln w="19050" cap="flat" cmpd="sng" algn="ctr">
            <a:solidFill>
              <a:srgbClr val="01020B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b="0" dirty="0" smtClean="0">
                <a:solidFill>
                  <a:srgbClr val="01020B"/>
                </a:solidFill>
                <a:latin typeface="+mj-lt"/>
              </a:rPr>
              <a:t>BI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b="0" dirty="0" smtClean="0">
                <a:solidFill>
                  <a:srgbClr val="01020B"/>
                </a:solidFill>
                <a:latin typeface="+mj-lt"/>
              </a:rPr>
              <a:t>Reporting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4662488" y="3059910"/>
            <a:ext cx="1192854" cy="508947"/>
          </a:xfrm>
          <a:prstGeom prst="rect">
            <a:avLst/>
          </a:prstGeom>
          <a:noFill/>
          <a:ln w="19050" cap="flat" cmpd="sng" algn="ctr">
            <a:solidFill>
              <a:srgbClr val="01020B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RDBMS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58620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6" grpId="0" animBg="1"/>
      <p:bldP spid="17" grpId="0" animBg="1"/>
      <p:bldP spid="25" grpId="0" animBg="1"/>
      <p:bldP spid="26" grpId="0" animBg="1"/>
      <p:bldP spid="27" grpId="0" animBg="1"/>
      <p:bldP spid="5" grpId="0" animBg="1"/>
      <p:bldP spid="29" grpId="0" animBg="1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6EE22-AA39-F641-8804-669485C68ED5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650342" y="253595"/>
            <a:ext cx="7608136" cy="616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 Black" pitchFamily="34" charset="0"/>
                <a:ea typeface="Tahoma" pitchFamily="34" charset="0"/>
                <a:cs typeface="Arial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9pPr>
          </a:lstStyle>
          <a:p>
            <a:pPr algn="ctr"/>
            <a:r>
              <a:rPr lang="en-US" sz="5000" dirty="0" smtClean="0">
                <a:latin typeface="Arial" charset="0"/>
              </a:rPr>
              <a:t>Talk Outline	</a:t>
            </a:r>
            <a:endParaRPr lang="en-US" sz="5000" dirty="0">
              <a:latin typeface="Arial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905584" y="2326234"/>
            <a:ext cx="2932026" cy="2725906"/>
            <a:chOff x="6874365" y="2674769"/>
            <a:chExt cx="2932026" cy="2725906"/>
          </a:xfrm>
        </p:grpSpPr>
        <p:sp>
          <p:nvSpPr>
            <p:cNvPr id="5" name="Round Diagonal Corner Rectangle 4"/>
            <p:cNvSpPr/>
            <p:nvPr/>
          </p:nvSpPr>
          <p:spPr>
            <a:xfrm>
              <a:off x="6878762" y="3610011"/>
              <a:ext cx="1363093" cy="1198499"/>
            </a:xfrm>
            <a:prstGeom prst="rect">
              <a:avLst/>
            </a:prstGeo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43200" tIns="91440" rIns="91440" bIns="9144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6" name="Rectangle 5"/>
            <p:cNvSpPr/>
            <p:nvPr/>
          </p:nvSpPr>
          <p:spPr bwMode="auto">
            <a:xfrm>
              <a:off x="6888287" y="2674769"/>
              <a:ext cx="2918104" cy="2725906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" name="Round Diagonal Corner Rectangle 6"/>
            <p:cNvSpPr/>
            <p:nvPr/>
          </p:nvSpPr>
          <p:spPr>
            <a:xfrm>
              <a:off x="6874365" y="4692585"/>
              <a:ext cx="2927959" cy="708090"/>
            </a:xfrm>
            <a:prstGeom prst="round2DiagRect">
              <a:avLst>
                <a:gd name="adj1" fmla="val 0"/>
                <a:gd name="adj2" fmla="val 0"/>
              </a:avLst>
            </a:prstGeom>
            <a:gradFill flip="none" rotWithShape="1">
              <a:gsLst>
                <a:gs pos="30000">
                  <a:srgbClr val="9BBB59"/>
                </a:gs>
                <a:gs pos="0">
                  <a:schemeClr val="accent3"/>
                </a:gs>
                <a:gs pos="100000">
                  <a:schemeClr val="accent3"/>
                </a:gs>
              </a:gsLst>
              <a:lin ang="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HDFS</a:t>
              </a:r>
              <a:endPara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8" name="Round Diagonal Corner Rectangle 7"/>
            <p:cNvSpPr/>
            <p:nvPr/>
          </p:nvSpPr>
          <p:spPr>
            <a:xfrm>
              <a:off x="6888287" y="3451762"/>
              <a:ext cx="1694556" cy="1240823"/>
            </a:xfrm>
            <a:prstGeom prst="round2DiagRect">
              <a:avLst>
                <a:gd name="adj1" fmla="val 0"/>
                <a:gd name="adj2" fmla="val 0"/>
              </a:avLst>
            </a:prstGeom>
            <a:gradFill rotWithShape="0">
              <a:gsLst>
                <a:gs pos="30000">
                  <a:srgbClr val="4F81BD"/>
                </a:gs>
                <a:gs pos="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Map/</a:t>
              </a:r>
            </a:p>
            <a:p>
              <a:pPr algn="ctr"/>
              <a:r>
                <a:rPr lang="en-US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Reduce</a:t>
              </a:r>
              <a:endParaRPr 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6874366" y="2674770"/>
              <a:ext cx="1708477" cy="889588"/>
              <a:chOff x="0" y="1947133"/>
              <a:chExt cx="10537972" cy="438291"/>
            </a:xfr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</p:grpSpPr>
          <p:sp>
            <p:nvSpPr>
              <p:cNvPr id="13" name="Round Diagonal Corner Rectangle 12"/>
              <p:cNvSpPr/>
              <p:nvPr/>
            </p:nvSpPr>
            <p:spPr>
              <a:xfrm>
                <a:off x="0" y="1947133"/>
                <a:ext cx="10537972" cy="438291"/>
              </a:xfrm>
              <a:prstGeom prst="round2DiagRect">
                <a:avLst>
                  <a:gd name="adj1" fmla="val 0"/>
                  <a:gd name="adj2" fmla="val 0"/>
                </a:avLst>
              </a:prstGeom>
              <a:gradFill rotWithShape="0">
                <a:gsLst>
                  <a:gs pos="30000">
                    <a:srgbClr val="F79646"/>
                  </a:gs>
                  <a:gs pos="0">
                    <a:schemeClr val="accent6"/>
                  </a:gs>
                  <a:gs pos="100000">
                    <a:schemeClr val="accent6"/>
                  </a:gs>
                </a:gsLst>
                <a:lin ang="0" scaled="1"/>
              </a:gradFill>
              <a:ln>
                <a:noFill/>
              </a:ln>
              <a:effectLst/>
              <a:sp3d prstMaterial="softEdge">
                <a:bevelT w="127000" prst="artDeco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r>
                  <a:rPr lang="en-US" sz="22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Hive &amp; Pig</a:t>
                </a:r>
                <a:endParaRPr lang="en-US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14" name="Round Diagonal Corner Rectangle 4"/>
              <p:cNvSpPr/>
              <p:nvPr/>
            </p:nvSpPr>
            <p:spPr>
              <a:xfrm>
                <a:off x="22494" y="1969627"/>
                <a:ext cx="8517987" cy="41579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8262645" y="2674771"/>
              <a:ext cx="1543746" cy="2017814"/>
              <a:chOff x="22494" y="3145764"/>
              <a:chExt cx="8540481" cy="444939"/>
            </a:xfr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</p:grpSpPr>
          <p:sp>
            <p:nvSpPr>
              <p:cNvPr id="11" name="Round Diagonal Corner Rectangle 10"/>
              <p:cNvSpPr/>
              <p:nvPr/>
            </p:nvSpPr>
            <p:spPr>
              <a:xfrm>
                <a:off x="1793929" y="3145764"/>
                <a:ext cx="6769046" cy="444939"/>
              </a:xfrm>
              <a:prstGeom prst="round2DiagRect">
                <a:avLst>
                  <a:gd name="adj1" fmla="val 0"/>
                  <a:gd name="adj2" fmla="val 0"/>
                </a:avLst>
              </a:prstGeom>
              <a:gradFill rotWithShape="0">
                <a:gsLst>
                  <a:gs pos="30000">
                    <a:srgbClr val="C0504D"/>
                  </a:gs>
                  <a:gs pos="0">
                    <a:schemeClr val="accent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sp3d prstMaterial="softEdge">
                <a:bevelT w="127000" prst="artDeco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r>
                  <a:rPr lang="en-US" sz="2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Sqoop</a:t>
                </a:r>
                <a:endParaRPr lang="en-US" sz="2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12" name="Round Diagonal Corner Rectangle 4"/>
              <p:cNvSpPr/>
              <p:nvPr/>
            </p:nvSpPr>
            <p:spPr>
              <a:xfrm>
                <a:off x="22494" y="3168258"/>
                <a:ext cx="8517987" cy="41579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 dirty="0">
                  <a:solidFill>
                    <a:schemeClr val="bg1">
                      <a:lumMod val="50000"/>
                    </a:schemeClr>
                  </a:solidFill>
                  <a:latin typeface="+mj-lt"/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3328644" y="889228"/>
            <a:ext cx="2148345" cy="4770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500" dirty="0" smtClean="0">
                <a:solidFill>
                  <a:srgbClr val="A50021"/>
                </a:solidFill>
                <a:latin typeface="Segoe Script" pitchFamily="34" charset="0"/>
              </a:rPr>
              <a:t>(Visually…)</a:t>
            </a:r>
          </a:p>
        </p:txBody>
      </p:sp>
      <p:sp>
        <p:nvSpPr>
          <p:cNvPr id="16" name="Oval 15"/>
          <p:cNvSpPr/>
          <p:nvPr/>
        </p:nvSpPr>
        <p:spPr bwMode="auto">
          <a:xfrm>
            <a:off x="4517228" y="4756865"/>
            <a:ext cx="476852" cy="466725"/>
          </a:xfrm>
          <a:prstGeom prst="ellipse">
            <a:avLst/>
          </a:prstGeom>
          <a:solidFill>
            <a:srgbClr val="FFFF66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effectLst/>
                <a:latin typeface="+mj-lt"/>
              </a:rPr>
              <a:t>1</a:t>
            </a:r>
            <a:endParaRPr kumimoji="0" lang="en-US" sz="250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720996" y="3455824"/>
            <a:ext cx="476852" cy="466725"/>
          </a:xfrm>
          <a:prstGeom prst="ellipse">
            <a:avLst/>
          </a:prstGeom>
          <a:solidFill>
            <a:srgbClr val="FFFF66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effectLst/>
                <a:latin typeface="+mj-lt"/>
              </a:rPr>
              <a:t>2</a:t>
            </a:r>
            <a:endParaRPr kumimoji="0" lang="en-US" sz="250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681080" y="2138527"/>
            <a:ext cx="476852" cy="466725"/>
          </a:xfrm>
          <a:prstGeom prst="ellipse">
            <a:avLst/>
          </a:prstGeom>
          <a:solidFill>
            <a:srgbClr val="FFFF66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effectLst/>
                <a:latin typeface="+mj-lt"/>
              </a:rPr>
              <a:t>3</a:t>
            </a:r>
            <a:endParaRPr kumimoji="0" lang="en-US" sz="250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3987410" y="2560493"/>
            <a:ext cx="476852" cy="466725"/>
          </a:xfrm>
          <a:prstGeom prst="ellipse">
            <a:avLst/>
          </a:prstGeom>
          <a:solidFill>
            <a:srgbClr val="FFFF66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effectLst/>
                <a:latin typeface="+mj-lt"/>
              </a:rPr>
              <a:t>4</a:t>
            </a:r>
            <a:endParaRPr kumimoji="0" lang="en-US" sz="250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</p:txBody>
      </p:sp>
      <p:sp>
        <p:nvSpPr>
          <p:cNvPr id="20" name="Plus 19"/>
          <p:cNvSpPr/>
          <p:nvPr/>
        </p:nvSpPr>
        <p:spPr bwMode="auto">
          <a:xfrm>
            <a:off x="5162549" y="3056411"/>
            <a:ext cx="771526" cy="798826"/>
          </a:xfrm>
          <a:prstGeom prst="mathPlus">
            <a:avLst>
              <a:gd name="adj1" fmla="val 16112"/>
            </a:avLst>
          </a:prstGeom>
          <a:solidFill>
            <a:srgbClr val="002060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1" name="Flowchart: Magnetic Disk 20"/>
          <p:cNvSpPr/>
          <p:nvPr/>
        </p:nvSpPr>
        <p:spPr bwMode="auto">
          <a:xfrm>
            <a:off x="6191250" y="2793855"/>
            <a:ext cx="1885950" cy="1395359"/>
          </a:xfrm>
          <a:prstGeom prst="flowChartMagneticDisk">
            <a:avLst/>
          </a:prstGeom>
          <a:solidFill>
            <a:schemeClr val="accent5">
              <a:lumMod val="60000"/>
              <a:lumOff val="40000"/>
            </a:schemeClr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Relational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Databases</a:t>
            </a:r>
            <a:endParaRPr kumimoji="0" lang="en-US" sz="22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5952824" y="3847176"/>
            <a:ext cx="476852" cy="466725"/>
          </a:xfrm>
          <a:prstGeom prst="ellipse">
            <a:avLst/>
          </a:prstGeom>
          <a:solidFill>
            <a:srgbClr val="FFFF66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effectLst/>
                <a:latin typeface="+mj-lt"/>
              </a:rPr>
              <a:t>5</a:t>
            </a:r>
            <a:endParaRPr kumimoji="0" lang="en-US" sz="250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03523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75" y="157943"/>
            <a:ext cx="8905874" cy="715926"/>
          </a:xfrm>
        </p:spPr>
        <p:txBody>
          <a:bodyPr>
            <a:noAutofit/>
          </a:bodyPr>
          <a:lstStyle/>
          <a:p>
            <a:r>
              <a:rPr lang="en-US" sz="3200" dirty="0" smtClean="0"/>
              <a:t>HDFS – </a:t>
            </a:r>
            <a:r>
              <a:rPr lang="en-US" sz="3200" dirty="0" err="1" smtClean="0"/>
              <a:t>Hadoop</a:t>
            </a:r>
            <a:r>
              <a:rPr lang="en-US" sz="3200" dirty="0" smtClean="0"/>
              <a:t> Distributed File System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526" y="1251305"/>
            <a:ext cx="5009610" cy="4929554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Underpinnings of the entire </a:t>
            </a:r>
            <a:r>
              <a:rPr lang="en-US" dirty="0" err="1" smtClean="0"/>
              <a:t>Hadoop</a:t>
            </a:r>
            <a:r>
              <a:rPr lang="en-US" dirty="0" smtClean="0"/>
              <a:t> ecosystem</a:t>
            </a:r>
          </a:p>
          <a:p>
            <a:r>
              <a:rPr lang="en-US" dirty="0" smtClean="0"/>
              <a:t>HDFS design goals:</a:t>
            </a:r>
          </a:p>
          <a:p>
            <a:pPr lvl="1"/>
            <a:r>
              <a:rPr lang="en-US" dirty="0" smtClean="0"/>
              <a:t>Scalable to 1000s of nodes</a:t>
            </a:r>
          </a:p>
          <a:p>
            <a:pPr lvl="1"/>
            <a:r>
              <a:rPr lang="en-US" dirty="0" smtClean="0"/>
              <a:t>Assume failures (hardware and software) are common</a:t>
            </a:r>
          </a:p>
          <a:p>
            <a:pPr lvl="1"/>
            <a:r>
              <a:rPr lang="en-US" dirty="0" smtClean="0"/>
              <a:t>Targeted towards small numbers of very large files</a:t>
            </a:r>
          </a:p>
          <a:p>
            <a:pPr lvl="1"/>
            <a:r>
              <a:rPr lang="en-US" dirty="0" smtClean="0"/>
              <a:t>Write once, read multiple times</a:t>
            </a:r>
          </a:p>
          <a:p>
            <a:r>
              <a:rPr lang="en-US" dirty="0" smtClean="0"/>
              <a:t>Traditional </a:t>
            </a:r>
            <a:r>
              <a:rPr lang="en-US" dirty="0"/>
              <a:t>hierarchical file organization of directories and </a:t>
            </a:r>
            <a:r>
              <a:rPr lang="en-US" dirty="0" smtClean="0"/>
              <a:t>files</a:t>
            </a:r>
          </a:p>
          <a:p>
            <a:r>
              <a:rPr lang="en-US" dirty="0" smtClean="0"/>
              <a:t>Highly portable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18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5838824" y="2330997"/>
            <a:ext cx="2772833" cy="2612478"/>
            <a:chOff x="6874365" y="2674769"/>
            <a:chExt cx="2932026" cy="2725906"/>
          </a:xfrm>
        </p:grpSpPr>
        <p:sp>
          <p:nvSpPr>
            <p:cNvPr id="12" name="Round Diagonal Corner Rectangle 4"/>
            <p:cNvSpPr/>
            <p:nvPr/>
          </p:nvSpPr>
          <p:spPr>
            <a:xfrm>
              <a:off x="6878762" y="3610011"/>
              <a:ext cx="1363093" cy="1198499"/>
            </a:xfrm>
            <a:prstGeom prst="rect">
              <a:avLst/>
            </a:prstGeo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43200" tIns="91440" rIns="91440" bIns="9144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6888287" y="2674769"/>
              <a:ext cx="2918104" cy="2725906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4" name="Round Diagonal Corner Rectangle 13"/>
            <p:cNvSpPr/>
            <p:nvPr/>
          </p:nvSpPr>
          <p:spPr>
            <a:xfrm>
              <a:off x="6874365" y="4692585"/>
              <a:ext cx="2927959" cy="708090"/>
            </a:xfrm>
            <a:prstGeom prst="round2DiagRect">
              <a:avLst>
                <a:gd name="adj1" fmla="val 0"/>
                <a:gd name="adj2" fmla="val 0"/>
              </a:avLst>
            </a:prstGeom>
            <a:gradFill flip="none" rotWithShape="1">
              <a:gsLst>
                <a:gs pos="30000">
                  <a:srgbClr val="9BBB59"/>
                </a:gs>
                <a:gs pos="0">
                  <a:schemeClr val="accent3"/>
                </a:gs>
                <a:gs pos="100000">
                  <a:schemeClr val="accent3"/>
                </a:gs>
              </a:gsLst>
              <a:lin ang="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HDFS</a:t>
              </a:r>
              <a:endPara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5" name="Round Diagonal Corner Rectangle 14"/>
            <p:cNvSpPr/>
            <p:nvPr/>
          </p:nvSpPr>
          <p:spPr>
            <a:xfrm>
              <a:off x="6888287" y="3451762"/>
              <a:ext cx="1694556" cy="1240823"/>
            </a:xfrm>
            <a:prstGeom prst="round2DiagRect">
              <a:avLst>
                <a:gd name="adj1" fmla="val 0"/>
                <a:gd name="adj2" fmla="val 0"/>
              </a:avLst>
            </a:prstGeom>
            <a:gradFill rotWithShape="0">
              <a:gsLst>
                <a:gs pos="30000">
                  <a:srgbClr val="4F81BD"/>
                </a:gs>
                <a:gs pos="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Map/</a:t>
              </a:r>
            </a:p>
            <a:p>
              <a:pPr algn="ctr"/>
              <a:r>
                <a:rPr lang="en-US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Reduce</a:t>
              </a:r>
              <a:endParaRPr 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6874366" y="2674770"/>
              <a:ext cx="1708477" cy="889588"/>
              <a:chOff x="0" y="1947133"/>
              <a:chExt cx="10537972" cy="438291"/>
            </a:xfr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</p:grpSpPr>
          <p:sp>
            <p:nvSpPr>
              <p:cNvPr id="20" name="Round Diagonal Corner Rectangle 19"/>
              <p:cNvSpPr/>
              <p:nvPr/>
            </p:nvSpPr>
            <p:spPr>
              <a:xfrm>
                <a:off x="0" y="1947133"/>
                <a:ext cx="10537972" cy="438291"/>
              </a:xfrm>
              <a:prstGeom prst="round2DiagRect">
                <a:avLst>
                  <a:gd name="adj1" fmla="val 0"/>
                  <a:gd name="adj2" fmla="val 0"/>
                </a:avLst>
              </a:prstGeom>
              <a:gradFill rotWithShape="0">
                <a:gsLst>
                  <a:gs pos="30000">
                    <a:srgbClr val="F79646"/>
                  </a:gs>
                  <a:gs pos="0">
                    <a:schemeClr val="accent6"/>
                  </a:gs>
                  <a:gs pos="100000">
                    <a:schemeClr val="accent6"/>
                  </a:gs>
                </a:gsLst>
                <a:lin ang="0" scaled="1"/>
              </a:gradFill>
              <a:ln>
                <a:noFill/>
              </a:ln>
              <a:effectLst/>
              <a:sp3d prstMaterial="softEdge">
                <a:bevelT w="127000" prst="artDeco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r>
                  <a:rPr lang="en-US" sz="22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Hive &amp; Pig</a:t>
                </a:r>
                <a:endParaRPr lang="en-US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21" name="Round Diagonal Corner Rectangle 4"/>
              <p:cNvSpPr/>
              <p:nvPr/>
            </p:nvSpPr>
            <p:spPr>
              <a:xfrm>
                <a:off x="22494" y="1969627"/>
                <a:ext cx="8517987" cy="41579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8262645" y="2674771"/>
              <a:ext cx="1543746" cy="2017814"/>
              <a:chOff x="22494" y="3145764"/>
              <a:chExt cx="8540481" cy="444939"/>
            </a:xfr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</p:grpSpPr>
          <p:sp>
            <p:nvSpPr>
              <p:cNvPr id="18" name="Round Diagonal Corner Rectangle 17"/>
              <p:cNvSpPr/>
              <p:nvPr/>
            </p:nvSpPr>
            <p:spPr>
              <a:xfrm>
                <a:off x="1793929" y="3145764"/>
                <a:ext cx="6769046" cy="444939"/>
              </a:xfrm>
              <a:prstGeom prst="round2DiagRect">
                <a:avLst>
                  <a:gd name="adj1" fmla="val 0"/>
                  <a:gd name="adj2" fmla="val 0"/>
                </a:avLst>
              </a:prstGeom>
              <a:gradFill rotWithShape="0">
                <a:gsLst>
                  <a:gs pos="30000">
                    <a:srgbClr val="C0504D"/>
                  </a:gs>
                  <a:gs pos="0">
                    <a:schemeClr val="accent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sp3d prstMaterial="softEdge">
                <a:bevelT w="127000" prst="artDeco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r>
                  <a:rPr lang="en-US" sz="2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Sqoop</a:t>
                </a:r>
                <a:endParaRPr lang="en-US" sz="2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19" name="Round Diagonal Corner Rectangle 4"/>
              <p:cNvSpPr/>
              <p:nvPr/>
            </p:nvSpPr>
            <p:spPr>
              <a:xfrm>
                <a:off x="22494" y="3168258"/>
                <a:ext cx="8517987" cy="41579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 dirty="0">
                  <a:solidFill>
                    <a:schemeClr val="bg1">
                      <a:lumMod val="50000"/>
                    </a:schemeClr>
                  </a:solidFill>
                  <a:latin typeface="+mj-lt"/>
                </a:endParaRPr>
              </a:p>
            </p:txBody>
          </p:sp>
        </p:grpSp>
      </p:grpSp>
      <p:sp>
        <p:nvSpPr>
          <p:cNvPr id="5" name="Rectangle 4"/>
          <p:cNvSpPr/>
          <p:nvPr/>
        </p:nvSpPr>
        <p:spPr bwMode="auto">
          <a:xfrm>
            <a:off x="5851972" y="2345217"/>
            <a:ext cx="2755821" cy="1933850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 w="190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5851990" y="4264850"/>
            <a:ext cx="2755821" cy="678625"/>
          </a:xfrm>
          <a:prstGeom prst="rect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1331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88" y="189135"/>
            <a:ext cx="8095861" cy="616634"/>
          </a:xfrm>
        </p:spPr>
        <p:txBody>
          <a:bodyPr/>
          <a:lstStyle/>
          <a:p>
            <a:r>
              <a:rPr lang="en-US" dirty="0" smtClean="0"/>
              <a:t>File Splits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Folded Corner 4"/>
          <p:cNvSpPr/>
          <p:nvPr/>
        </p:nvSpPr>
        <p:spPr bwMode="auto">
          <a:xfrm>
            <a:off x="400051" y="1302764"/>
            <a:ext cx="8201024" cy="1781176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</a:rPr>
              <a:t>Large File</a:t>
            </a:r>
          </a:p>
          <a:p>
            <a:pPr algn="ctr"/>
            <a:r>
              <a:rPr lang="en-US" sz="1000" b="0" dirty="0" smtClean="0">
                <a:solidFill>
                  <a:srgbClr val="01020B"/>
                </a:solidFill>
              </a:rPr>
              <a:t>1100101010011100101010011100101010011100101010011100110010101001110010101001110010101001110010101001110010101001</a:t>
            </a:r>
          </a:p>
          <a:p>
            <a:pPr algn="ctr"/>
            <a:r>
              <a:rPr lang="en-US" sz="1000" b="0" dirty="0" smtClean="0">
                <a:solidFill>
                  <a:srgbClr val="01020B"/>
                </a:solidFill>
              </a:rPr>
              <a:t>1100101010011100101010011100101010011100101010011100110010101001110010101001110010101001110010101001110010101001</a:t>
            </a:r>
            <a:endParaRPr lang="en-US" sz="1000" b="0" dirty="0">
              <a:solidFill>
                <a:srgbClr val="01020B"/>
              </a:solidFill>
            </a:endParaRPr>
          </a:p>
          <a:p>
            <a:pPr algn="ctr"/>
            <a:r>
              <a:rPr lang="en-US" sz="1000" b="0" dirty="0">
                <a:solidFill>
                  <a:srgbClr val="01020B"/>
                </a:solidFill>
              </a:rPr>
              <a:t>1100101010011100101010011100101010011100101010011100110010101001110010101001110010101001110010101001110010101001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</a:rPr>
              <a:t>1100101010011100101010011100101010011100101010011100110010101001110010101001110010101001110010101001110010101001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</a:rPr>
              <a:t>1100101010011100101010011100101010011100101010011100110010101001110010101001110010101001110010101001110010101001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</a:rPr>
              <a:t>1100101010011100101010011100101010011100101010011100110010101001110010101001110010101001110010101001110010101001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</a:rPr>
              <a:t>1100101010011100101010011100101010011100101010011100110010101001110010101001110010101001110010101001110010101001</a:t>
            </a:r>
          </a:p>
          <a:p>
            <a:pPr algn="ctr"/>
            <a:r>
              <a:rPr lang="en-US" sz="1000" b="0" dirty="0" smtClean="0">
                <a:solidFill>
                  <a:srgbClr val="01020B"/>
                </a:solidFill>
              </a:rPr>
              <a:t>1100101010011100101010011100101010011100101010011100110010101001110010101001110010101001110010101001110010101001</a:t>
            </a:r>
          </a:p>
          <a:p>
            <a:pPr algn="ctr"/>
            <a:r>
              <a:rPr lang="en-US" sz="1000" b="0" dirty="0" smtClean="0">
                <a:solidFill>
                  <a:srgbClr val="01020B"/>
                </a:solidFill>
              </a:rPr>
              <a:t>…</a:t>
            </a:r>
            <a:endParaRPr lang="en-US" sz="1000" b="0" dirty="0">
              <a:solidFill>
                <a:srgbClr val="01020B"/>
              </a:solidFill>
            </a:endParaRPr>
          </a:p>
          <a:p>
            <a:pPr algn="ctr"/>
            <a:endParaRPr lang="en-US" sz="1000" b="0" dirty="0">
              <a:solidFill>
                <a:srgbClr val="01020B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58876" y="3143918"/>
            <a:ext cx="13500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rgbClr val="01020B"/>
                </a:solidFill>
                <a:latin typeface="+mj-lt"/>
              </a:rPr>
              <a:t>6440MB</a:t>
            </a:r>
            <a:endParaRPr lang="en-US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695326" y="4347908"/>
            <a:ext cx="819149" cy="638176"/>
          </a:xfrm>
          <a:prstGeom prst="roundRect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1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>
            <a:off x="1600086" y="4347908"/>
            <a:ext cx="819149" cy="638176"/>
          </a:xfrm>
          <a:prstGeom prst="roundRect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2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2504846" y="4347908"/>
            <a:ext cx="819149" cy="638176"/>
          </a:xfrm>
          <a:prstGeom prst="roundRect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3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3409606" y="4347908"/>
            <a:ext cx="819149" cy="638176"/>
          </a:xfrm>
          <a:prstGeom prst="roundRect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4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4314366" y="4347908"/>
            <a:ext cx="819149" cy="638176"/>
          </a:xfrm>
          <a:prstGeom prst="roundRect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5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5219124" y="4347908"/>
            <a:ext cx="819149" cy="638176"/>
          </a:xfrm>
          <a:prstGeom prst="roundRect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6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6647874" y="4347908"/>
            <a:ext cx="819149" cy="638176"/>
          </a:xfrm>
          <a:prstGeom prst="roundRect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100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7562275" y="4347908"/>
            <a:ext cx="667326" cy="638176"/>
          </a:xfrm>
          <a:prstGeom prst="roundRect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101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5" name="Down Arrow 14"/>
          <p:cNvSpPr/>
          <p:nvPr/>
        </p:nvSpPr>
        <p:spPr bwMode="auto">
          <a:xfrm>
            <a:off x="4247346" y="3650976"/>
            <a:ext cx="271808" cy="457200"/>
          </a:xfrm>
          <a:prstGeom prst="downArrow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04790" y="5023231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64MB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609550" y="5023231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64MB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514310" y="5023231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64MB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419070" y="5023231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64MB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323830" y="5023231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64MB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228588" y="5023231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64MB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37070" y="4347908"/>
            <a:ext cx="4411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smtClean="0">
                <a:solidFill>
                  <a:srgbClr val="01020B"/>
                </a:solidFill>
                <a:latin typeface="+mj-lt"/>
              </a:rPr>
              <a:t>…</a:t>
            </a:r>
            <a:endParaRPr lang="en-US" sz="200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657338" y="5023231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64MB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503766" y="5023231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40MB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 bwMode="auto">
          <a:xfrm>
            <a:off x="400051" y="864613"/>
            <a:ext cx="1523999" cy="394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Tahoma" pitchFamily="34" charset="0"/>
                <a:cs typeface="Arial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9pPr>
          </a:lstStyle>
          <a:p>
            <a:r>
              <a:rPr lang="en-US" sz="2200" dirty="0" smtClean="0">
                <a:solidFill>
                  <a:srgbClr val="A50021"/>
                </a:solidFill>
              </a:rPr>
              <a:t>Example:</a:t>
            </a:r>
            <a:endParaRPr lang="en-US" sz="2200" dirty="0">
              <a:solidFill>
                <a:srgbClr val="A50021"/>
              </a:solidFill>
            </a:endParaRPr>
          </a:p>
        </p:txBody>
      </p:sp>
      <p:sp>
        <p:nvSpPr>
          <p:cNvPr id="26" name="Rounded Rectangle 25"/>
          <p:cNvSpPr/>
          <p:nvPr/>
        </p:nvSpPr>
        <p:spPr bwMode="auto">
          <a:xfrm>
            <a:off x="685860" y="4347908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1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7" name="Rounded Rectangle 26"/>
          <p:cNvSpPr/>
          <p:nvPr/>
        </p:nvSpPr>
        <p:spPr bwMode="auto">
          <a:xfrm>
            <a:off x="1609550" y="4347908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2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3850" y="3822426"/>
            <a:ext cx="3102131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Let’s color-code them</a:t>
            </a:r>
          </a:p>
        </p:txBody>
      </p:sp>
      <p:sp>
        <p:nvSpPr>
          <p:cNvPr id="29" name="Rounded Rectangle 28"/>
          <p:cNvSpPr/>
          <p:nvPr/>
        </p:nvSpPr>
        <p:spPr bwMode="auto">
          <a:xfrm>
            <a:off x="2504846" y="4347908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3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0" name="Rounded Rectangle 29"/>
          <p:cNvSpPr/>
          <p:nvPr/>
        </p:nvSpPr>
        <p:spPr bwMode="auto">
          <a:xfrm>
            <a:off x="3409606" y="4347908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4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4314366" y="4347908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5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5228588" y="4347908"/>
            <a:ext cx="819149" cy="638176"/>
          </a:xfrm>
          <a:prstGeom prst="roundRect">
            <a:avLst/>
          </a:prstGeom>
          <a:gradFill flip="none" rotWithShape="1">
            <a:gsLst>
              <a:gs pos="0">
                <a:srgbClr val="FFCC00">
                  <a:tint val="66000"/>
                  <a:satMod val="160000"/>
                </a:srgbClr>
              </a:gs>
              <a:gs pos="50000">
                <a:srgbClr val="FFCC00">
                  <a:tint val="44500"/>
                  <a:satMod val="160000"/>
                </a:srgbClr>
              </a:gs>
              <a:gs pos="100000">
                <a:srgbClr val="FFCC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6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3" name="Rounded Rectangle 32"/>
          <p:cNvSpPr/>
          <p:nvPr/>
        </p:nvSpPr>
        <p:spPr bwMode="auto">
          <a:xfrm>
            <a:off x="6657338" y="4347908"/>
            <a:ext cx="819149" cy="638176"/>
          </a:xfrm>
          <a:prstGeom prst="round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100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4" name="Rounded Rectangle 33"/>
          <p:cNvSpPr/>
          <p:nvPr/>
        </p:nvSpPr>
        <p:spPr bwMode="auto">
          <a:xfrm>
            <a:off x="7562275" y="4347908"/>
            <a:ext cx="667326" cy="638176"/>
          </a:xfrm>
          <a:prstGeom prst="roundRect">
            <a:avLst/>
          </a:prstGeom>
          <a:gradFill flip="none" rotWithShape="1">
            <a:gsLst>
              <a:gs pos="0">
                <a:srgbClr val="FFCCFF">
                  <a:shade val="30000"/>
                  <a:satMod val="115000"/>
                </a:srgbClr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101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72218" y="5938066"/>
            <a:ext cx="3074881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  <a:ea typeface="Gungsuh" pitchFamily="18" charset="-127"/>
              </a:rPr>
              <a:t>e.g., Block Size = 64MB</a:t>
            </a:r>
          </a:p>
        </p:txBody>
      </p:sp>
      <p:sp>
        <p:nvSpPr>
          <p:cNvPr id="3" name="Rectangle 2"/>
          <p:cNvSpPr/>
          <p:nvPr/>
        </p:nvSpPr>
        <p:spPr>
          <a:xfrm>
            <a:off x="3720109" y="5568734"/>
            <a:ext cx="465525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0" dirty="0">
                <a:latin typeface="+mj-lt"/>
              </a:rPr>
              <a:t> </a:t>
            </a:r>
            <a:r>
              <a:rPr lang="en-US" sz="1600" b="0" dirty="0" smtClean="0">
                <a:latin typeface="+mj-lt"/>
              </a:rPr>
              <a:t>   Files </a:t>
            </a:r>
            <a:r>
              <a:rPr lang="en-US" sz="1600" b="0" dirty="0">
                <a:latin typeface="+mj-lt"/>
              </a:rPr>
              <a:t>are composed of set of blocks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1600" b="0" dirty="0">
                <a:latin typeface="+mj-lt"/>
              </a:rPr>
              <a:t>Typically 64MB in size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1600" b="0" dirty="0">
                <a:latin typeface="+mj-lt"/>
              </a:rPr>
              <a:t>Each block is stored as a separate file in the local file system (e.g. NTFS)</a:t>
            </a:r>
          </a:p>
        </p:txBody>
      </p:sp>
    </p:spTree>
    <p:extLst>
      <p:ext uri="{BB962C8B-B14F-4D97-AF65-F5344CB8AC3E}">
        <p14:creationId xmlns:p14="http://schemas.microsoft.com/office/powerpoint/2010/main" val="1609754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 animBg="1"/>
      <p:bldP spid="27" grpId="0" animBg="1"/>
      <p:bldP spid="28" grpId="0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Content Placeholder 2"/>
          <p:cNvSpPr>
            <a:spLocks noGrp="1"/>
          </p:cNvSpPr>
          <p:nvPr>
            <p:ph idx="1"/>
          </p:nvPr>
        </p:nvSpPr>
        <p:spPr>
          <a:xfrm>
            <a:off x="190317" y="4776009"/>
            <a:ext cx="8787428" cy="1877636"/>
          </a:xfrm>
        </p:spPr>
        <p:txBody>
          <a:bodyPr>
            <a:normAutofit fontScale="77500" lnSpcReduction="20000"/>
          </a:bodyPr>
          <a:lstStyle/>
          <a:p>
            <a:r>
              <a:rPr lang="en-US" b="1" u="sng" dirty="0" smtClean="0"/>
              <a:t>Default placement policy:</a:t>
            </a:r>
          </a:p>
          <a:p>
            <a:pPr lvl="1"/>
            <a:r>
              <a:rPr lang="en-US" b="1" dirty="0"/>
              <a:t>First copy </a:t>
            </a:r>
            <a:r>
              <a:rPr lang="en-US" dirty="0">
                <a:solidFill>
                  <a:schemeClr val="tx1"/>
                </a:solidFill>
              </a:rPr>
              <a:t>is written to the node creating the file (</a:t>
            </a:r>
            <a:r>
              <a:rPr lang="en-US" b="1" dirty="0">
                <a:solidFill>
                  <a:srgbClr val="A50021"/>
                </a:solidFill>
                <a:latin typeface="Segoe Script" pitchFamily="34" charset="0"/>
              </a:rPr>
              <a:t>write affinity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  <a:p>
            <a:pPr lvl="1"/>
            <a:r>
              <a:rPr lang="en-US" b="1" dirty="0"/>
              <a:t>Second copy </a:t>
            </a:r>
            <a:r>
              <a:rPr lang="en-US" dirty="0">
                <a:solidFill>
                  <a:schemeClr val="tx1"/>
                </a:solidFill>
              </a:rPr>
              <a:t>is written to a data node within </a:t>
            </a:r>
            <a:r>
              <a:rPr lang="en-US" dirty="0" smtClean="0">
                <a:solidFill>
                  <a:schemeClr val="tx1"/>
                </a:solidFill>
              </a:rPr>
              <a:t>the </a:t>
            </a:r>
            <a:r>
              <a:rPr lang="en-US" b="1" dirty="0" smtClean="0"/>
              <a:t>same rack</a:t>
            </a:r>
            <a:endParaRPr lang="en-US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                         (</a:t>
            </a:r>
            <a:r>
              <a:rPr lang="en-US" b="1" dirty="0" smtClean="0">
                <a:solidFill>
                  <a:srgbClr val="A50021"/>
                </a:solidFill>
                <a:latin typeface="Segoe Script" pitchFamily="34" charset="0"/>
              </a:rPr>
              <a:t>to</a:t>
            </a:r>
            <a:r>
              <a:rPr lang="en-US" dirty="0" smtClean="0">
                <a:solidFill>
                  <a:srgbClr val="A50021"/>
                </a:solidFill>
                <a:latin typeface="Segoe Script" pitchFamily="34" charset="0"/>
              </a:rPr>
              <a:t> </a:t>
            </a:r>
            <a:r>
              <a:rPr lang="en-US" b="1" dirty="0" smtClean="0">
                <a:solidFill>
                  <a:srgbClr val="A50021"/>
                </a:solidFill>
                <a:latin typeface="Segoe Script" pitchFamily="34" charset="0"/>
              </a:rPr>
              <a:t>minimize cross-rack network traffic</a:t>
            </a:r>
            <a:r>
              <a:rPr lang="en-US" dirty="0" smtClean="0">
                <a:solidFill>
                  <a:schemeClr val="tx1"/>
                </a:solidFill>
              </a:rPr>
              <a:t>)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b="1" dirty="0"/>
              <a:t>Third copy </a:t>
            </a:r>
            <a:r>
              <a:rPr lang="en-US" dirty="0">
                <a:solidFill>
                  <a:schemeClr val="tx1"/>
                </a:solidFill>
              </a:rPr>
              <a:t>is written to a data node in a </a:t>
            </a:r>
            <a:r>
              <a:rPr lang="en-US" b="1" dirty="0" smtClean="0"/>
              <a:t>different rack</a:t>
            </a:r>
            <a:endParaRPr lang="en-US" dirty="0" smtClean="0">
              <a:solidFill>
                <a:schemeClr val="tx1"/>
              </a:solidFill>
            </a:endParaRPr>
          </a:p>
          <a:p>
            <a:pPr marL="457200" lvl="1" indent="0">
              <a:buNone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                         (</a:t>
            </a:r>
            <a:r>
              <a:rPr lang="en-US" b="1" dirty="0" smtClean="0">
                <a:solidFill>
                  <a:srgbClr val="A50021"/>
                </a:solidFill>
                <a:latin typeface="Segoe Script" pitchFamily="34" charset="0"/>
              </a:rPr>
              <a:t>to tolerate switch failures</a:t>
            </a:r>
            <a:r>
              <a:rPr lang="en-US" dirty="0" smtClean="0">
                <a:solidFill>
                  <a:schemeClr val="tx1"/>
                </a:solidFill>
              </a:rPr>
              <a:t>)</a:t>
            </a:r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594387" y="1095361"/>
            <a:ext cx="1004886" cy="3263058"/>
            <a:chOff x="6594387" y="1657350"/>
            <a:chExt cx="1004886" cy="3901323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6594387" y="1657350"/>
              <a:ext cx="1004886" cy="343852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610311" y="5189341"/>
              <a:ext cx="9541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800" dirty="0" smtClean="0">
                  <a:solidFill>
                    <a:srgbClr val="01020B"/>
                  </a:solidFill>
                  <a:latin typeface="+mj-lt"/>
                </a:rPr>
                <a:t>Node 5</a:t>
              </a:r>
              <a:endParaRPr lang="en-US" sz="1800" dirty="0">
                <a:solidFill>
                  <a:srgbClr val="01020B"/>
                </a:solidFill>
                <a:latin typeface="+mj-l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322801" y="1095360"/>
            <a:ext cx="1004886" cy="3263058"/>
            <a:chOff x="5322801" y="1657349"/>
            <a:chExt cx="1004886" cy="3901323"/>
          </a:xfrm>
        </p:grpSpPr>
        <p:sp>
          <p:nvSpPr>
            <p:cNvPr id="21" name="Rounded Rectangle 20"/>
            <p:cNvSpPr/>
            <p:nvPr/>
          </p:nvSpPr>
          <p:spPr bwMode="auto">
            <a:xfrm>
              <a:off x="5322801" y="1657349"/>
              <a:ext cx="1004886" cy="343852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338725" y="5189340"/>
              <a:ext cx="9541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800" dirty="0" smtClean="0">
                  <a:solidFill>
                    <a:srgbClr val="01020B"/>
                  </a:solidFill>
                  <a:latin typeface="+mj-lt"/>
                </a:rPr>
                <a:t>Node 4</a:t>
              </a:r>
              <a:endParaRPr lang="en-US" sz="1800" dirty="0">
                <a:solidFill>
                  <a:srgbClr val="01020B"/>
                </a:solidFill>
                <a:latin typeface="+mj-lt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041690" y="1095360"/>
            <a:ext cx="1004886" cy="3263058"/>
            <a:chOff x="4041690" y="1657349"/>
            <a:chExt cx="1004886" cy="3901323"/>
          </a:xfrm>
        </p:grpSpPr>
        <p:sp>
          <p:nvSpPr>
            <p:cNvPr id="17" name="Rounded Rectangle 16"/>
            <p:cNvSpPr/>
            <p:nvPr/>
          </p:nvSpPr>
          <p:spPr bwMode="auto">
            <a:xfrm>
              <a:off x="4041690" y="1657349"/>
              <a:ext cx="1004886" cy="343852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057614" y="5189340"/>
              <a:ext cx="9541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800" dirty="0" smtClean="0">
                  <a:solidFill>
                    <a:srgbClr val="01020B"/>
                  </a:solidFill>
                  <a:latin typeface="+mj-lt"/>
                </a:rPr>
                <a:t>Node 3</a:t>
              </a:r>
              <a:endParaRPr lang="en-US" sz="1800" dirty="0">
                <a:solidFill>
                  <a:srgbClr val="01020B"/>
                </a:solidFill>
                <a:latin typeface="+mj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732004" y="1095361"/>
            <a:ext cx="1004886" cy="3263058"/>
            <a:chOff x="2732004" y="1657350"/>
            <a:chExt cx="1004886" cy="3901323"/>
          </a:xfrm>
        </p:grpSpPr>
        <p:sp>
          <p:nvSpPr>
            <p:cNvPr id="13" name="Rounded Rectangle 12"/>
            <p:cNvSpPr/>
            <p:nvPr/>
          </p:nvSpPr>
          <p:spPr bwMode="auto">
            <a:xfrm>
              <a:off x="2732004" y="1657350"/>
              <a:ext cx="1004886" cy="343852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2747928" y="5189341"/>
              <a:ext cx="9541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800" dirty="0" smtClean="0">
                  <a:solidFill>
                    <a:srgbClr val="01020B"/>
                  </a:solidFill>
                  <a:latin typeface="+mj-lt"/>
                </a:rPr>
                <a:t>Node 2</a:t>
              </a:r>
              <a:endParaRPr lang="en-US" sz="1800" dirty="0">
                <a:solidFill>
                  <a:srgbClr val="01020B"/>
                </a:solidFill>
                <a:latin typeface="+mj-lt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450893" y="1095361"/>
            <a:ext cx="1004886" cy="3263058"/>
            <a:chOff x="1450893" y="1657350"/>
            <a:chExt cx="1004886" cy="3901323"/>
          </a:xfrm>
        </p:grpSpPr>
        <p:sp>
          <p:nvSpPr>
            <p:cNvPr id="6" name="Rounded Rectangle 5"/>
            <p:cNvSpPr/>
            <p:nvPr/>
          </p:nvSpPr>
          <p:spPr bwMode="auto">
            <a:xfrm>
              <a:off x="1450893" y="1657350"/>
              <a:ext cx="1004886" cy="343852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66817" y="5189341"/>
              <a:ext cx="9541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800" dirty="0" smtClean="0">
                  <a:solidFill>
                    <a:srgbClr val="01020B"/>
                  </a:solidFill>
                  <a:latin typeface="+mj-lt"/>
                </a:rPr>
                <a:t>Node 1</a:t>
              </a:r>
              <a:endParaRPr lang="en-US" sz="1800" dirty="0">
                <a:solidFill>
                  <a:srgbClr val="01020B"/>
                </a:solidFill>
                <a:latin typeface="+mj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112" y="175020"/>
            <a:ext cx="8095861" cy="616634"/>
          </a:xfrm>
        </p:spPr>
        <p:txBody>
          <a:bodyPr/>
          <a:lstStyle/>
          <a:p>
            <a:r>
              <a:rPr lang="en-US" dirty="0" smtClean="0"/>
              <a:t>Block Placement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10" name="Rounded Rectangle 9"/>
          <p:cNvSpPr/>
          <p:nvPr/>
        </p:nvSpPr>
        <p:spPr bwMode="auto">
          <a:xfrm>
            <a:off x="1543761" y="1343011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1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1543761" y="2114530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3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2824872" y="1343011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2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5" name="Rounded Rectangle 14"/>
          <p:cNvSpPr/>
          <p:nvPr/>
        </p:nvSpPr>
        <p:spPr bwMode="auto">
          <a:xfrm>
            <a:off x="2824872" y="2114530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1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4134558" y="1343010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3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2" name="Rounded Rectangle 21"/>
          <p:cNvSpPr/>
          <p:nvPr/>
        </p:nvSpPr>
        <p:spPr bwMode="auto">
          <a:xfrm>
            <a:off x="5415669" y="1343010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2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3" name="Rounded Rectangle 22"/>
          <p:cNvSpPr/>
          <p:nvPr/>
        </p:nvSpPr>
        <p:spPr bwMode="auto">
          <a:xfrm>
            <a:off x="5415669" y="2114529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3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6" name="Rounded Rectangle 25"/>
          <p:cNvSpPr/>
          <p:nvPr/>
        </p:nvSpPr>
        <p:spPr bwMode="auto">
          <a:xfrm>
            <a:off x="6687255" y="1343011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2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9" name="Rounded Rectangle 28"/>
          <p:cNvSpPr/>
          <p:nvPr/>
        </p:nvSpPr>
        <p:spPr bwMode="auto">
          <a:xfrm>
            <a:off x="5415669" y="2886050"/>
            <a:ext cx="819149" cy="63817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Block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1</a:t>
            </a: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2111" y="4430103"/>
            <a:ext cx="3462807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  <a:ea typeface="Gungsuh" pitchFamily="18" charset="-127"/>
              </a:rPr>
              <a:t>e.g., Replication factor = 3</a:t>
            </a:r>
          </a:p>
        </p:txBody>
      </p:sp>
      <p:sp>
        <p:nvSpPr>
          <p:cNvPr id="30" name="Title 1"/>
          <p:cNvSpPr txBox="1">
            <a:spLocks/>
          </p:cNvSpPr>
          <p:nvPr/>
        </p:nvSpPr>
        <p:spPr bwMode="auto">
          <a:xfrm>
            <a:off x="419344" y="661782"/>
            <a:ext cx="1523999" cy="394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Tahoma" pitchFamily="34" charset="0"/>
                <a:cs typeface="Arial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9pPr>
          </a:lstStyle>
          <a:p>
            <a:r>
              <a:rPr lang="en-US" sz="2200" dirty="0" smtClean="0">
                <a:solidFill>
                  <a:srgbClr val="A50021"/>
                </a:solidFill>
              </a:rPr>
              <a:t>Example:</a:t>
            </a:r>
            <a:endParaRPr lang="en-US" sz="2200" dirty="0">
              <a:solidFill>
                <a:srgbClr val="A5002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 rot="20983334">
            <a:off x="326651" y="5327006"/>
            <a:ext cx="8161011" cy="430887"/>
          </a:xfrm>
          <a:prstGeom prst="rect">
            <a:avLst/>
          </a:prstGeom>
          <a:solidFill>
            <a:srgbClr val="FFFF00"/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lvl="1"/>
            <a:r>
              <a:rPr lang="en-US" sz="2200" u="sng" dirty="0">
                <a:latin typeface="+mj-lt"/>
              </a:rPr>
              <a:t>Objectives</a:t>
            </a:r>
            <a:r>
              <a:rPr lang="en-US" sz="2200" dirty="0">
                <a:latin typeface="+mj-lt"/>
              </a:rPr>
              <a:t>: </a:t>
            </a:r>
            <a:r>
              <a:rPr lang="en-US" sz="2200" i="1" dirty="0">
                <a:solidFill>
                  <a:srgbClr val="800000"/>
                </a:solidFill>
                <a:latin typeface="+mj-lt"/>
              </a:rPr>
              <a:t>load balancing, fast access, fault tolerance</a:t>
            </a:r>
          </a:p>
        </p:txBody>
      </p:sp>
    </p:spTree>
    <p:extLst>
      <p:ext uri="{BB962C8B-B14F-4D97-AF65-F5344CB8AC3E}">
        <p14:creationId xmlns:p14="http://schemas.microsoft.com/office/powerpoint/2010/main" val="2276767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/>
      <p:bldP spid="10" grpId="0" animBg="1"/>
      <p:bldP spid="11" grpId="0" animBg="1"/>
      <p:bldP spid="14" grpId="0" animBg="1"/>
      <p:bldP spid="15" grpId="0" animBg="1"/>
      <p:bldP spid="18" grpId="0" animBg="1"/>
      <p:bldP spid="22" grpId="0" animBg="1"/>
      <p:bldP spid="23" grpId="0" animBg="1"/>
      <p:bldP spid="26" grpId="0" animBg="1"/>
      <p:bldP spid="29" grpId="0" animBg="1"/>
      <p:bldP spid="27" grpId="0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HDFS Node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150" y="1000125"/>
            <a:ext cx="7962899" cy="5576874"/>
          </a:xfrm>
        </p:spPr>
        <p:txBody>
          <a:bodyPr>
            <a:normAutofit fontScale="77500" lnSpcReduction="20000"/>
          </a:bodyPr>
          <a:lstStyle/>
          <a:p>
            <a:r>
              <a:rPr lang="en-US" b="1" i="1" dirty="0" err="1" smtClean="0">
                <a:solidFill>
                  <a:srgbClr val="A50021"/>
                </a:solidFill>
              </a:rPr>
              <a:t>NameNode</a:t>
            </a:r>
            <a:r>
              <a:rPr lang="en-US" i="1" dirty="0" smtClean="0">
                <a:solidFill>
                  <a:srgbClr val="A50021"/>
                </a:solidFill>
              </a:rPr>
              <a:t> </a:t>
            </a:r>
            <a:r>
              <a:rPr lang="en-US" i="1" dirty="0" smtClean="0"/>
              <a:t>– </a:t>
            </a:r>
            <a:r>
              <a:rPr lang="en-US" dirty="0" smtClean="0"/>
              <a:t>one instance per cluster</a:t>
            </a:r>
          </a:p>
          <a:p>
            <a:pPr lvl="1"/>
            <a:r>
              <a:rPr lang="en-US" dirty="0" smtClean="0"/>
              <a:t>Responsible for </a:t>
            </a:r>
            <a:r>
              <a:rPr lang="en-US" dirty="0" err="1" smtClean="0"/>
              <a:t>filesystem</a:t>
            </a:r>
            <a:r>
              <a:rPr lang="en-US" dirty="0" smtClean="0"/>
              <a:t> metadata operations on cluster, replication and locations of file blocks </a:t>
            </a:r>
          </a:p>
          <a:p>
            <a:pPr marL="57150" indent="0">
              <a:buNone/>
            </a:pPr>
            <a:endParaRPr lang="en-US" dirty="0" smtClean="0"/>
          </a:p>
          <a:p>
            <a:pPr marL="57150" indent="0">
              <a:buNone/>
            </a:pPr>
            <a:endParaRPr lang="en-US" dirty="0"/>
          </a:p>
          <a:p>
            <a:pPr marL="57150" indent="0">
              <a:buNone/>
            </a:pPr>
            <a:endParaRPr lang="en-US" dirty="0" smtClean="0"/>
          </a:p>
          <a:p>
            <a:pPr marL="57150" indent="0">
              <a:buNone/>
            </a:pPr>
            <a:endParaRPr lang="en-US" dirty="0" smtClean="0"/>
          </a:p>
          <a:p>
            <a:r>
              <a:rPr lang="en-US" b="1" i="1" dirty="0" smtClean="0">
                <a:solidFill>
                  <a:srgbClr val="A50021"/>
                </a:solidFill>
              </a:rPr>
              <a:t>Backup Node</a:t>
            </a:r>
            <a:r>
              <a:rPr lang="en-US" i="1" dirty="0" smtClean="0"/>
              <a:t> – </a:t>
            </a:r>
            <a:r>
              <a:rPr lang="en-US" dirty="0" smtClean="0"/>
              <a:t>responsible for backup of </a:t>
            </a:r>
            <a:r>
              <a:rPr lang="en-US" dirty="0" err="1" smtClean="0"/>
              <a:t>NameNode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pPr marL="57150" indent="0">
              <a:buNone/>
            </a:pPr>
            <a:endParaRPr lang="en-US" i="1" dirty="0" smtClean="0"/>
          </a:p>
          <a:p>
            <a:pPr marL="57150" indent="0">
              <a:buNone/>
            </a:pPr>
            <a:endParaRPr lang="en-US" i="1" dirty="0" smtClean="0"/>
          </a:p>
          <a:p>
            <a:r>
              <a:rPr lang="en-US" b="1" i="1" dirty="0" err="1" smtClean="0">
                <a:solidFill>
                  <a:srgbClr val="A50021"/>
                </a:solidFill>
              </a:rPr>
              <a:t>DataNodes</a:t>
            </a:r>
            <a:r>
              <a:rPr lang="en-US" i="1" dirty="0" smtClean="0">
                <a:solidFill>
                  <a:srgbClr val="A50021"/>
                </a:solidFill>
              </a:rPr>
              <a:t> </a:t>
            </a:r>
            <a:r>
              <a:rPr lang="en-US" i="1" dirty="0"/>
              <a:t>– </a:t>
            </a:r>
            <a:r>
              <a:rPr lang="en-US" dirty="0"/>
              <a:t>one instance on each node of the </a:t>
            </a:r>
            <a:r>
              <a:rPr lang="en-US" dirty="0" smtClean="0"/>
              <a:t>cluster</a:t>
            </a:r>
          </a:p>
          <a:p>
            <a:pPr lvl="1"/>
            <a:r>
              <a:rPr lang="en-US" dirty="0" smtClean="0"/>
              <a:t>Responsible for storage of file blocks</a:t>
            </a:r>
          </a:p>
          <a:p>
            <a:pPr lvl="1"/>
            <a:r>
              <a:rPr lang="en-US" dirty="0" smtClean="0"/>
              <a:t>Serving actual file data to client</a:t>
            </a:r>
          </a:p>
          <a:p>
            <a:pPr lvl="1"/>
            <a:endParaRPr lang="en-US" dirty="0"/>
          </a:p>
          <a:p>
            <a:pPr marL="514350" lvl="1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</a:p>
          <a:p>
            <a:pPr marL="514350" lvl="1" indent="0">
              <a:buNone/>
            </a:pPr>
            <a:endParaRPr lang="en-US" dirty="0"/>
          </a:p>
          <a:p>
            <a:pPr marL="514350" lvl="1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21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3333746" y="2270590"/>
            <a:ext cx="2810256" cy="628651"/>
            <a:chOff x="3333746" y="2270590"/>
            <a:chExt cx="2810256" cy="628651"/>
          </a:xfrm>
        </p:grpSpPr>
        <p:sp>
          <p:nvSpPr>
            <p:cNvPr id="80" name="Rounded Rectangle 79"/>
            <p:cNvSpPr/>
            <p:nvPr/>
          </p:nvSpPr>
          <p:spPr bwMode="auto">
            <a:xfrm>
              <a:off x="3333746" y="2270590"/>
              <a:ext cx="1657350" cy="628651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NameNode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5153025" y="2400249"/>
              <a:ext cx="990977" cy="369332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sz="1800" dirty="0" smtClean="0">
                  <a:solidFill>
                    <a:srgbClr val="A50021"/>
                  </a:solidFill>
                  <a:latin typeface="Segoe Script" pitchFamily="34" charset="0"/>
                  <a:ea typeface="Gungsuh" pitchFamily="18" charset="-127"/>
                </a:rPr>
                <a:t>Master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88774" y="4036355"/>
            <a:ext cx="5757628" cy="463086"/>
            <a:chOff x="2288774" y="4036355"/>
            <a:chExt cx="5757628" cy="463086"/>
          </a:xfrm>
        </p:grpSpPr>
        <p:sp>
          <p:nvSpPr>
            <p:cNvPr id="81" name="Rounded Rectangle 80"/>
            <p:cNvSpPr/>
            <p:nvPr/>
          </p:nvSpPr>
          <p:spPr bwMode="auto">
            <a:xfrm>
              <a:off x="4886323" y="4036355"/>
              <a:ext cx="1657350" cy="438151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1002">
              <a:schemeClr val="lt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BackupNode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2" name="Rounded Rectangle 81"/>
            <p:cNvSpPr/>
            <p:nvPr/>
          </p:nvSpPr>
          <p:spPr bwMode="auto">
            <a:xfrm>
              <a:off x="2288774" y="4061290"/>
              <a:ext cx="1921276" cy="438151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1002">
              <a:schemeClr val="lt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latin typeface="+mj-lt"/>
                </a:rPr>
                <a:t>CheckpointNode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4333873" y="4099339"/>
              <a:ext cx="436338" cy="369332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sz="1800" dirty="0" smtClean="0">
                  <a:solidFill>
                    <a:srgbClr val="A50021"/>
                  </a:solidFill>
                  <a:latin typeface="Segoe Script" pitchFamily="34" charset="0"/>
                  <a:ea typeface="Gungsuh" pitchFamily="18" charset="-127"/>
                </a:rPr>
                <a:t>or</a:t>
              </a: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6667498" y="4099339"/>
              <a:ext cx="1378904" cy="369332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sz="1800" dirty="0" smtClean="0">
                  <a:solidFill>
                    <a:srgbClr val="FF9900"/>
                  </a:solidFill>
                  <a:latin typeface="Segoe Script" pitchFamily="34" charset="0"/>
                  <a:ea typeface="Gungsuh" pitchFamily="18" charset="-127"/>
                </a:rPr>
                <a:t>(backups)</a:t>
              </a:r>
            </a:p>
          </p:txBody>
        </p:sp>
      </p:grpSp>
      <p:sp>
        <p:nvSpPr>
          <p:cNvPr id="99" name="Freeform 98"/>
          <p:cNvSpPr/>
          <p:nvPr/>
        </p:nvSpPr>
        <p:spPr>
          <a:xfrm>
            <a:off x="6144002" y="2584915"/>
            <a:ext cx="2568243" cy="1587035"/>
          </a:xfrm>
          <a:custGeom>
            <a:avLst/>
            <a:gdLst>
              <a:gd name="connsiteX0" fmla="*/ 1628775 w 2206670"/>
              <a:gd name="connsiteY0" fmla="*/ 1514475 h 1514475"/>
              <a:gd name="connsiteX1" fmla="*/ 2114550 w 2206670"/>
              <a:gd name="connsiteY1" fmla="*/ 466725 h 1514475"/>
              <a:gd name="connsiteX2" fmla="*/ 0 w 2206670"/>
              <a:gd name="connsiteY2" fmla="*/ 0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06670" h="1514475">
                <a:moveTo>
                  <a:pt x="1628775" y="1514475"/>
                </a:moveTo>
                <a:cubicBezTo>
                  <a:pt x="2007393" y="1116806"/>
                  <a:pt x="2386012" y="719137"/>
                  <a:pt x="2114550" y="466725"/>
                </a:cubicBezTo>
                <a:cubicBezTo>
                  <a:pt x="1843088" y="214313"/>
                  <a:pt x="921544" y="107156"/>
                  <a:pt x="0" y="0"/>
                </a:cubicBezTo>
              </a:path>
            </a:pathLst>
          </a:custGeom>
          <a:ln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grpSp>
        <p:nvGrpSpPr>
          <p:cNvPr id="115" name="Group 114"/>
          <p:cNvGrpSpPr/>
          <p:nvPr/>
        </p:nvGrpSpPr>
        <p:grpSpPr>
          <a:xfrm>
            <a:off x="5532207" y="5405425"/>
            <a:ext cx="1676401" cy="1200148"/>
            <a:chOff x="3228974" y="5414958"/>
            <a:chExt cx="1676401" cy="1200148"/>
          </a:xfrm>
        </p:grpSpPr>
        <p:grpSp>
          <p:nvGrpSpPr>
            <p:cNvPr id="83" name="Group 82"/>
            <p:cNvGrpSpPr/>
            <p:nvPr/>
          </p:nvGrpSpPr>
          <p:grpSpPr>
            <a:xfrm>
              <a:off x="3228974" y="5414958"/>
              <a:ext cx="1333501" cy="904875"/>
              <a:chOff x="876299" y="4552950"/>
              <a:chExt cx="1333501" cy="904875"/>
            </a:xfrm>
          </p:grpSpPr>
          <p:sp>
            <p:nvSpPr>
              <p:cNvPr id="84" name="Rounded Rectangle 83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b="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DataNode</a:t>
                </a:r>
                <a:endParaRPr kumimoji="0" lang="en-US" sz="1600" b="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85" name="Rounded Rectangle 84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86" name="Rounded Rectangle 85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87" name="Rounded Rectangle 86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100" name="Group 99"/>
            <p:cNvGrpSpPr/>
            <p:nvPr/>
          </p:nvGrpSpPr>
          <p:grpSpPr>
            <a:xfrm>
              <a:off x="3327173" y="5495918"/>
              <a:ext cx="1333501" cy="904875"/>
              <a:chOff x="876299" y="4552950"/>
              <a:chExt cx="1333501" cy="904875"/>
            </a:xfrm>
          </p:grpSpPr>
          <p:sp>
            <p:nvSpPr>
              <p:cNvPr id="101" name="Rounded Rectangle 100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b="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DataNode</a:t>
                </a:r>
                <a:endParaRPr kumimoji="0" lang="en-US" sz="1600" b="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02" name="Rounded Rectangle 101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03" name="Rounded Rectangle 102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04" name="Rounded Rectangle 103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105" name="Group 104"/>
            <p:cNvGrpSpPr/>
            <p:nvPr/>
          </p:nvGrpSpPr>
          <p:grpSpPr>
            <a:xfrm>
              <a:off x="3436710" y="5591169"/>
              <a:ext cx="1333501" cy="904875"/>
              <a:chOff x="876299" y="4552950"/>
              <a:chExt cx="1333501" cy="904875"/>
            </a:xfrm>
          </p:grpSpPr>
          <p:sp>
            <p:nvSpPr>
              <p:cNvPr id="106" name="Rounded Rectangle 105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b="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DataNode</a:t>
                </a:r>
                <a:endParaRPr kumimoji="0" lang="en-US" sz="1600" b="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07" name="Rounded Rectangle 106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08" name="Rounded Rectangle 107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09" name="Rounded Rectangle 108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110" name="Group 109"/>
            <p:cNvGrpSpPr/>
            <p:nvPr/>
          </p:nvGrpSpPr>
          <p:grpSpPr>
            <a:xfrm>
              <a:off x="3571874" y="5710231"/>
              <a:ext cx="1333501" cy="904875"/>
              <a:chOff x="876299" y="4552950"/>
              <a:chExt cx="1333501" cy="904875"/>
            </a:xfrm>
          </p:grpSpPr>
          <p:sp>
            <p:nvSpPr>
              <p:cNvPr id="111" name="Rounded Rectangle 110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DataNode</a:t>
                </a:r>
                <a:endParaRPr kumimoji="0" lang="en-US" sz="16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12" name="Rounded Rectangle 111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13" name="Rounded Rectangle 112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14" name="Rounded Rectangle 113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7356949" y="5905472"/>
            <a:ext cx="931665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Slaves</a:t>
            </a:r>
          </a:p>
        </p:txBody>
      </p:sp>
    </p:spTree>
    <p:extLst>
      <p:ext uri="{BB962C8B-B14F-4D97-AF65-F5344CB8AC3E}">
        <p14:creationId xmlns:p14="http://schemas.microsoft.com/office/powerpoint/2010/main" val="139111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99" grpId="0" animBg="1"/>
      <p:bldP spid="1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HDFS Architecture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 bwMode="auto">
          <a:xfrm>
            <a:off x="3495675" y="1104900"/>
            <a:ext cx="1657350" cy="628651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NameNode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5781675" y="1200149"/>
            <a:ext cx="1657350" cy="438151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1003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BackupNode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504824" y="4514848"/>
            <a:ext cx="1333501" cy="904875"/>
            <a:chOff x="876299" y="4552950"/>
            <a:chExt cx="1333501" cy="904875"/>
          </a:xfrm>
        </p:grpSpPr>
        <p:sp>
          <p:nvSpPr>
            <p:cNvPr id="6" name="Rounded Rectangle 5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" name="Rounded Rectangle 7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9" name="Rounded Rectangle 8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0" name="Rounded Rectangle 9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095499" y="4514848"/>
            <a:ext cx="1333501" cy="904875"/>
            <a:chOff x="876299" y="4552950"/>
            <a:chExt cx="1333501" cy="904875"/>
          </a:xfrm>
        </p:grpSpPr>
        <p:sp>
          <p:nvSpPr>
            <p:cNvPr id="13" name="Rounded Rectangle 12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4" name="Rounded Rectangle 13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6" name="Rounded Rectangle 15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686174" y="4514848"/>
            <a:ext cx="1333501" cy="904875"/>
            <a:chOff x="876299" y="4552950"/>
            <a:chExt cx="1333501" cy="904875"/>
          </a:xfrm>
        </p:grpSpPr>
        <p:sp>
          <p:nvSpPr>
            <p:cNvPr id="18" name="Rounded Rectangle 17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1" name="Rounded Rectangle 20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276849" y="4514848"/>
            <a:ext cx="1333501" cy="904875"/>
            <a:chOff x="876299" y="4552950"/>
            <a:chExt cx="1333501" cy="904875"/>
          </a:xfrm>
        </p:grpSpPr>
        <p:sp>
          <p:nvSpPr>
            <p:cNvPr id="23" name="Rounded Rectangle 22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4" name="Rounded Rectangle 23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5" name="Rounded Rectangle 24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6" name="Rounded Rectangle 25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867524" y="4514848"/>
            <a:ext cx="1333501" cy="904875"/>
            <a:chOff x="876299" y="4552950"/>
            <a:chExt cx="1333501" cy="904875"/>
          </a:xfrm>
        </p:grpSpPr>
        <p:sp>
          <p:nvSpPr>
            <p:cNvPr id="28" name="Rounded Rectangle 27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9" name="Rounded Rectangle 28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0" name="Rounded Rectangle 29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1" name="Rounded Rectangle 30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cxnSp>
        <p:nvCxnSpPr>
          <p:cNvPr id="33" name="Straight Connector 32"/>
          <p:cNvCxnSpPr>
            <a:stCxn id="5" idx="3"/>
            <a:endCxn id="7" idx="1"/>
          </p:cNvCxnSpPr>
          <p:nvPr/>
        </p:nvCxnSpPr>
        <p:spPr bwMode="auto">
          <a:xfrm flipV="1">
            <a:off x="5153025" y="1419225"/>
            <a:ext cx="628650" cy="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triangle" w="lg" len="lg"/>
            <a:tailEnd type="triangle" w="lg" len="lg"/>
          </a:ln>
          <a:effectLst/>
        </p:spPr>
      </p:cxnSp>
      <p:cxnSp>
        <p:nvCxnSpPr>
          <p:cNvPr id="35" name="Straight Connector 34"/>
          <p:cNvCxnSpPr>
            <a:stCxn id="5" idx="2"/>
            <a:endCxn id="6" idx="0"/>
          </p:cNvCxnSpPr>
          <p:nvPr/>
        </p:nvCxnSpPr>
        <p:spPr bwMode="auto">
          <a:xfrm flipH="1">
            <a:off x="1171575" y="1733551"/>
            <a:ext cx="3152775" cy="278129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36" name="Straight Connector 35"/>
          <p:cNvCxnSpPr>
            <a:stCxn id="5" idx="2"/>
            <a:endCxn id="13" idx="0"/>
          </p:cNvCxnSpPr>
          <p:nvPr/>
        </p:nvCxnSpPr>
        <p:spPr bwMode="auto">
          <a:xfrm flipH="1">
            <a:off x="2762250" y="1733551"/>
            <a:ext cx="1562100" cy="278129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39" name="Straight Connector 38"/>
          <p:cNvCxnSpPr>
            <a:stCxn id="5" idx="2"/>
            <a:endCxn id="18" idx="0"/>
          </p:cNvCxnSpPr>
          <p:nvPr/>
        </p:nvCxnSpPr>
        <p:spPr bwMode="auto">
          <a:xfrm>
            <a:off x="4324350" y="1733551"/>
            <a:ext cx="28575" cy="278129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42" name="Straight Connector 41"/>
          <p:cNvCxnSpPr>
            <a:stCxn id="5" idx="2"/>
            <a:endCxn id="23" idx="0"/>
          </p:cNvCxnSpPr>
          <p:nvPr/>
        </p:nvCxnSpPr>
        <p:spPr bwMode="auto">
          <a:xfrm>
            <a:off x="4324350" y="1733551"/>
            <a:ext cx="1619250" cy="278129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45" name="Straight Connector 44"/>
          <p:cNvCxnSpPr>
            <a:stCxn id="5" idx="2"/>
            <a:endCxn id="28" idx="0"/>
          </p:cNvCxnSpPr>
          <p:nvPr/>
        </p:nvCxnSpPr>
        <p:spPr bwMode="auto">
          <a:xfrm>
            <a:off x="4324350" y="1733551"/>
            <a:ext cx="3209925" cy="278129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sp>
        <p:nvSpPr>
          <p:cNvPr id="76" name="TextBox 75"/>
          <p:cNvSpPr txBox="1"/>
          <p:nvPr/>
        </p:nvSpPr>
        <p:spPr>
          <a:xfrm>
            <a:off x="1836818" y="3124199"/>
            <a:ext cx="5620449" cy="40011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(heartbeat, balancing, replication, etc.)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752475" y="5419723"/>
            <a:ext cx="7238998" cy="1157288"/>
            <a:chOff x="752475" y="5419723"/>
            <a:chExt cx="7238998" cy="1157288"/>
          </a:xfrm>
        </p:grpSpPr>
        <p:grpSp>
          <p:nvGrpSpPr>
            <p:cNvPr id="51" name="Group 50"/>
            <p:cNvGrpSpPr/>
            <p:nvPr/>
          </p:nvGrpSpPr>
          <p:grpSpPr>
            <a:xfrm>
              <a:off x="752475" y="5829300"/>
              <a:ext cx="842960" cy="733422"/>
              <a:chOff x="685800" y="5915025"/>
              <a:chExt cx="1014408" cy="733422"/>
            </a:xfrm>
          </p:grpSpPr>
          <p:sp>
            <p:nvSpPr>
              <p:cNvPr id="50" name="Can 49"/>
              <p:cNvSpPr/>
              <p:nvPr/>
            </p:nvSpPr>
            <p:spPr bwMode="auto">
              <a:xfrm>
                <a:off x="690558" y="6391272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49" name="Can 48"/>
              <p:cNvSpPr/>
              <p:nvPr/>
            </p:nvSpPr>
            <p:spPr bwMode="auto">
              <a:xfrm>
                <a:off x="685800" y="6153148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48" name="Can 47"/>
              <p:cNvSpPr/>
              <p:nvPr/>
            </p:nvSpPr>
            <p:spPr bwMode="auto">
              <a:xfrm>
                <a:off x="685800" y="5915025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cxnSp>
          <p:nvCxnSpPr>
            <p:cNvPr id="52" name="Straight Connector 51"/>
            <p:cNvCxnSpPr>
              <a:stCxn id="6" idx="2"/>
              <a:endCxn id="48" idx="1"/>
            </p:cNvCxnSpPr>
            <p:nvPr/>
          </p:nvCxnSpPr>
          <p:spPr bwMode="auto">
            <a:xfrm>
              <a:off x="1171575" y="5419723"/>
              <a:ext cx="403" cy="409577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triangle" w="lg" len="med"/>
              <a:tailEnd type="triangle" w="lg" len="med"/>
            </a:ln>
            <a:effectLst/>
          </p:spPr>
        </p:cxnSp>
        <p:grpSp>
          <p:nvGrpSpPr>
            <p:cNvPr id="56" name="Group 55"/>
            <p:cNvGrpSpPr/>
            <p:nvPr/>
          </p:nvGrpSpPr>
          <p:grpSpPr>
            <a:xfrm>
              <a:off x="2347910" y="5843589"/>
              <a:ext cx="839006" cy="733422"/>
              <a:chOff x="685800" y="5915025"/>
              <a:chExt cx="1009650" cy="733422"/>
            </a:xfrm>
          </p:grpSpPr>
          <p:sp>
            <p:nvSpPr>
              <p:cNvPr id="57" name="Can 56"/>
              <p:cNvSpPr/>
              <p:nvPr/>
            </p:nvSpPr>
            <p:spPr bwMode="auto">
              <a:xfrm>
                <a:off x="685800" y="6391272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58" name="Can 57"/>
              <p:cNvSpPr/>
              <p:nvPr/>
            </p:nvSpPr>
            <p:spPr bwMode="auto">
              <a:xfrm>
                <a:off x="685800" y="6153149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59" name="Can 58"/>
              <p:cNvSpPr/>
              <p:nvPr/>
            </p:nvSpPr>
            <p:spPr bwMode="auto">
              <a:xfrm>
                <a:off x="685800" y="5915025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cxnSp>
          <p:nvCxnSpPr>
            <p:cNvPr id="60" name="Straight Connector 59"/>
            <p:cNvCxnSpPr>
              <a:endCxn id="59" idx="1"/>
            </p:cNvCxnSpPr>
            <p:nvPr/>
          </p:nvCxnSpPr>
          <p:spPr bwMode="auto">
            <a:xfrm>
              <a:off x="2767010" y="5434012"/>
              <a:ext cx="403" cy="409577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triangle" w="lg" len="med"/>
              <a:tailEnd type="triangle" w="lg" len="med"/>
            </a:ln>
            <a:effectLst/>
          </p:spPr>
        </p:cxnSp>
        <p:grpSp>
          <p:nvGrpSpPr>
            <p:cNvPr id="61" name="Group 60"/>
            <p:cNvGrpSpPr/>
            <p:nvPr/>
          </p:nvGrpSpPr>
          <p:grpSpPr>
            <a:xfrm>
              <a:off x="3904847" y="5829300"/>
              <a:ext cx="839006" cy="733422"/>
              <a:chOff x="685800" y="5915025"/>
              <a:chExt cx="1009650" cy="733422"/>
            </a:xfrm>
          </p:grpSpPr>
          <p:sp>
            <p:nvSpPr>
              <p:cNvPr id="62" name="Can 61"/>
              <p:cNvSpPr/>
              <p:nvPr/>
            </p:nvSpPr>
            <p:spPr bwMode="auto">
              <a:xfrm>
                <a:off x="685800" y="6391272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63" name="Can 62"/>
              <p:cNvSpPr/>
              <p:nvPr/>
            </p:nvSpPr>
            <p:spPr bwMode="auto">
              <a:xfrm>
                <a:off x="685800" y="6153149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64" name="Can 63"/>
              <p:cNvSpPr/>
              <p:nvPr/>
            </p:nvSpPr>
            <p:spPr bwMode="auto">
              <a:xfrm>
                <a:off x="685800" y="5915025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cxnSp>
          <p:nvCxnSpPr>
            <p:cNvPr id="65" name="Straight Connector 64"/>
            <p:cNvCxnSpPr>
              <a:endCxn id="64" idx="1"/>
            </p:cNvCxnSpPr>
            <p:nvPr/>
          </p:nvCxnSpPr>
          <p:spPr bwMode="auto">
            <a:xfrm>
              <a:off x="4323947" y="5419723"/>
              <a:ext cx="403" cy="409577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triangle" w="lg" len="med"/>
              <a:tailEnd type="triangle" w="lg" len="med"/>
            </a:ln>
            <a:effectLst/>
          </p:spPr>
        </p:cxnSp>
        <p:grpSp>
          <p:nvGrpSpPr>
            <p:cNvPr id="66" name="Group 65"/>
            <p:cNvGrpSpPr/>
            <p:nvPr/>
          </p:nvGrpSpPr>
          <p:grpSpPr>
            <a:xfrm>
              <a:off x="5538380" y="5843589"/>
              <a:ext cx="839006" cy="733422"/>
              <a:chOff x="685800" y="5915025"/>
              <a:chExt cx="1009650" cy="733422"/>
            </a:xfrm>
          </p:grpSpPr>
          <p:sp>
            <p:nvSpPr>
              <p:cNvPr id="67" name="Can 66"/>
              <p:cNvSpPr/>
              <p:nvPr/>
            </p:nvSpPr>
            <p:spPr bwMode="auto">
              <a:xfrm>
                <a:off x="685800" y="6391272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68" name="Can 67"/>
              <p:cNvSpPr/>
              <p:nvPr/>
            </p:nvSpPr>
            <p:spPr bwMode="auto">
              <a:xfrm>
                <a:off x="685800" y="6153149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69" name="Can 68"/>
              <p:cNvSpPr/>
              <p:nvPr/>
            </p:nvSpPr>
            <p:spPr bwMode="auto">
              <a:xfrm>
                <a:off x="685800" y="5915025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cxnSp>
          <p:nvCxnSpPr>
            <p:cNvPr id="70" name="Straight Connector 69"/>
            <p:cNvCxnSpPr>
              <a:endCxn id="69" idx="1"/>
            </p:cNvCxnSpPr>
            <p:nvPr/>
          </p:nvCxnSpPr>
          <p:spPr bwMode="auto">
            <a:xfrm>
              <a:off x="5957480" y="5434012"/>
              <a:ext cx="403" cy="409577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triangle" w="lg" len="med"/>
              <a:tailEnd type="triangle" w="lg" len="med"/>
            </a:ln>
            <a:effectLst/>
          </p:spPr>
        </p:cxnSp>
        <p:grpSp>
          <p:nvGrpSpPr>
            <p:cNvPr id="71" name="Group 70"/>
            <p:cNvGrpSpPr/>
            <p:nvPr/>
          </p:nvGrpSpPr>
          <p:grpSpPr>
            <a:xfrm>
              <a:off x="7152467" y="5834064"/>
              <a:ext cx="839006" cy="733422"/>
              <a:chOff x="685800" y="5915025"/>
              <a:chExt cx="1009650" cy="733422"/>
            </a:xfrm>
          </p:grpSpPr>
          <p:sp>
            <p:nvSpPr>
              <p:cNvPr id="72" name="Can 71"/>
              <p:cNvSpPr/>
              <p:nvPr/>
            </p:nvSpPr>
            <p:spPr bwMode="auto">
              <a:xfrm>
                <a:off x="685800" y="6391272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73" name="Can 72"/>
              <p:cNvSpPr/>
              <p:nvPr/>
            </p:nvSpPr>
            <p:spPr bwMode="auto">
              <a:xfrm>
                <a:off x="685800" y="6153149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74" name="Can 73"/>
              <p:cNvSpPr/>
              <p:nvPr/>
            </p:nvSpPr>
            <p:spPr bwMode="auto">
              <a:xfrm>
                <a:off x="685800" y="5915025"/>
                <a:ext cx="1009650" cy="257175"/>
              </a:xfrm>
              <a:prstGeom prst="can">
                <a:avLst/>
              </a:prstGeom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cxnSp>
          <p:nvCxnSpPr>
            <p:cNvPr id="75" name="Straight Connector 74"/>
            <p:cNvCxnSpPr>
              <a:endCxn id="74" idx="1"/>
            </p:cNvCxnSpPr>
            <p:nvPr/>
          </p:nvCxnSpPr>
          <p:spPr bwMode="auto">
            <a:xfrm>
              <a:off x="7571567" y="5424487"/>
              <a:ext cx="403" cy="409577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triangle" w="lg" len="med"/>
              <a:tailEnd type="triangle" w="lg" len="med"/>
            </a:ln>
            <a:effectLst/>
          </p:spPr>
        </p:cxnSp>
      </p:grpSp>
      <p:sp>
        <p:nvSpPr>
          <p:cNvPr id="77" name="TextBox 76"/>
          <p:cNvSpPr txBox="1"/>
          <p:nvPr/>
        </p:nvSpPr>
        <p:spPr>
          <a:xfrm>
            <a:off x="2798625" y="6030398"/>
            <a:ext cx="3586238" cy="40011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nodes write to local disk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5019675" y="1731409"/>
            <a:ext cx="2643672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namespace backups</a:t>
            </a:r>
          </a:p>
        </p:txBody>
      </p:sp>
    </p:spTree>
    <p:extLst>
      <p:ext uri="{BB962C8B-B14F-4D97-AF65-F5344CB8AC3E}">
        <p14:creationId xmlns:p14="http://schemas.microsoft.com/office/powerpoint/2010/main" val="371620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7" grpId="0" animBg="1"/>
      <p:bldP spid="7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ounded Rectangle 89"/>
          <p:cNvSpPr/>
          <p:nvPr/>
        </p:nvSpPr>
        <p:spPr bwMode="auto">
          <a:xfrm>
            <a:off x="495297" y="4981571"/>
            <a:ext cx="1333501" cy="904875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DataNode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1" name="Rounded Rectangle 90"/>
          <p:cNvSpPr/>
          <p:nvPr/>
        </p:nvSpPr>
        <p:spPr bwMode="auto">
          <a:xfrm>
            <a:off x="695323" y="547210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2" name="Rounded Rectangle 91"/>
          <p:cNvSpPr/>
          <p:nvPr/>
        </p:nvSpPr>
        <p:spPr bwMode="auto">
          <a:xfrm>
            <a:off x="1023935" y="547210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5" name="Rounded Rectangle 94"/>
          <p:cNvSpPr/>
          <p:nvPr/>
        </p:nvSpPr>
        <p:spPr bwMode="auto">
          <a:xfrm>
            <a:off x="2085972" y="4981571"/>
            <a:ext cx="1333501" cy="904875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DataNode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6" name="Rounded Rectangle 95"/>
          <p:cNvSpPr/>
          <p:nvPr/>
        </p:nvSpPr>
        <p:spPr bwMode="auto">
          <a:xfrm>
            <a:off x="2285998" y="547210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7" name="Rounded Rectangle 96"/>
          <p:cNvSpPr/>
          <p:nvPr/>
        </p:nvSpPr>
        <p:spPr bwMode="auto">
          <a:xfrm>
            <a:off x="2614610" y="547210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8" name="Rounded Rectangle 97"/>
          <p:cNvSpPr/>
          <p:nvPr/>
        </p:nvSpPr>
        <p:spPr bwMode="auto">
          <a:xfrm>
            <a:off x="2952746" y="5472107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00" name="Rounded Rectangle 99"/>
          <p:cNvSpPr/>
          <p:nvPr/>
        </p:nvSpPr>
        <p:spPr bwMode="auto">
          <a:xfrm>
            <a:off x="3676647" y="4981571"/>
            <a:ext cx="1333501" cy="904875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DataNode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01" name="Rounded Rectangle 100"/>
          <p:cNvSpPr/>
          <p:nvPr/>
        </p:nvSpPr>
        <p:spPr bwMode="auto">
          <a:xfrm>
            <a:off x="3876673" y="547210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02" name="Rounded Rectangle 101"/>
          <p:cNvSpPr/>
          <p:nvPr/>
        </p:nvSpPr>
        <p:spPr bwMode="auto">
          <a:xfrm>
            <a:off x="4205285" y="547210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03" name="Rounded Rectangle 102"/>
          <p:cNvSpPr/>
          <p:nvPr/>
        </p:nvSpPr>
        <p:spPr bwMode="auto">
          <a:xfrm>
            <a:off x="4543421" y="5472107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05" name="Rounded Rectangle 104"/>
          <p:cNvSpPr/>
          <p:nvPr/>
        </p:nvSpPr>
        <p:spPr bwMode="auto">
          <a:xfrm>
            <a:off x="5267322" y="4981571"/>
            <a:ext cx="1333501" cy="904875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DataNode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06" name="Rounded Rectangle 105"/>
          <p:cNvSpPr/>
          <p:nvPr/>
        </p:nvSpPr>
        <p:spPr bwMode="auto">
          <a:xfrm>
            <a:off x="5467348" y="547210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07" name="Rounded Rectangle 106"/>
          <p:cNvSpPr/>
          <p:nvPr/>
        </p:nvSpPr>
        <p:spPr bwMode="auto">
          <a:xfrm>
            <a:off x="5795960" y="547210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10" name="Rounded Rectangle 109"/>
          <p:cNvSpPr/>
          <p:nvPr/>
        </p:nvSpPr>
        <p:spPr bwMode="auto">
          <a:xfrm>
            <a:off x="6857997" y="4981571"/>
            <a:ext cx="1333501" cy="904875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DataNode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11" name="Rounded Rectangle 110"/>
          <p:cNvSpPr/>
          <p:nvPr/>
        </p:nvSpPr>
        <p:spPr bwMode="auto">
          <a:xfrm>
            <a:off x="7058023" y="547210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12" name="Rounded Rectangle 111"/>
          <p:cNvSpPr/>
          <p:nvPr/>
        </p:nvSpPr>
        <p:spPr bwMode="auto">
          <a:xfrm>
            <a:off x="7386635" y="547210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Putting Files On HDFS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 bwMode="auto">
          <a:xfrm>
            <a:off x="4995858" y="3409266"/>
            <a:ext cx="1657350" cy="628651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NameNode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7167558" y="3504515"/>
            <a:ext cx="1657350" cy="438151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1003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BackupNode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cxnSp>
        <p:nvCxnSpPr>
          <p:cNvPr id="33" name="Straight Connector 32"/>
          <p:cNvCxnSpPr>
            <a:stCxn id="5" idx="3"/>
            <a:endCxn id="7" idx="1"/>
          </p:cNvCxnSpPr>
          <p:nvPr/>
        </p:nvCxnSpPr>
        <p:spPr bwMode="auto">
          <a:xfrm flipV="1">
            <a:off x="6653208" y="3723591"/>
            <a:ext cx="514350" cy="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triangle" w="lg" len="lg"/>
            <a:tailEnd type="triangle" w="lg" len="lg"/>
          </a:ln>
          <a:effectLst/>
        </p:spPr>
      </p:cxnSp>
      <p:cxnSp>
        <p:nvCxnSpPr>
          <p:cNvPr id="35" name="Straight Connector 34"/>
          <p:cNvCxnSpPr>
            <a:stCxn id="5" idx="2"/>
            <a:endCxn id="90" idx="0"/>
          </p:cNvCxnSpPr>
          <p:nvPr/>
        </p:nvCxnSpPr>
        <p:spPr bwMode="auto">
          <a:xfrm flipH="1">
            <a:off x="1162048" y="4037917"/>
            <a:ext cx="4662485" cy="94365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36" name="Straight Connector 35"/>
          <p:cNvCxnSpPr>
            <a:stCxn id="5" idx="2"/>
            <a:endCxn id="95" idx="0"/>
          </p:cNvCxnSpPr>
          <p:nvPr/>
        </p:nvCxnSpPr>
        <p:spPr bwMode="auto">
          <a:xfrm flipH="1">
            <a:off x="2752723" y="4037917"/>
            <a:ext cx="3071810" cy="94365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39" name="Straight Connector 38"/>
          <p:cNvCxnSpPr>
            <a:stCxn id="5" idx="2"/>
            <a:endCxn id="100" idx="0"/>
          </p:cNvCxnSpPr>
          <p:nvPr/>
        </p:nvCxnSpPr>
        <p:spPr bwMode="auto">
          <a:xfrm flipH="1">
            <a:off x="4343398" y="4037917"/>
            <a:ext cx="1481135" cy="94365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42" name="Straight Connector 41"/>
          <p:cNvCxnSpPr>
            <a:stCxn id="5" idx="2"/>
            <a:endCxn id="105" idx="0"/>
          </p:cNvCxnSpPr>
          <p:nvPr/>
        </p:nvCxnSpPr>
        <p:spPr bwMode="auto">
          <a:xfrm>
            <a:off x="5824533" y="4037917"/>
            <a:ext cx="109540" cy="94365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45" name="Straight Connector 44"/>
          <p:cNvCxnSpPr>
            <a:stCxn id="5" idx="2"/>
            <a:endCxn id="110" idx="0"/>
          </p:cNvCxnSpPr>
          <p:nvPr/>
        </p:nvCxnSpPr>
        <p:spPr bwMode="auto">
          <a:xfrm>
            <a:off x="5824533" y="4037917"/>
            <a:ext cx="1700215" cy="94365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sp>
        <p:nvSpPr>
          <p:cNvPr id="3" name="Folded Corner 2"/>
          <p:cNvSpPr/>
          <p:nvPr/>
        </p:nvSpPr>
        <p:spPr bwMode="auto">
          <a:xfrm>
            <a:off x="133348" y="1523999"/>
            <a:ext cx="1028700" cy="1651518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Franklin Gothic Book" pitchFamily="34" charset="0"/>
              </a:rPr>
              <a:t>Giant File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110010101001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010100101010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011001010100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101010010101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001100101010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010101001010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100110010101</a:t>
            </a:r>
          </a:p>
          <a:p>
            <a:pPr algn="ctr"/>
            <a:r>
              <a:rPr lang="en-US" sz="1000" b="0" dirty="0" smtClean="0">
                <a:solidFill>
                  <a:srgbClr val="01020B"/>
                </a:solidFill>
                <a:latin typeface="Franklin Gothic Book" pitchFamily="34" charset="0"/>
              </a:rPr>
              <a:t>001010100101</a:t>
            </a: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sp>
        <p:nvSpPr>
          <p:cNvPr id="79" name="Rounded Rectangle 78"/>
          <p:cNvSpPr/>
          <p:nvPr/>
        </p:nvSpPr>
        <p:spPr bwMode="auto">
          <a:xfrm>
            <a:off x="2686050" y="2106094"/>
            <a:ext cx="1000124" cy="715927"/>
          </a:xfrm>
          <a:prstGeom prst="roundRect">
            <a:avLst/>
          </a:prstGeom>
          <a:ln w="12700">
            <a:solidFill>
              <a:schemeClr val="tx1"/>
            </a:solidFill>
            <a:headEnd type="none" w="med" len="med"/>
            <a:tailEnd type="none" w="med" len="med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HDFS</a:t>
            </a:r>
          </a:p>
          <a:p>
            <a:pPr algn="ctr"/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Client</a:t>
            </a:r>
            <a:endParaRPr kumimoji="0" lang="en-US" sz="18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cxnSp>
        <p:nvCxnSpPr>
          <p:cNvPr id="80" name="Straight Connector 79"/>
          <p:cNvCxnSpPr>
            <a:stCxn id="79" idx="3"/>
            <a:endCxn id="5" idx="1"/>
          </p:cNvCxnSpPr>
          <p:nvPr/>
        </p:nvCxnSpPr>
        <p:spPr bwMode="auto">
          <a:xfrm>
            <a:off x="3686174" y="2464058"/>
            <a:ext cx="1309684" cy="1259534"/>
          </a:xfrm>
          <a:prstGeom prst="line">
            <a:avLst/>
          </a:prstGeom>
          <a:ln>
            <a:solidFill>
              <a:srgbClr val="A50021"/>
            </a:solidFill>
            <a:headEnd type="triangl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3214523" y="1694333"/>
            <a:ext cx="2610010" cy="3231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{node1, node2, node 3}</a:t>
            </a:r>
            <a:endParaRPr lang="en-US" sz="1500" dirty="0">
              <a:solidFill>
                <a:srgbClr val="A50021"/>
              </a:solidFill>
              <a:latin typeface="Segoe Script" pitchFamily="34" charset="0"/>
            </a:endParaRPr>
          </a:p>
        </p:txBody>
      </p:sp>
      <p:sp>
        <p:nvSpPr>
          <p:cNvPr id="46" name="Rounded Rectangle 45"/>
          <p:cNvSpPr/>
          <p:nvPr/>
        </p:nvSpPr>
        <p:spPr bwMode="auto">
          <a:xfrm>
            <a:off x="1581151" y="1855916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7" name="Rounded Rectangle 46"/>
          <p:cNvSpPr/>
          <p:nvPr/>
        </p:nvSpPr>
        <p:spPr bwMode="auto">
          <a:xfrm>
            <a:off x="1909763" y="1855916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8" name="Rounded Rectangle 47"/>
          <p:cNvSpPr/>
          <p:nvPr/>
        </p:nvSpPr>
        <p:spPr bwMode="auto">
          <a:xfrm>
            <a:off x="2247899" y="1855915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9" name="Rounded Rectangle 48"/>
          <p:cNvSpPr/>
          <p:nvPr/>
        </p:nvSpPr>
        <p:spPr bwMode="auto">
          <a:xfrm>
            <a:off x="1581151" y="2187833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0" name="Rounded Rectangle 49"/>
          <p:cNvSpPr/>
          <p:nvPr/>
        </p:nvSpPr>
        <p:spPr bwMode="auto">
          <a:xfrm>
            <a:off x="1909763" y="2187833"/>
            <a:ext cx="276225" cy="276225"/>
          </a:xfrm>
          <a:prstGeom prst="roundRect">
            <a:avLst/>
          </a:prstGeom>
          <a:solidFill>
            <a:srgbClr val="FFFF93"/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1" name="Rounded Rectangle 50"/>
          <p:cNvSpPr/>
          <p:nvPr/>
        </p:nvSpPr>
        <p:spPr bwMode="auto">
          <a:xfrm>
            <a:off x="2247899" y="2187832"/>
            <a:ext cx="276225" cy="276225"/>
          </a:xfrm>
          <a:prstGeom prst="roundRect">
            <a:avLst/>
          </a:prstGeom>
          <a:solidFill>
            <a:srgbClr val="FFCC00"/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2" name="Rounded Rectangle 51"/>
          <p:cNvSpPr/>
          <p:nvPr/>
        </p:nvSpPr>
        <p:spPr bwMode="auto">
          <a:xfrm>
            <a:off x="1581151" y="2519750"/>
            <a:ext cx="276225" cy="276225"/>
          </a:xfrm>
          <a:prstGeom prst="roundRect">
            <a:avLst/>
          </a:prstGeom>
          <a:solidFill>
            <a:srgbClr val="FFCCFF"/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3" name="Rounded Rectangle 52"/>
          <p:cNvSpPr/>
          <p:nvPr/>
        </p:nvSpPr>
        <p:spPr bwMode="auto">
          <a:xfrm>
            <a:off x="1909763" y="2519750"/>
            <a:ext cx="276225" cy="276225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4" name="Rounded Rectangle 53"/>
          <p:cNvSpPr/>
          <p:nvPr/>
        </p:nvSpPr>
        <p:spPr bwMode="auto">
          <a:xfrm>
            <a:off x="2247899" y="2519749"/>
            <a:ext cx="276225" cy="27622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5" name="Rounded Rectangle 54"/>
          <p:cNvSpPr/>
          <p:nvPr/>
        </p:nvSpPr>
        <p:spPr bwMode="auto">
          <a:xfrm>
            <a:off x="1581151" y="2851667"/>
            <a:ext cx="276225" cy="27622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6" name="Rounded Rectangle 55"/>
          <p:cNvSpPr/>
          <p:nvPr/>
        </p:nvSpPr>
        <p:spPr bwMode="auto">
          <a:xfrm>
            <a:off x="1909763" y="2851667"/>
            <a:ext cx="276225" cy="276225"/>
          </a:xfrm>
          <a:prstGeom prst="roundRect">
            <a:avLst/>
          </a:prstGeom>
          <a:solidFill>
            <a:srgbClr val="D7D200"/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7" name="Rounded Rectangle 56"/>
          <p:cNvSpPr/>
          <p:nvPr/>
        </p:nvSpPr>
        <p:spPr bwMode="auto">
          <a:xfrm>
            <a:off x="2247899" y="2851666"/>
            <a:ext cx="276225" cy="2762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8" name="Rounded Rectangle 57"/>
          <p:cNvSpPr/>
          <p:nvPr/>
        </p:nvSpPr>
        <p:spPr bwMode="auto">
          <a:xfrm>
            <a:off x="1581151" y="1523999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9" name="Rounded Rectangle 58"/>
          <p:cNvSpPr/>
          <p:nvPr/>
        </p:nvSpPr>
        <p:spPr bwMode="auto">
          <a:xfrm>
            <a:off x="1909763" y="1523999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60" name="Rounded Rectangle 59"/>
          <p:cNvSpPr/>
          <p:nvPr/>
        </p:nvSpPr>
        <p:spPr bwMode="auto">
          <a:xfrm>
            <a:off x="2247899" y="152399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4282678" y="1984503"/>
            <a:ext cx="3702842" cy="722530"/>
            <a:chOff x="4293391" y="1994028"/>
            <a:chExt cx="3702842" cy="722530"/>
          </a:xfrm>
        </p:grpSpPr>
        <p:sp>
          <p:nvSpPr>
            <p:cNvPr id="85" name="Rectangle 84"/>
            <p:cNvSpPr/>
            <p:nvPr/>
          </p:nvSpPr>
          <p:spPr>
            <a:xfrm>
              <a:off x="4624383" y="2070227"/>
              <a:ext cx="3371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800" dirty="0" smtClean="0">
                  <a:solidFill>
                    <a:srgbClr val="FF9900"/>
                  </a:solidFill>
                  <a:latin typeface="Segoe Script" pitchFamily="34" charset="0"/>
                </a:rPr>
                <a:t>(based on “replication factor”) (3 by default)</a:t>
              </a:r>
              <a:endParaRPr lang="en-US" sz="1800" dirty="0">
                <a:solidFill>
                  <a:srgbClr val="FF9900"/>
                </a:solidFill>
                <a:latin typeface="Segoe Script" pitchFamily="34" charset="0"/>
              </a:endParaRPr>
            </a:p>
          </p:txBody>
        </p:sp>
        <p:cxnSp>
          <p:nvCxnSpPr>
            <p:cNvPr id="9" name="Straight Arrow Connector 8"/>
            <p:cNvCxnSpPr>
              <a:stCxn id="85" idx="1"/>
            </p:cNvCxnSpPr>
            <p:nvPr/>
          </p:nvCxnSpPr>
          <p:spPr bwMode="auto">
            <a:xfrm flipH="1" flipV="1">
              <a:off x="4293391" y="1994028"/>
              <a:ext cx="330992" cy="399365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triangle" w="med" len="lg"/>
            </a:ln>
            <a:effectLst/>
          </p:spPr>
        </p:cxnSp>
      </p:grpSp>
      <p:sp>
        <p:nvSpPr>
          <p:cNvPr id="43" name="Right Arrow 42"/>
          <p:cNvSpPr/>
          <p:nvPr/>
        </p:nvSpPr>
        <p:spPr bwMode="auto">
          <a:xfrm>
            <a:off x="1206660" y="2221556"/>
            <a:ext cx="336391" cy="204402"/>
          </a:xfrm>
          <a:prstGeom prst="rightArrow">
            <a:avLst/>
          </a:prstGeom>
          <a:solidFill>
            <a:srgbClr val="FF9900"/>
          </a:solidFill>
          <a:ln w="12700">
            <a:solidFill>
              <a:srgbClr val="FF9900"/>
            </a:solidFill>
            <a:headEnd type="none" w="med" len="med"/>
            <a:tailEnd type="none" w="med" len="med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838199" y="1800224"/>
            <a:ext cx="3843335" cy="3671885"/>
            <a:chOff x="838199" y="1800224"/>
            <a:chExt cx="3843335" cy="3671885"/>
          </a:xfrm>
        </p:grpSpPr>
        <p:cxnSp>
          <p:nvCxnSpPr>
            <p:cNvPr id="63" name="Straight Connector 62"/>
            <p:cNvCxnSpPr>
              <a:stCxn id="58" idx="2"/>
            </p:cNvCxnSpPr>
            <p:nvPr/>
          </p:nvCxnSpPr>
          <p:spPr bwMode="auto">
            <a:xfrm flipH="1">
              <a:off x="838199" y="1800224"/>
              <a:ext cx="881065" cy="3657600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58" idx="2"/>
            </p:cNvCxnSpPr>
            <p:nvPr/>
          </p:nvCxnSpPr>
          <p:spPr bwMode="auto">
            <a:xfrm>
              <a:off x="1719264" y="1800224"/>
              <a:ext cx="666747" cy="3671885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58" idx="2"/>
              <a:endCxn id="103" idx="0"/>
            </p:cNvCxnSpPr>
            <p:nvPr/>
          </p:nvCxnSpPr>
          <p:spPr bwMode="auto">
            <a:xfrm>
              <a:off x="1719264" y="1800224"/>
              <a:ext cx="2962270" cy="3671883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66" name="TextBox 65"/>
          <p:cNvSpPr txBox="1"/>
          <p:nvPr/>
        </p:nvSpPr>
        <p:spPr>
          <a:xfrm>
            <a:off x="892087" y="3571189"/>
            <a:ext cx="4022961" cy="646331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Client transfers block </a:t>
            </a:r>
            <a:r>
              <a:rPr lang="en-US" sz="1800" dirty="0">
                <a:solidFill>
                  <a:srgbClr val="A50021"/>
                </a:solidFill>
                <a:latin typeface="Segoe Script" pitchFamily="34" charset="0"/>
              </a:rPr>
              <a:t>directly </a:t>
            </a:r>
            <a:endParaRPr lang="en-US" sz="1800" dirty="0" smtClean="0">
              <a:solidFill>
                <a:srgbClr val="A50021"/>
              </a:solidFill>
              <a:latin typeface="Segoe Script" pitchFamily="34" charset="0"/>
            </a:endParaRPr>
          </a:p>
          <a:p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to </a:t>
            </a:r>
            <a:r>
              <a:rPr lang="en-US" sz="1800" dirty="0">
                <a:solidFill>
                  <a:srgbClr val="A50021"/>
                </a:solidFill>
                <a:latin typeface="Segoe Script" pitchFamily="34" charset="0"/>
              </a:rPr>
              <a:t>assigned data nodes</a:t>
            </a:r>
            <a:endParaRPr lang="en-US" sz="1800" dirty="0" smtClean="0">
              <a:solidFill>
                <a:srgbClr val="A50021"/>
              </a:solidFill>
              <a:latin typeface="Segoe Script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211092" y="1699213"/>
            <a:ext cx="2610010" cy="3231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{node2, node4, node 5}</a:t>
            </a:r>
            <a:endParaRPr lang="en-US" sz="1500" dirty="0">
              <a:solidFill>
                <a:srgbClr val="A50021"/>
              </a:solidFill>
              <a:latin typeface="Segoe Script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171575" y="1800224"/>
            <a:ext cx="5995983" cy="3686171"/>
            <a:chOff x="1171575" y="1800224"/>
            <a:chExt cx="5995983" cy="3686171"/>
          </a:xfrm>
        </p:grpSpPr>
        <p:cxnSp>
          <p:nvCxnSpPr>
            <p:cNvPr id="71" name="Straight Connector 70"/>
            <p:cNvCxnSpPr>
              <a:stCxn id="59" idx="2"/>
            </p:cNvCxnSpPr>
            <p:nvPr/>
          </p:nvCxnSpPr>
          <p:spPr bwMode="auto">
            <a:xfrm flipH="1">
              <a:off x="1171575" y="1800224"/>
              <a:ext cx="876301" cy="3671884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>
              <a:stCxn id="59" idx="2"/>
            </p:cNvCxnSpPr>
            <p:nvPr/>
          </p:nvCxnSpPr>
          <p:spPr bwMode="auto">
            <a:xfrm>
              <a:off x="2047876" y="1800224"/>
              <a:ext cx="1901457" cy="3686171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>
              <a:stCxn id="59" idx="2"/>
            </p:cNvCxnSpPr>
            <p:nvPr/>
          </p:nvCxnSpPr>
          <p:spPr bwMode="auto">
            <a:xfrm>
              <a:off x="2047876" y="1800224"/>
              <a:ext cx="5119682" cy="3671883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76" name="TextBox 75"/>
          <p:cNvSpPr txBox="1"/>
          <p:nvPr/>
        </p:nvSpPr>
        <p:spPr>
          <a:xfrm>
            <a:off x="3211092" y="1700553"/>
            <a:ext cx="2610010" cy="3231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{node1, node3, node 5}</a:t>
            </a:r>
            <a:endParaRPr lang="en-US" sz="1500" dirty="0">
              <a:solidFill>
                <a:srgbClr val="A50021"/>
              </a:solidFill>
              <a:latin typeface="Segoe Script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199208" y="1699555"/>
            <a:ext cx="2610010" cy="3231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{node2, node3, node 4}</a:t>
            </a:r>
            <a:endParaRPr lang="en-US" sz="1500" dirty="0">
              <a:solidFill>
                <a:srgbClr val="A50021"/>
              </a:solidFill>
              <a:latin typeface="Segoe Script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386012" y="1800223"/>
            <a:ext cx="5138736" cy="3686172"/>
            <a:chOff x="2386012" y="1800223"/>
            <a:chExt cx="5138736" cy="3686172"/>
          </a:xfrm>
        </p:grpSpPr>
        <p:cxnSp>
          <p:nvCxnSpPr>
            <p:cNvPr id="83" name="Straight Connector 82"/>
            <p:cNvCxnSpPr>
              <a:stCxn id="60" idx="2"/>
              <a:endCxn id="98" idx="0"/>
            </p:cNvCxnSpPr>
            <p:nvPr/>
          </p:nvCxnSpPr>
          <p:spPr bwMode="auto">
            <a:xfrm>
              <a:off x="2386012" y="1800223"/>
              <a:ext cx="704847" cy="3671884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>
              <a:stCxn id="60" idx="2"/>
            </p:cNvCxnSpPr>
            <p:nvPr/>
          </p:nvCxnSpPr>
          <p:spPr bwMode="auto">
            <a:xfrm>
              <a:off x="2386012" y="1800223"/>
              <a:ext cx="3178887" cy="3686172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>
              <a:stCxn id="60" idx="2"/>
              <a:endCxn id="112" idx="0"/>
            </p:cNvCxnSpPr>
            <p:nvPr/>
          </p:nvCxnSpPr>
          <p:spPr bwMode="auto">
            <a:xfrm>
              <a:off x="2386012" y="1800223"/>
              <a:ext cx="5138736" cy="3671885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88" name="TextBox 87"/>
          <p:cNvSpPr txBox="1"/>
          <p:nvPr/>
        </p:nvSpPr>
        <p:spPr>
          <a:xfrm>
            <a:off x="1719264" y="4423545"/>
            <a:ext cx="1584088" cy="369332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and so on…</a:t>
            </a:r>
          </a:p>
        </p:txBody>
      </p:sp>
      <p:grpSp>
        <p:nvGrpSpPr>
          <p:cNvPr id="81" name="Group 80"/>
          <p:cNvGrpSpPr/>
          <p:nvPr/>
        </p:nvGrpSpPr>
        <p:grpSpPr>
          <a:xfrm>
            <a:off x="1712119" y="2137711"/>
            <a:ext cx="4221954" cy="3334397"/>
            <a:chOff x="1719264" y="1800224"/>
            <a:chExt cx="4221954" cy="3334397"/>
          </a:xfrm>
        </p:grpSpPr>
        <p:cxnSp>
          <p:nvCxnSpPr>
            <p:cNvPr id="114" name="Straight Connector 113"/>
            <p:cNvCxnSpPr>
              <a:endCxn id="97" idx="0"/>
            </p:cNvCxnSpPr>
            <p:nvPr/>
          </p:nvCxnSpPr>
          <p:spPr bwMode="auto">
            <a:xfrm>
              <a:off x="1719265" y="1800224"/>
              <a:ext cx="1040603" cy="3334397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>
              <a:endCxn id="102" idx="0"/>
            </p:cNvCxnSpPr>
            <p:nvPr/>
          </p:nvCxnSpPr>
          <p:spPr bwMode="auto">
            <a:xfrm>
              <a:off x="1719264" y="1800224"/>
              <a:ext cx="2631279" cy="3334397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>
              <a:endCxn id="107" idx="0"/>
            </p:cNvCxnSpPr>
            <p:nvPr/>
          </p:nvCxnSpPr>
          <p:spPr bwMode="auto">
            <a:xfrm>
              <a:off x="1719264" y="1800224"/>
              <a:ext cx="4221954" cy="3334397"/>
            </a:xfrm>
            <a:prstGeom prst="line">
              <a:avLst/>
            </a:prstGeom>
            <a:ln>
              <a:solidFill>
                <a:srgbClr val="A50021"/>
              </a:solidFill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75" name="Rectangle 74"/>
          <p:cNvSpPr/>
          <p:nvPr/>
        </p:nvSpPr>
        <p:spPr>
          <a:xfrm>
            <a:off x="4266299" y="2733329"/>
            <a:ext cx="45586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b="0" dirty="0" smtClean="0">
                <a:latin typeface="+mj-lt"/>
              </a:rPr>
              <a:t>Name node tells client where to store each block of the file</a:t>
            </a:r>
            <a:endParaRPr lang="en-US" sz="1800" b="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69577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 animBg="1"/>
      <p:bldP spid="96" grpId="0" animBg="1"/>
      <p:bldP spid="97" grpId="0" animBg="1"/>
      <p:bldP spid="98" grpId="0" animBg="1"/>
      <p:bldP spid="101" grpId="0" animBg="1"/>
      <p:bldP spid="102" grpId="0" animBg="1"/>
      <p:bldP spid="103" grpId="0" animBg="1"/>
      <p:bldP spid="106" grpId="0" animBg="1"/>
      <p:bldP spid="107" grpId="0" animBg="1"/>
      <p:bldP spid="111" grpId="0" animBg="1"/>
      <p:bldP spid="112" grpId="0" animBg="1"/>
      <p:bldP spid="3" grpId="0" animBg="1"/>
      <p:bldP spid="84" grpId="0"/>
      <p:bldP spid="84" grpId="1"/>
      <p:bldP spid="46" grpId="0" animBg="1"/>
      <p:bldP spid="46" grpId="1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43" grpId="0" animBg="1"/>
      <p:bldP spid="66" grpId="0" animBg="1"/>
      <p:bldP spid="66" grpId="1" animBg="1"/>
      <p:bldP spid="69" grpId="0"/>
      <p:bldP spid="69" grpId="1"/>
      <p:bldP spid="76" grpId="0"/>
      <p:bldP spid="76" grpId="1"/>
      <p:bldP spid="82" grpId="0"/>
      <p:bldP spid="82" grpId="1"/>
      <p:bldP spid="88" grpId="0" animBg="1"/>
      <p:bldP spid="7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Files From HDFS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 bwMode="auto">
          <a:xfrm>
            <a:off x="4995858" y="3409266"/>
            <a:ext cx="1657350" cy="628651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NameNode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6" name="Rounded Rectangle 5"/>
          <p:cNvSpPr/>
          <p:nvPr/>
        </p:nvSpPr>
        <p:spPr bwMode="auto">
          <a:xfrm>
            <a:off x="7167558" y="3504515"/>
            <a:ext cx="1657350" cy="438151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1003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BackupNode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cxnSp>
        <p:nvCxnSpPr>
          <p:cNvPr id="12" name="Straight Connector 11"/>
          <p:cNvCxnSpPr>
            <a:stCxn id="5" idx="3"/>
            <a:endCxn id="6" idx="1"/>
          </p:cNvCxnSpPr>
          <p:nvPr/>
        </p:nvCxnSpPr>
        <p:spPr bwMode="auto">
          <a:xfrm flipV="1">
            <a:off x="6653208" y="3723591"/>
            <a:ext cx="514350" cy="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triangle" w="lg" len="lg"/>
            <a:tailEnd type="triangle" w="lg" len="lg"/>
          </a:ln>
          <a:effectLst/>
        </p:spPr>
      </p:cxnSp>
      <p:cxnSp>
        <p:nvCxnSpPr>
          <p:cNvPr id="13" name="Straight Connector 12"/>
          <p:cNvCxnSpPr>
            <a:stCxn id="5" idx="2"/>
            <a:endCxn id="63" idx="0"/>
          </p:cNvCxnSpPr>
          <p:nvPr/>
        </p:nvCxnSpPr>
        <p:spPr bwMode="auto">
          <a:xfrm flipH="1">
            <a:off x="1162048" y="4037917"/>
            <a:ext cx="4662485" cy="94365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14" name="Straight Connector 13"/>
          <p:cNvCxnSpPr>
            <a:stCxn id="5" idx="2"/>
            <a:endCxn id="68" idx="0"/>
          </p:cNvCxnSpPr>
          <p:nvPr/>
        </p:nvCxnSpPr>
        <p:spPr bwMode="auto">
          <a:xfrm flipH="1">
            <a:off x="2752723" y="4037917"/>
            <a:ext cx="3071810" cy="94365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15" name="Straight Connector 14"/>
          <p:cNvCxnSpPr>
            <a:stCxn id="5" idx="2"/>
            <a:endCxn id="73" idx="0"/>
          </p:cNvCxnSpPr>
          <p:nvPr/>
        </p:nvCxnSpPr>
        <p:spPr bwMode="auto">
          <a:xfrm flipH="1">
            <a:off x="4343398" y="4037917"/>
            <a:ext cx="1481135" cy="94365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16" name="Straight Connector 15"/>
          <p:cNvCxnSpPr>
            <a:stCxn id="5" idx="2"/>
            <a:endCxn id="78" idx="0"/>
          </p:cNvCxnSpPr>
          <p:nvPr/>
        </p:nvCxnSpPr>
        <p:spPr bwMode="auto">
          <a:xfrm>
            <a:off x="5824533" y="4037917"/>
            <a:ext cx="109540" cy="94365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17" name="Straight Connector 16"/>
          <p:cNvCxnSpPr>
            <a:stCxn id="5" idx="2"/>
            <a:endCxn id="83" idx="0"/>
          </p:cNvCxnSpPr>
          <p:nvPr/>
        </p:nvCxnSpPr>
        <p:spPr bwMode="auto">
          <a:xfrm>
            <a:off x="5824533" y="4037917"/>
            <a:ext cx="1700215" cy="94365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sp>
        <p:nvSpPr>
          <p:cNvPr id="18" name="Folded Corner 17"/>
          <p:cNvSpPr/>
          <p:nvPr/>
        </p:nvSpPr>
        <p:spPr bwMode="auto">
          <a:xfrm>
            <a:off x="133348" y="1523999"/>
            <a:ext cx="1028700" cy="1651518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Franklin Gothic Book" pitchFamily="34" charset="0"/>
              </a:rPr>
              <a:t>Giant File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110010101001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010100101010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011001010100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101010010101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001100101010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010101001010</a:t>
            </a:r>
          </a:p>
          <a:p>
            <a:pPr algn="ctr"/>
            <a:r>
              <a:rPr lang="en-US" sz="1000" b="0" dirty="0">
                <a:solidFill>
                  <a:srgbClr val="01020B"/>
                </a:solidFill>
                <a:latin typeface="Franklin Gothic Book" pitchFamily="34" charset="0"/>
              </a:rPr>
              <a:t>100110010101</a:t>
            </a:r>
          </a:p>
          <a:p>
            <a:pPr algn="ctr"/>
            <a:r>
              <a:rPr lang="en-US" sz="1000" b="0" dirty="0" smtClean="0">
                <a:solidFill>
                  <a:srgbClr val="01020B"/>
                </a:solidFill>
                <a:latin typeface="Franklin Gothic Book" pitchFamily="34" charset="0"/>
              </a:rPr>
              <a:t>001010100101</a:t>
            </a: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2686050" y="2106094"/>
            <a:ext cx="1000124" cy="715927"/>
          </a:xfrm>
          <a:prstGeom prst="roundRect">
            <a:avLst/>
          </a:prstGeom>
          <a:solidFill>
            <a:srgbClr val="002060"/>
          </a:solidFill>
          <a:ln w="12700">
            <a:solidFill>
              <a:schemeClr val="tx1"/>
            </a:solidFill>
            <a:headEnd type="none" w="med" len="med"/>
            <a:tailEnd type="none" w="med" len="med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HDFS</a:t>
            </a:r>
          </a:p>
          <a:p>
            <a:pPr algn="ctr"/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Client</a:t>
            </a:r>
            <a:endParaRPr kumimoji="0" lang="en-US" sz="18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cxnSp>
        <p:nvCxnSpPr>
          <p:cNvPr id="20" name="Straight Connector 19"/>
          <p:cNvCxnSpPr>
            <a:stCxn id="19" idx="3"/>
            <a:endCxn id="5" idx="1"/>
          </p:cNvCxnSpPr>
          <p:nvPr/>
        </p:nvCxnSpPr>
        <p:spPr bwMode="auto">
          <a:xfrm>
            <a:off x="3686174" y="2464058"/>
            <a:ext cx="1309684" cy="1259534"/>
          </a:xfrm>
          <a:prstGeom prst="line">
            <a:avLst/>
          </a:prstGeom>
          <a:ln>
            <a:solidFill>
              <a:srgbClr val="A50021"/>
            </a:solidFill>
            <a:headEnd type="triangl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262431" y="2483108"/>
            <a:ext cx="1992853" cy="55399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return locations </a:t>
            </a:r>
          </a:p>
          <a:p>
            <a:pPr algn="ctr"/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of blocks of file</a:t>
            </a:r>
            <a:endParaRPr lang="en-US" sz="1500" dirty="0">
              <a:solidFill>
                <a:srgbClr val="A50021"/>
              </a:solidFill>
              <a:latin typeface="Segoe Script" pitchFamily="34" charset="0"/>
            </a:endParaRPr>
          </a:p>
        </p:txBody>
      </p:sp>
      <p:sp>
        <p:nvSpPr>
          <p:cNvPr id="22" name="Rounded Rectangle 21"/>
          <p:cNvSpPr/>
          <p:nvPr/>
        </p:nvSpPr>
        <p:spPr bwMode="auto">
          <a:xfrm>
            <a:off x="1581151" y="1855916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3" name="Rounded Rectangle 22"/>
          <p:cNvSpPr/>
          <p:nvPr/>
        </p:nvSpPr>
        <p:spPr bwMode="auto">
          <a:xfrm>
            <a:off x="1909763" y="1855916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2247899" y="1855915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5" name="Rounded Rectangle 24"/>
          <p:cNvSpPr/>
          <p:nvPr/>
        </p:nvSpPr>
        <p:spPr bwMode="auto">
          <a:xfrm>
            <a:off x="1581151" y="2187833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6" name="Rounded Rectangle 25"/>
          <p:cNvSpPr/>
          <p:nvPr/>
        </p:nvSpPr>
        <p:spPr bwMode="auto">
          <a:xfrm>
            <a:off x="1909763" y="2187833"/>
            <a:ext cx="276225" cy="276225"/>
          </a:xfrm>
          <a:prstGeom prst="roundRect">
            <a:avLst/>
          </a:prstGeom>
          <a:solidFill>
            <a:srgbClr val="FFFF93"/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7" name="Rounded Rectangle 26"/>
          <p:cNvSpPr/>
          <p:nvPr/>
        </p:nvSpPr>
        <p:spPr bwMode="auto">
          <a:xfrm>
            <a:off x="2247899" y="2187832"/>
            <a:ext cx="276225" cy="276225"/>
          </a:xfrm>
          <a:prstGeom prst="roundRect">
            <a:avLst/>
          </a:prstGeom>
          <a:solidFill>
            <a:srgbClr val="FFCC00"/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8" name="Rounded Rectangle 27"/>
          <p:cNvSpPr/>
          <p:nvPr/>
        </p:nvSpPr>
        <p:spPr bwMode="auto">
          <a:xfrm>
            <a:off x="1581151" y="2519750"/>
            <a:ext cx="276225" cy="276225"/>
          </a:xfrm>
          <a:prstGeom prst="roundRect">
            <a:avLst/>
          </a:prstGeom>
          <a:solidFill>
            <a:srgbClr val="FFCCFF"/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9" name="Rounded Rectangle 28"/>
          <p:cNvSpPr/>
          <p:nvPr/>
        </p:nvSpPr>
        <p:spPr bwMode="auto">
          <a:xfrm>
            <a:off x="1909763" y="2519750"/>
            <a:ext cx="276225" cy="276225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0" name="Rounded Rectangle 29"/>
          <p:cNvSpPr/>
          <p:nvPr/>
        </p:nvSpPr>
        <p:spPr bwMode="auto">
          <a:xfrm>
            <a:off x="2247899" y="2519749"/>
            <a:ext cx="276225" cy="27622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1581151" y="2851667"/>
            <a:ext cx="276225" cy="27622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1909763" y="2851667"/>
            <a:ext cx="276225" cy="276225"/>
          </a:xfrm>
          <a:prstGeom prst="roundRect">
            <a:avLst/>
          </a:prstGeom>
          <a:solidFill>
            <a:srgbClr val="D7D200"/>
          </a:solidFill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3" name="Rounded Rectangle 32"/>
          <p:cNvSpPr/>
          <p:nvPr/>
        </p:nvSpPr>
        <p:spPr bwMode="auto">
          <a:xfrm>
            <a:off x="2247899" y="2851666"/>
            <a:ext cx="276225" cy="2762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4" name="Rounded Rectangle 33"/>
          <p:cNvSpPr/>
          <p:nvPr/>
        </p:nvSpPr>
        <p:spPr bwMode="auto">
          <a:xfrm>
            <a:off x="1581151" y="1523999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5" name="Rounded Rectangle 34"/>
          <p:cNvSpPr/>
          <p:nvPr/>
        </p:nvSpPr>
        <p:spPr bwMode="auto">
          <a:xfrm>
            <a:off x="1909763" y="1523999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6" name="Rounded Rectangle 35"/>
          <p:cNvSpPr/>
          <p:nvPr/>
        </p:nvSpPr>
        <p:spPr bwMode="auto">
          <a:xfrm>
            <a:off x="2247899" y="1523998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9" name="Right Arrow 38"/>
          <p:cNvSpPr/>
          <p:nvPr/>
        </p:nvSpPr>
        <p:spPr bwMode="auto">
          <a:xfrm flipH="1">
            <a:off x="1206659" y="2221556"/>
            <a:ext cx="293523" cy="204402"/>
          </a:xfrm>
          <a:prstGeom prst="rightArrow">
            <a:avLst/>
          </a:prstGeom>
          <a:solidFill>
            <a:srgbClr val="FF9900"/>
          </a:solidFill>
          <a:ln w="12700">
            <a:solidFill>
              <a:srgbClr val="FF9900"/>
            </a:solidFill>
            <a:headEnd type="none" w="med" len="med"/>
            <a:tailEnd type="none" w="med" len="med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495297" y="4981571"/>
            <a:ext cx="1333501" cy="904875"/>
            <a:chOff x="876299" y="4552950"/>
            <a:chExt cx="1333501" cy="904875"/>
          </a:xfrm>
        </p:grpSpPr>
        <p:sp>
          <p:nvSpPr>
            <p:cNvPr id="63" name="Rounded Rectangle 62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4" name="Rounded Rectangle 63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5" name="Rounded Rectangle 64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6" name="Rounded Rectangle 65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2085972" y="4981571"/>
            <a:ext cx="1333501" cy="904875"/>
            <a:chOff x="876299" y="4552950"/>
            <a:chExt cx="1333501" cy="904875"/>
          </a:xfrm>
        </p:grpSpPr>
        <p:sp>
          <p:nvSpPr>
            <p:cNvPr id="68" name="Rounded Rectangle 67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9" name="Rounded Rectangle 68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0" name="Rounded Rectangle 69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1" name="Rounded Rectangle 70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3676647" y="4981571"/>
            <a:ext cx="1333501" cy="904875"/>
            <a:chOff x="876299" y="4552950"/>
            <a:chExt cx="1333501" cy="904875"/>
          </a:xfrm>
        </p:grpSpPr>
        <p:sp>
          <p:nvSpPr>
            <p:cNvPr id="73" name="Rounded Rectangle 72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4" name="Rounded Rectangle 73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5" name="Rounded Rectangle 74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6" name="Rounded Rectangle 75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5267322" y="4981571"/>
            <a:ext cx="1333501" cy="904875"/>
            <a:chOff x="876299" y="4552950"/>
            <a:chExt cx="1333501" cy="904875"/>
          </a:xfrm>
        </p:grpSpPr>
        <p:sp>
          <p:nvSpPr>
            <p:cNvPr id="78" name="Rounded Rectangle 77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9" name="Rounded Rectangle 78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0" name="Rounded Rectangle 79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1" name="Rounded Rectangle 80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6857997" y="4981571"/>
            <a:ext cx="1333501" cy="904875"/>
            <a:chOff x="876299" y="4552950"/>
            <a:chExt cx="1333501" cy="904875"/>
          </a:xfrm>
        </p:grpSpPr>
        <p:sp>
          <p:nvSpPr>
            <p:cNvPr id="83" name="Rounded Rectangle 82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4" name="Rounded Rectangle 83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5" name="Rounded Rectangle 84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6" name="Rounded Rectangle 85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92" name="Right Arrow 91"/>
          <p:cNvSpPr/>
          <p:nvPr/>
        </p:nvSpPr>
        <p:spPr bwMode="auto">
          <a:xfrm rot="6745695" flipH="1">
            <a:off x="894297" y="4024008"/>
            <a:ext cx="1415710" cy="238641"/>
          </a:xfrm>
          <a:prstGeom prst="rightArrow">
            <a:avLst/>
          </a:prstGeom>
          <a:solidFill>
            <a:srgbClr val="FF9900">
              <a:alpha val="40000"/>
            </a:srgbClr>
          </a:solidFill>
          <a:ln w="12700">
            <a:solidFill>
              <a:srgbClr val="FF9900"/>
            </a:solidFill>
            <a:headEnd type="none" w="med" len="med"/>
            <a:tailEnd type="none" w="med" len="med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3" name="Right Arrow 92"/>
          <p:cNvSpPr/>
          <p:nvPr/>
        </p:nvSpPr>
        <p:spPr bwMode="auto">
          <a:xfrm rot="4399997" flipH="1">
            <a:off x="1816269" y="4036512"/>
            <a:ext cx="1415710" cy="238641"/>
          </a:xfrm>
          <a:prstGeom prst="rightArrow">
            <a:avLst/>
          </a:prstGeom>
          <a:solidFill>
            <a:srgbClr val="FF9900">
              <a:alpha val="40000"/>
            </a:srgbClr>
          </a:solidFill>
          <a:ln w="12700">
            <a:solidFill>
              <a:srgbClr val="FF9900"/>
            </a:solidFill>
            <a:headEnd type="none" w="med" len="med"/>
            <a:tailEnd type="none" w="med" len="med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4" name="Right Arrow 93"/>
          <p:cNvSpPr/>
          <p:nvPr/>
        </p:nvSpPr>
        <p:spPr bwMode="auto">
          <a:xfrm rot="2515154" flipH="1">
            <a:off x="2558789" y="4040401"/>
            <a:ext cx="2065502" cy="238641"/>
          </a:xfrm>
          <a:prstGeom prst="rightArrow">
            <a:avLst/>
          </a:prstGeom>
          <a:solidFill>
            <a:srgbClr val="FF9900">
              <a:alpha val="40000"/>
            </a:srgbClr>
          </a:solidFill>
          <a:ln w="12700">
            <a:solidFill>
              <a:srgbClr val="FF9900"/>
            </a:solidFill>
            <a:headEnd type="none" w="med" len="med"/>
            <a:tailEnd type="none" w="med" len="med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44804" y="3962059"/>
            <a:ext cx="4376519" cy="40011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stream blocks from data nodes</a:t>
            </a:r>
          </a:p>
        </p:txBody>
      </p:sp>
    </p:spTree>
    <p:extLst>
      <p:ext uri="{BB962C8B-B14F-4D97-AF65-F5344CB8AC3E}">
        <p14:creationId xmlns:p14="http://schemas.microsoft.com/office/powerpoint/2010/main" val="21996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7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9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3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7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9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1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300"/>
                            </p:stCondLst>
                            <p:childTnLst>
                              <p:par>
                                <p:cTn id="1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9" grpId="0" animBg="1"/>
      <p:bldP spid="92" grpId="0" animBg="1"/>
      <p:bldP spid="93" grpId="0" animBg="1"/>
      <p:bldP spid="94" grpId="0" animBg="1"/>
      <p:bldP spid="9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2699941" y="2814638"/>
            <a:ext cx="4500561" cy="3173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Failure types:</a:t>
            </a:r>
          </a:p>
          <a:p>
            <a:pPr lvl="1"/>
            <a:r>
              <a:rPr lang="en-US" b="0" dirty="0" smtClean="0"/>
              <a:t>Disk errors and failures</a:t>
            </a:r>
          </a:p>
          <a:p>
            <a:pPr lvl="1"/>
            <a:r>
              <a:rPr lang="en-US" b="0" dirty="0" err="1" smtClean="0"/>
              <a:t>DataNode</a:t>
            </a:r>
            <a:r>
              <a:rPr lang="en-US" b="0" dirty="0" smtClean="0"/>
              <a:t> failures</a:t>
            </a:r>
          </a:p>
          <a:p>
            <a:pPr lvl="1"/>
            <a:r>
              <a:rPr lang="en-US" b="0" dirty="0" smtClean="0"/>
              <a:t>Switch/Rack failures</a:t>
            </a:r>
          </a:p>
          <a:p>
            <a:pPr lvl="1"/>
            <a:r>
              <a:rPr lang="en-US" b="0" dirty="0" err="1" smtClean="0"/>
              <a:t>NameNode</a:t>
            </a:r>
            <a:r>
              <a:rPr lang="en-US" b="0" dirty="0" smtClean="0"/>
              <a:t> failures</a:t>
            </a:r>
          </a:p>
          <a:p>
            <a:pPr lvl="1"/>
            <a:r>
              <a:rPr lang="en-US" b="0" dirty="0" smtClean="0"/>
              <a:t>Datacenter failures</a:t>
            </a:r>
          </a:p>
          <a:p>
            <a:endParaRPr lang="en-US" b="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Failures, Failures, Failures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90246"/>
            <a:ext cx="7772400" cy="107034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HDFS was designed with the expectation that failures (</a:t>
            </a:r>
            <a:r>
              <a:rPr lang="en-US" b="1" dirty="0" smtClean="0"/>
              <a:t>both hardware and software</a:t>
            </a:r>
            <a:r>
              <a:rPr lang="en-US" dirty="0" smtClean="0"/>
              <a:t>) would occur frequently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25</a:t>
            </a:fld>
            <a:endParaRPr lang="en-US" dirty="0"/>
          </a:p>
        </p:txBody>
      </p:sp>
      <p:grpSp>
        <p:nvGrpSpPr>
          <p:cNvPr id="20" name="Group 19"/>
          <p:cNvGrpSpPr/>
          <p:nvPr/>
        </p:nvGrpSpPr>
        <p:grpSpPr>
          <a:xfrm>
            <a:off x="6612334" y="3703636"/>
            <a:ext cx="1895476" cy="1809747"/>
            <a:chOff x="6433740" y="3713161"/>
            <a:chExt cx="1895476" cy="1809747"/>
          </a:xfrm>
        </p:grpSpPr>
        <p:sp>
          <p:nvSpPr>
            <p:cNvPr id="6" name="Rounded Rectangle 5"/>
            <p:cNvSpPr/>
            <p:nvPr/>
          </p:nvSpPr>
          <p:spPr bwMode="auto">
            <a:xfrm>
              <a:off x="6586141" y="4257675"/>
              <a:ext cx="1657350" cy="628651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NameNode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4" name="Multiply 13"/>
            <p:cNvSpPr/>
            <p:nvPr/>
          </p:nvSpPr>
          <p:spPr bwMode="auto">
            <a:xfrm>
              <a:off x="6433740" y="3713161"/>
              <a:ext cx="1895476" cy="1809747"/>
            </a:xfrm>
            <a:prstGeom prst="mathMultiply">
              <a:avLst>
                <a:gd name="adj1" fmla="val 7772"/>
              </a:avLst>
            </a:prstGeom>
            <a:solidFill>
              <a:srgbClr val="C00000"/>
            </a:solidFill>
            <a:ln w="19050" cap="flat" cmpd="sng" algn="ctr">
              <a:solidFill>
                <a:srgbClr val="A5002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4465" y="2244724"/>
            <a:ext cx="1895476" cy="1809747"/>
            <a:chOff x="5019276" y="2265363"/>
            <a:chExt cx="1895476" cy="1809747"/>
          </a:xfrm>
        </p:grpSpPr>
        <p:pic>
          <p:nvPicPr>
            <p:cNvPr id="2050" name="Picture 2" descr="http://images.vistaclues.com/wp-content/uploads/2010/01/hard-disk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9760" l="214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9557" y="2616200"/>
              <a:ext cx="1246584" cy="1108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Multiply 14"/>
            <p:cNvSpPr/>
            <p:nvPr/>
          </p:nvSpPr>
          <p:spPr bwMode="auto">
            <a:xfrm>
              <a:off x="5019276" y="2265363"/>
              <a:ext cx="1895476" cy="1809747"/>
            </a:xfrm>
            <a:prstGeom prst="mathMultiply">
              <a:avLst>
                <a:gd name="adj1" fmla="val 7772"/>
              </a:avLst>
            </a:prstGeom>
            <a:solidFill>
              <a:srgbClr val="C00000"/>
            </a:solidFill>
            <a:ln w="19050" cap="flat" cmpd="sng" algn="ctr">
              <a:solidFill>
                <a:srgbClr val="A5002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783386" y="2436812"/>
            <a:ext cx="1895476" cy="1809747"/>
            <a:chOff x="4661693" y="4291008"/>
            <a:chExt cx="1895476" cy="1809747"/>
          </a:xfrm>
        </p:grpSpPr>
        <p:grpSp>
          <p:nvGrpSpPr>
            <p:cNvPr id="7" name="Group 6"/>
            <p:cNvGrpSpPr/>
            <p:nvPr/>
          </p:nvGrpSpPr>
          <p:grpSpPr>
            <a:xfrm>
              <a:off x="4962128" y="4705346"/>
              <a:ext cx="1333501" cy="904875"/>
              <a:chOff x="876299" y="4552950"/>
              <a:chExt cx="1333501" cy="904875"/>
            </a:xfrm>
          </p:grpSpPr>
          <p:sp>
            <p:nvSpPr>
              <p:cNvPr id="8" name="Rounded Rectangle 7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DataNode</a:t>
                </a:r>
                <a:endParaRPr kumimoji="0" lang="en-US" sz="16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9" name="Rounded Rectangle 8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0" name="Rounded Rectangle 9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1" name="Rounded Rectangle 10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sp>
          <p:nvSpPr>
            <p:cNvPr id="16" name="Multiply 15"/>
            <p:cNvSpPr/>
            <p:nvPr/>
          </p:nvSpPr>
          <p:spPr bwMode="auto">
            <a:xfrm>
              <a:off x="4661693" y="4291008"/>
              <a:ext cx="1895476" cy="1809747"/>
            </a:xfrm>
            <a:prstGeom prst="mathMultiply">
              <a:avLst>
                <a:gd name="adj1" fmla="val 7772"/>
              </a:avLst>
            </a:prstGeom>
            <a:solidFill>
              <a:srgbClr val="C00000"/>
            </a:solidFill>
            <a:ln w="19050" cap="flat" cmpd="sng" algn="ctr">
              <a:solidFill>
                <a:srgbClr val="A5002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961627" y="3932234"/>
            <a:ext cx="2276078" cy="2684102"/>
            <a:chOff x="7200502" y="1601174"/>
            <a:chExt cx="2276078" cy="2684102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9345" l="3170" r="982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2992" y="1601174"/>
              <a:ext cx="2033588" cy="2684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9" name="Multiply 18"/>
            <p:cNvSpPr/>
            <p:nvPr/>
          </p:nvSpPr>
          <p:spPr bwMode="auto">
            <a:xfrm>
              <a:off x="7200502" y="2160586"/>
              <a:ext cx="1895476" cy="1809747"/>
            </a:xfrm>
            <a:prstGeom prst="mathMultiply">
              <a:avLst>
                <a:gd name="adj1" fmla="val 7772"/>
              </a:avLst>
            </a:prstGeom>
            <a:solidFill>
              <a:srgbClr val="C00000"/>
            </a:solidFill>
            <a:ln w="19050" cap="flat" cmpd="sng" algn="ctr">
              <a:solidFill>
                <a:srgbClr val="A5002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190455" y="4876801"/>
            <a:ext cx="2036365" cy="1809747"/>
            <a:chOff x="6190455" y="4876801"/>
            <a:chExt cx="2036365" cy="1809747"/>
          </a:xfrm>
        </p:grpSpPr>
        <p:pic>
          <p:nvPicPr>
            <p:cNvPr id="2053" name="Picture 5" descr="http://www.epcsolutions.com/prod/files/images/image/FAM/FAM%20IT%20datacenter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309" b="100000" l="3604" r="9945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0455" y="5094285"/>
              <a:ext cx="2036365" cy="13795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Multiply 24"/>
            <p:cNvSpPr/>
            <p:nvPr/>
          </p:nvSpPr>
          <p:spPr bwMode="auto">
            <a:xfrm>
              <a:off x="6190455" y="4876801"/>
              <a:ext cx="1895476" cy="1809747"/>
            </a:xfrm>
            <a:prstGeom prst="mathMultiply">
              <a:avLst>
                <a:gd name="adj1" fmla="val 7772"/>
              </a:avLst>
            </a:prstGeom>
            <a:solidFill>
              <a:srgbClr val="C00000"/>
            </a:solidFill>
            <a:ln w="19050" cap="flat" cmpd="sng" algn="ctr">
              <a:solidFill>
                <a:srgbClr val="A5002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9827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Fault Tolerance (</a:t>
            </a:r>
            <a:r>
              <a:rPr lang="en-US" dirty="0" err="1" smtClean="0"/>
              <a:t>DataNode</a:t>
            </a:r>
            <a:r>
              <a:rPr lang="en-US" dirty="0" smtClean="0"/>
              <a:t> Failure)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 bwMode="auto">
          <a:xfrm>
            <a:off x="4562475" y="1771650"/>
            <a:ext cx="1657350" cy="628651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NameNode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6848475" y="1866899"/>
            <a:ext cx="1657350" cy="438151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1003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BackupNode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504824" y="4981573"/>
            <a:ext cx="1333501" cy="904875"/>
            <a:chOff x="876299" y="4552950"/>
            <a:chExt cx="1333501" cy="904875"/>
          </a:xfrm>
        </p:grpSpPr>
        <p:sp>
          <p:nvSpPr>
            <p:cNvPr id="6" name="Rounded Rectangle 5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" name="Rounded Rectangle 7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9" name="Rounded Rectangle 8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0" name="Rounded Rectangle 9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095499" y="4981573"/>
            <a:ext cx="1333501" cy="904875"/>
            <a:chOff x="876299" y="4552950"/>
            <a:chExt cx="1333501" cy="904875"/>
          </a:xfrm>
        </p:grpSpPr>
        <p:sp>
          <p:nvSpPr>
            <p:cNvPr id="13" name="Rounded Rectangle 12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4" name="Rounded Rectangle 13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6" name="Rounded Rectangle 15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686174" y="4981573"/>
            <a:ext cx="1333501" cy="904875"/>
            <a:chOff x="876299" y="4552950"/>
            <a:chExt cx="1333501" cy="904875"/>
          </a:xfrm>
        </p:grpSpPr>
        <p:sp>
          <p:nvSpPr>
            <p:cNvPr id="18" name="Rounded Rectangle 17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1" name="Rounded Rectangle 20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276849" y="4981573"/>
            <a:ext cx="1333501" cy="904875"/>
            <a:chOff x="876299" y="4552950"/>
            <a:chExt cx="1333501" cy="904875"/>
          </a:xfrm>
        </p:grpSpPr>
        <p:sp>
          <p:nvSpPr>
            <p:cNvPr id="23" name="Rounded Rectangle 22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4" name="Rounded Rectangle 23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5" name="Rounded Rectangle 24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6" name="Rounded Rectangle 25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867524" y="4981573"/>
            <a:ext cx="1333501" cy="904875"/>
            <a:chOff x="876299" y="4552950"/>
            <a:chExt cx="1333501" cy="904875"/>
          </a:xfrm>
        </p:grpSpPr>
        <p:sp>
          <p:nvSpPr>
            <p:cNvPr id="28" name="Rounded Rectangle 27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9" name="Rounded Rectangle 28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0" name="Rounded Rectangle 29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1" name="Rounded Rectangle 30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cxnSp>
        <p:nvCxnSpPr>
          <p:cNvPr id="33" name="Straight Connector 32"/>
          <p:cNvCxnSpPr>
            <a:stCxn id="5" idx="3"/>
            <a:endCxn id="7" idx="1"/>
          </p:cNvCxnSpPr>
          <p:nvPr/>
        </p:nvCxnSpPr>
        <p:spPr bwMode="auto">
          <a:xfrm flipV="1">
            <a:off x="6219825" y="2085975"/>
            <a:ext cx="628650" cy="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triangle" w="lg" len="lg"/>
            <a:tailEnd type="triangle" w="lg" len="lg"/>
          </a:ln>
          <a:effectLst/>
        </p:spPr>
      </p:cxnSp>
      <p:cxnSp>
        <p:nvCxnSpPr>
          <p:cNvPr id="35" name="Straight Connector 34"/>
          <p:cNvCxnSpPr>
            <a:stCxn id="5" idx="2"/>
            <a:endCxn id="6" idx="0"/>
          </p:cNvCxnSpPr>
          <p:nvPr/>
        </p:nvCxnSpPr>
        <p:spPr bwMode="auto">
          <a:xfrm flipH="1">
            <a:off x="1171575" y="2400301"/>
            <a:ext cx="4219575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36" name="Straight Connector 35"/>
          <p:cNvCxnSpPr>
            <a:stCxn id="5" idx="2"/>
            <a:endCxn id="13" idx="0"/>
          </p:cNvCxnSpPr>
          <p:nvPr/>
        </p:nvCxnSpPr>
        <p:spPr bwMode="auto">
          <a:xfrm flipH="1">
            <a:off x="2762250" y="2400301"/>
            <a:ext cx="2628900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39" name="Straight Connector 38"/>
          <p:cNvCxnSpPr>
            <a:stCxn id="5" idx="2"/>
            <a:endCxn id="18" idx="0"/>
          </p:cNvCxnSpPr>
          <p:nvPr/>
        </p:nvCxnSpPr>
        <p:spPr bwMode="auto">
          <a:xfrm flipH="1">
            <a:off x="4352925" y="2400301"/>
            <a:ext cx="1038225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42" name="Straight Connector 41"/>
          <p:cNvCxnSpPr>
            <a:stCxn id="5" idx="2"/>
            <a:endCxn id="23" idx="0"/>
          </p:cNvCxnSpPr>
          <p:nvPr/>
        </p:nvCxnSpPr>
        <p:spPr bwMode="auto">
          <a:xfrm>
            <a:off x="5391150" y="2400301"/>
            <a:ext cx="552450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45" name="Straight Connector 44"/>
          <p:cNvCxnSpPr>
            <a:stCxn id="5" idx="2"/>
            <a:endCxn id="28" idx="0"/>
          </p:cNvCxnSpPr>
          <p:nvPr/>
        </p:nvCxnSpPr>
        <p:spPr bwMode="auto">
          <a:xfrm>
            <a:off x="5391150" y="2400301"/>
            <a:ext cx="2143125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sp>
        <p:nvSpPr>
          <p:cNvPr id="46" name="TextBox 45"/>
          <p:cNvSpPr txBox="1"/>
          <p:nvPr/>
        </p:nvSpPr>
        <p:spPr>
          <a:xfrm>
            <a:off x="3257104" y="3529354"/>
            <a:ext cx="3526928" cy="32316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500" dirty="0" err="1" smtClean="0">
                <a:solidFill>
                  <a:srgbClr val="A50021"/>
                </a:solidFill>
                <a:latin typeface="Segoe Script" pitchFamily="34" charset="0"/>
              </a:rPr>
              <a:t>NameNode</a:t>
            </a:r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 detects </a:t>
            </a:r>
            <a:r>
              <a:rPr lang="en-US" sz="1500" dirty="0" err="1" smtClean="0">
                <a:solidFill>
                  <a:srgbClr val="A50021"/>
                </a:solidFill>
                <a:latin typeface="Segoe Script" pitchFamily="34" charset="0"/>
              </a:rPr>
              <a:t>DataNode</a:t>
            </a:r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 loss</a:t>
            </a:r>
          </a:p>
        </p:txBody>
      </p:sp>
      <p:sp>
        <p:nvSpPr>
          <p:cNvPr id="34" name="Multiply 33"/>
          <p:cNvSpPr/>
          <p:nvPr/>
        </p:nvSpPr>
        <p:spPr bwMode="auto">
          <a:xfrm>
            <a:off x="6586536" y="4529136"/>
            <a:ext cx="1895476" cy="1809747"/>
          </a:xfrm>
          <a:prstGeom prst="mathMultiply">
            <a:avLst>
              <a:gd name="adj1" fmla="val 14614"/>
            </a:avLst>
          </a:prstGeom>
          <a:solidFill>
            <a:srgbClr val="C00000"/>
          </a:solidFill>
          <a:ln w="19050" cap="flat" cmpd="sng" algn="ctr">
            <a:solidFill>
              <a:srgbClr val="A5002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998656" y="3413937"/>
            <a:ext cx="5384807" cy="646331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Blocks are auto-replicated on remaining </a:t>
            </a:r>
          </a:p>
          <a:p>
            <a:pPr algn="ctr"/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nodes to satisfy replication factor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76849" y="4959250"/>
            <a:ext cx="1333501" cy="1228024"/>
            <a:chOff x="5276146" y="4977904"/>
            <a:chExt cx="1333501" cy="1228024"/>
          </a:xfrm>
        </p:grpSpPr>
        <p:sp>
          <p:nvSpPr>
            <p:cNvPr id="43" name="Rounded Rectangle 42"/>
            <p:cNvSpPr/>
            <p:nvPr/>
          </p:nvSpPr>
          <p:spPr bwMode="auto">
            <a:xfrm>
              <a:off x="5276146" y="4977904"/>
              <a:ext cx="1333501" cy="1228024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b="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44" name="Rounded Rectangle 43"/>
            <p:cNvSpPr/>
            <p:nvPr/>
          </p:nvSpPr>
          <p:spPr bwMode="auto">
            <a:xfrm>
              <a:off x="5476172" y="546844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47" name="Rounded Rectangle 46"/>
            <p:cNvSpPr/>
            <p:nvPr/>
          </p:nvSpPr>
          <p:spPr bwMode="auto">
            <a:xfrm>
              <a:off x="5804784" y="546844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48" name="Rounded Rectangle 47"/>
            <p:cNvSpPr/>
            <p:nvPr/>
          </p:nvSpPr>
          <p:spPr bwMode="auto">
            <a:xfrm>
              <a:off x="6142920" y="5468440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49" name="Rounded Rectangle 48"/>
            <p:cNvSpPr/>
            <p:nvPr/>
          </p:nvSpPr>
          <p:spPr bwMode="auto">
            <a:xfrm>
              <a:off x="5476875" y="584397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38" name="Freeform 37"/>
          <p:cNvSpPr/>
          <p:nvPr/>
        </p:nvSpPr>
        <p:spPr>
          <a:xfrm>
            <a:off x="1169233" y="5696263"/>
            <a:ext cx="4307642" cy="614615"/>
          </a:xfrm>
          <a:custGeom>
            <a:avLst/>
            <a:gdLst>
              <a:gd name="connsiteX0" fmla="*/ 0 w 4422098"/>
              <a:gd name="connsiteY0" fmla="*/ 0 h 614615"/>
              <a:gd name="connsiteX1" fmla="*/ 2308485 w 4422098"/>
              <a:gd name="connsiteY1" fmla="*/ 599607 h 614615"/>
              <a:gd name="connsiteX2" fmla="*/ 4422098 w 4422098"/>
              <a:gd name="connsiteY2" fmla="*/ 374754 h 614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22098" h="614615">
                <a:moveTo>
                  <a:pt x="0" y="0"/>
                </a:moveTo>
                <a:cubicBezTo>
                  <a:pt x="785734" y="268574"/>
                  <a:pt x="1571469" y="537148"/>
                  <a:pt x="2308485" y="599607"/>
                </a:cubicBezTo>
                <a:cubicBezTo>
                  <a:pt x="3045501" y="662066"/>
                  <a:pt x="3733799" y="518410"/>
                  <a:pt x="4422098" y="374754"/>
                </a:cubicBezTo>
              </a:path>
            </a:pathLst>
          </a:custGeom>
          <a:ln>
            <a:solidFill>
              <a:schemeClr val="tx1"/>
            </a:solidFill>
            <a:prstDash val="dash"/>
            <a:headEnd type="none" w="med" len="med"/>
            <a:tailEnd type="triangle" w="lg" len="lg"/>
          </a:ln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485770" y="4967446"/>
            <a:ext cx="1333501" cy="1221855"/>
            <a:chOff x="507324" y="4984073"/>
            <a:chExt cx="1333501" cy="1221855"/>
          </a:xfrm>
        </p:grpSpPr>
        <p:sp>
          <p:nvSpPr>
            <p:cNvPr id="56" name="Rounded Rectangle 55"/>
            <p:cNvSpPr/>
            <p:nvPr/>
          </p:nvSpPr>
          <p:spPr bwMode="auto">
            <a:xfrm>
              <a:off x="507324" y="4984073"/>
              <a:ext cx="1333501" cy="122185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57" name="Rounded Rectangle 56"/>
            <p:cNvSpPr/>
            <p:nvPr/>
          </p:nvSpPr>
          <p:spPr bwMode="auto">
            <a:xfrm>
              <a:off x="707350" y="5474610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58" name="Rounded Rectangle 57"/>
            <p:cNvSpPr/>
            <p:nvPr/>
          </p:nvSpPr>
          <p:spPr bwMode="auto">
            <a:xfrm>
              <a:off x="1035962" y="5474610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59" name="Rounded Rectangle 58"/>
            <p:cNvSpPr/>
            <p:nvPr/>
          </p:nvSpPr>
          <p:spPr bwMode="auto">
            <a:xfrm>
              <a:off x="1374098" y="5474609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0" name="Rounded Rectangle 59"/>
            <p:cNvSpPr/>
            <p:nvPr/>
          </p:nvSpPr>
          <p:spPr bwMode="auto">
            <a:xfrm>
              <a:off x="715311" y="584397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62" name="Freeform 61"/>
          <p:cNvSpPr/>
          <p:nvPr/>
        </p:nvSpPr>
        <p:spPr>
          <a:xfrm flipH="1">
            <a:off x="981075" y="5726243"/>
            <a:ext cx="4633209" cy="363973"/>
          </a:xfrm>
          <a:custGeom>
            <a:avLst/>
            <a:gdLst>
              <a:gd name="connsiteX0" fmla="*/ 0 w 4422098"/>
              <a:gd name="connsiteY0" fmla="*/ 0 h 614615"/>
              <a:gd name="connsiteX1" fmla="*/ 2308485 w 4422098"/>
              <a:gd name="connsiteY1" fmla="*/ 599607 h 614615"/>
              <a:gd name="connsiteX2" fmla="*/ 4422098 w 4422098"/>
              <a:gd name="connsiteY2" fmla="*/ 374754 h 614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22098" h="614615">
                <a:moveTo>
                  <a:pt x="0" y="0"/>
                </a:moveTo>
                <a:cubicBezTo>
                  <a:pt x="785734" y="268574"/>
                  <a:pt x="1571469" y="537148"/>
                  <a:pt x="2308485" y="599607"/>
                </a:cubicBezTo>
                <a:cubicBezTo>
                  <a:pt x="3045501" y="662066"/>
                  <a:pt x="3733799" y="518410"/>
                  <a:pt x="4422098" y="374754"/>
                </a:cubicBezTo>
              </a:path>
            </a:pathLst>
          </a:custGeom>
          <a:ln>
            <a:solidFill>
              <a:schemeClr val="tx1"/>
            </a:solidFill>
            <a:prstDash val="dash"/>
            <a:headEnd type="none" w="med" len="med"/>
            <a:tailEnd type="triangle" w="lg" len="lg"/>
          </a:ln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3686173" y="4964362"/>
            <a:ext cx="1333501" cy="1228024"/>
            <a:chOff x="5276146" y="4977904"/>
            <a:chExt cx="1333501" cy="1228024"/>
          </a:xfrm>
        </p:grpSpPr>
        <p:sp>
          <p:nvSpPr>
            <p:cNvPr id="64" name="Rounded Rectangle 63"/>
            <p:cNvSpPr/>
            <p:nvPr/>
          </p:nvSpPr>
          <p:spPr bwMode="auto">
            <a:xfrm>
              <a:off x="5276146" y="4977904"/>
              <a:ext cx="1333501" cy="1228024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5" name="Rounded Rectangle 64"/>
            <p:cNvSpPr/>
            <p:nvPr/>
          </p:nvSpPr>
          <p:spPr bwMode="auto">
            <a:xfrm>
              <a:off x="5476172" y="546844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6" name="Rounded Rectangle 65"/>
            <p:cNvSpPr/>
            <p:nvPr/>
          </p:nvSpPr>
          <p:spPr bwMode="auto">
            <a:xfrm>
              <a:off x="5804784" y="546844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7" name="Rounded Rectangle 66"/>
            <p:cNvSpPr/>
            <p:nvPr/>
          </p:nvSpPr>
          <p:spPr bwMode="auto">
            <a:xfrm>
              <a:off x="6142920" y="5468440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8" name="Rounded Rectangle 67"/>
            <p:cNvSpPr/>
            <p:nvPr/>
          </p:nvSpPr>
          <p:spPr bwMode="auto">
            <a:xfrm>
              <a:off x="5476875" y="584397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69" name="Freeform 68"/>
          <p:cNvSpPr/>
          <p:nvPr/>
        </p:nvSpPr>
        <p:spPr>
          <a:xfrm>
            <a:off x="2361934" y="5726261"/>
            <a:ext cx="1647387" cy="614615"/>
          </a:xfrm>
          <a:custGeom>
            <a:avLst/>
            <a:gdLst>
              <a:gd name="connsiteX0" fmla="*/ 0 w 4422098"/>
              <a:gd name="connsiteY0" fmla="*/ 0 h 614615"/>
              <a:gd name="connsiteX1" fmla="*/ 2308485 w 4422098"/>
              <a:gd name="connsiteY1" fmla="*/ 599607 h 614615"/>
              <a:gd name="connsiteX2" fmla="*/ 4422098 w 4422098"/>
              <a:gd name="connsiteY2" fmla="*/ 374754 h 614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22098" h="614615">
                <a:moveTo>
                  <a:pt x="0" y="0"/>
                </a:moveTo>
                <a:cubicBezTo>
                  <a:pt x="785734" y="268574"/>
                  <a:pt x="1571469" y="537148"/>
                  <a:pt x="2308485" y="599607"/>
                </a:cubicBezTo>
                <a:cubicBezTo>
                  <a:pt x="3045501" y="662066"/>
                  <a:pt x="3733799" y="518410"/>
                  <a:pt x="4422098" y="374754"/>
                </a:cubicBezTo>
              </a:path>
            </a:pathLst>
          </a:custGeom>
          <a:ln>
            <a:solidFill>
              <a:schemeClr val="tx1"/>
            </a:solidFill>
            <a:prstDash val="dash"/>
            <a:headEnd type="none" w="med" len="med"/>
            <a:tailEnd type="triangle" w="lg" len="lg"/>
          </a:ln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34" grpId="0" animBg="1"/>
      <p:bldP spid="34" grpId="1" animBg="1"/>
      <p:bldP spid="40" grpId="0" animBg="1"/>
      <p:bldP spid="40" grpId="1" animBg="1"/>
      <p:bldP spid="38" grpId="0" animBg="1"/>
      <p:bldP spid="38" grpId="1" animBg="1"/>
      <p:bldP spid="62" grpId="0" animBg="1"/>
      <p:bldP spid="62" grpId="1" animBg="1"/>
      <p:bldP spid="69" grpId="0" animBg="1"/>
      <p:bldP spid="69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Fault Tolerance (</a:t>
            </a:r>
            <a:r>
              <a:rPr lang="en-US" dirty="0" err="1" smtClean="0"/>
              <a:t>NameNode</a:t>
            </a:r>
            <a:r>
              <a:rPr lang="en-US" dirty="0" smtClean="0"/>
              <a:t> </a:t>
            </a:r>
            <a:r>
              <a:rPr lang="en-US" dirty="0"/>
              <a:t>Failure)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 bwMode="auto">
          <a:xfrm>
            <a:off x="4562475" y="1771650"/>
            <a:ext cx="1657350" cy="628651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NameNode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6848475" y="1866899"/>
            <a:ext cx="1657350" cy="438151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1003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BackupNode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504824" y="4981573"/>
            <a:ext cx="1333501" cy="904875"/>
            <a:chOff x="876299" y="4552950"/>
            <a:chExt cx="1333501" cy="904875"/>
          </a:xfrm>
        </p:grpSpPr>
        <p:sp>
          <p:nvSpPr>
            <p:cNvPr id="6" name="Rounded Rectangle 5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" name="Rounded Rectangle 7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9" name="Rounded Rectangle 8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0" name="Rounded Rectangle 9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095499" y="4981573"/>
            <a:ext cx="1333501" cy="904875"/>
            <a:chOff x="876299" y="4552950"/>
            <a:chExt cx="1333501" cy="904875"/>
          </a:xfrm>
        </p:grpSpPr>
        <p:sp>
          <p:nvSpPr>
            <p:cNvPr id="13" name="Rounded Rectangle 12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4" name="Rounded Rectangle 13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6" name="Rounded Rectangle 15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686174" y="4981573"/>
            <a:ext cx="1333501" cy="904875"/>
            <a:chOff x="876299" y="4552950"/>
            <a:chExt cx="1333501" cy="904875"/>
          </a:xfrm>
        </p:grpSpPr>
        <p:sp>
          <p:nvSpPr>
            <p:cNvPr id="18" name="Rounded Rectangle 17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1" name="Rounded Rectangle 20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276849" y="4981573"/>
            <a:ext cx="1333501" cy="904875"/>
            <a:chOff x="876299" y="4552950"/>
            <a:chExt cx="1333501" cy="904875"/>
          </a:xfrm>
        </p:grpSpPr>
        <p:sp>
          <p:nvSpPr>
            <p:cNvPr id="23" name="Rounded Rectangle 22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4" name="Rounded Rectangle 23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5" name="Rounded Rectangle 24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6" name="Rounded Rectangle 25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867524" y="4981573"/>
            <a:ext cx="1333501" cy="904875"/>
            <a:chOff x="876299" y="4552950"/>
            <a:chExt cx="1333501" cy="904875"/>
          </a:xfrm>
        </p:grpSpPr>
        <p:sp>
          <p:nvSpPr>
            <p:cNvPr id="28" name="Rounded Rectangle 27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9" name="Rounded Rectangle 28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0" name="Rounded Rectangle 29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1" name="Rounded Rectangle 30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cxnSp>
        <p:nvCxnSpPr>
          <p:cNvPr id="33" name="Straight Connector 32"/>
          <p:cNvCxnSpPr>
            <a:stCxn id="5" idx="3"/>
            <a:endCxn id="7" idx="1"/>
          </p:cNvCxnSpPr>
          <p:nvPr/>
        </p:nvCxnSpPr>
        <p:spPr bwMode="auto">
          <a:xfrm flipV="1">
            <a:off x="6219825" y="2085975"/>
            <a:ext cx="628650" cy="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triangle" w="lg" len="lg"/>
            <a:tailEnd type="triangle" w="lg" len="lg"/>
          </a:ln>
          <a:effectLst/>
        </p:spPr>
      </p:cxnSp>
      <p:cxnSp>
        <p:nvCxnSpPr>
          <p:cNvPr id="35" name="Straight Connector 34"/>
          <p:cNvCxnSpPr>
            <a:stCxn id="5" idx="2"/>
            <a:endCxn id="6" idx="0"/>
          </p:cNvCxnSpPr>
          <p:nvPr/>
        </p:nvCxnSpPr>
        <p:spPr bwMode="auto">
          <a:xfrm flipH="1">
            <a:off x="1171575" y="2400301"/>
            <a:ext cx="4219575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36" name="Straight Connector 35"/>
          <p:cNvCxnSpPr>
            <a:stCxn id="5" idx="2"/>
            <a:endCxn id="13" idx="0"/>
          </p:cNvCxnSpPr>
          <p:nvPr/>
        </p:nvCxnSpPr>
        <p:spPr bwMode="auto">
          <a:xfrm flipH="1">
            <a:off x="2762250" y="2400301"/>
            <a:ext cx="2628900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39" name="Straight Connector 38"/>
          <p:cNvCxnSpPr>
            <a:stCxn id="5" idx="2"/>
            <a:endCxn id="18" idx="0"/>
          </p:cNvCxnSpPr>
          <p:nvPr/>
        </p:nvCxnSpPr>
        <p:spPr bwMode="auto">
          <a:xfrm flipH="1">
            <a:off x="4352925" y="2400301"/>
            <a:ext cx="1038225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42" name="Straight Connector 41"/>
          <p:cNvCxnSpPr>
            <a:stCxn id="5" idx="2"/>
            <a:endCxn id="23" idx="0"/>
          </p:cNvCxnSpPr>
          <p:nvPr/>
        </p:nvCxnSpPr>
        <p:spPr bwMode="auto">
          <a:xfrm>
            <a:off x="5391150" y="2400301"/>
            <a:ext cx="552450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45" name="Straight Connector 44"/>
          <p:cNvCxnSpPr>
            <a:stCxn id="5" idx="2"/>
            <a:endCxn id="28" idx="0"/>
          </p:cNvCxnSpPr>
          <p:nvPr/>
        </p:nvCxnSpPr>
        <p:spPr bwMode="auto">
          <a:xfrm>
            <a:off x="5391150" y="2400301"/>
            <a:ext cx="2143125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sp>
        <p:nvSpPr>
          <p:cNvPr id="46" name="TextBox 45"/>
          <p:cNvSpPr txBox="1"/>
          <p:nvPr/>
        </p:nvSpPr>
        <p:spPr>
          <a:xfrm>
            <a:off x="2506098" y="3529354"/>
            <a:ext cx="4796506" cy="7078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Not an epic failure, because you </a:t>
            </a:r>
          </a:p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have the </a:t>
            </a:r>
            <a:r>
              <a:rPr lang="en-US" sz="2000" dirty="0" err="1" smtClean="0">
                <a:solidFill>
                  <a:srgbClr val="A50021"/>
                </a:solidFill>
                <a:latin typeface="Segoe Script" pitchFamily="34" charset="0"/>
              </a:rPr>
              <a:t>BackupNode</a:t>
            </a:r>
            <a:endParaRPr lang="en-US" sz="2000" dirty="0" smtClean="0">
              <a:solidFill>
                <a:srgbClr val="A50021"/>
              </a:solidFill>
              <a:latin typeface="Segoe Script" pitchFamily="34" charset="0"/>
            </a:endParaRPr>
          </a:p>
        </p:txBody>
      </p:sp>
      <p:sp>
        <p:nvSpPr>
          <p:cNvPr id="34" name="Multiply 33"/>
          <p:cNvSpPr/>
          <p:nvPr/>
        </p:nvSpPr>
        <p:spPr bwMode="auto">
          <a:xfrm>
            <a:off x="4386259" y="1181100"/>
            <a:ext cx="1895476" cy="1809747"/>
          </a:xfrm>
          <a:prstGeom prst="mathMultiply">
            <a:avLst>
              <a:gd name="adj1" fmla="val 14614"/>
            </a:avLst>
          </a:prstGeom>
          <a:solidFill>
            <a:srgbClr val="C00000"/>
          </a:solidFill>
          <a:ln w="19050" cap="flat" cmpd="sng" algn="ctr">
            <a:solidFill>
              <a:srgbClr val="A5002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85688" y="1783611"/>
            <a:ext cx="3550972" cy="163121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A50021"/>
                </a:solidFill>
                <a:latin typeface="Segoe Script" pitchFamily="34" charset="0"/>
              </a:rPr>
              <a:t>NameNode</a:t>
            </a:r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 loss requires </a:t>
            </a:r>
          </a:p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manual intervention</a:t>
            </a:r>
          </a:p>
          <a:p>
            <a:pPr algn="ctr"/>
            <a:endParaRPr lang="en-US" sz="2000" dirty="0">
              <a:solidFill>
                <a:srgbClr val="A50021"/>
              </a:solidFill>
              <a:latin typeface="Segoe Script" pitchFamily="34" charset="0"/>
            </a:endParaRPr>
          </a:p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Automatic failover is </a:t>
            </a:r>
          </a:p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in the works</a:t>
            </a:r>
          </a:p>
        </p:txBody>
      </p:sp>
    </p:spTree>
    <p:extLst>
      <p:ext uri="{BB962C8B-B14F-4D97-AF65-F5344CB8AC3E}">
        <p14:creationId xmlns:p14="http://schemas.microsoft.com/office/powerpoint/2010/main" val="1108180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34" grpId="0" animBg="1"/>
      <p:bldP spid="34" grpId="1" animBg="1"/>
      <p:bldP spid="70" grpId="0" animBg="1"/>
      <p:bldP spid="70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34" y="156547"/>
            <a:ext cx="8926286" cy="61663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Live Horizontal Scaling and Rebalancing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 bwMode="auto">
          <a:xfrm>
            <a:off x="4562475" y="1771650"/>
            <a:ext cx="1657350" cy="628651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NameNode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6848475" y="1866899"/>
            <a:ext cx="1657350" cy="438151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1003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BackupNode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095499" y="4976626"/>
            <a:ext cx="1333501" cy="904875"/>
            <a:chOff x="876299" y="4552950"/>
            <a:chExt cx="1333501" cy="904875"/>
          </a:xfrm>
        </p:grpSpPr>
        <p:sp>
          <p:nvSpPr>
            <p:cNvPr id="13" name="Rounded Rectangle 12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4" name="Rounded Rectangle 13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6" name="Rounded Rectangle 15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28" name="Rounded Rectangle 27"/>
          <p:cNvSpPr/>
          <p:nvPr/>
        </p:nvSpPr>
        <p:spPr bwMode="auto">
          <a:xfrm>
            <a:off x="6867524" y="4976626"/>
            <a:ext cx="1333501" cy="904875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DataNode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cxnSp>
        <p:nvCxnSpPr>
          <p:cNvPr id="33" name="Straight Connector 32"/>
          <p:cNvCxnSpPr>
            <a:stCxn id="5" idx="3"/>
            <a:endCxn id="7" idx="1"/>
          </p:cNvCxnSpPr>
          <p:nvPr/>
        </p:nvCxnSpPr>
        <p:spPr bwMode="auto">
          <a:xfrm flipV="1">
            <a:off x="6219825" y="2085975"/>
            <a:ext cx="628650" cy="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triangle" w="lg" len="lg"/>
            <a:tailEnd type="triangle" w="lg" len="lg"/>
          </a:ln>
          <a:effectLst/>
        </p:spPr>
      </p:cxnSp>
      <p:cxnSp>
        <p:nvCxnSpPr>
          <p:cNvPr id="35" name="Straight Connector 34"/>
          <p:cNvCxnSpPr>
            <a:stCxn id="5" idx="2"/>
            <a:endCxn id="6" idx="0"/>
          </p:cNvCxnSpPr>
          <p:nvPr/>
        </p:nvCxnSpPr>
        <p:spPr bwMode="auto">
          <a:xfrm flipH="1">
            <a:off x="1171575" y="2400301"/>
            <a:ext cx="4219575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36" name="Straight Connector 35"/>
          <p:cNvCxnSpPr>
            <a:stCxn id="5" idx="2"/>
            <a:endCxn id="13" idx="0"/>
          </p:cNvCxnSpPr>
          <p:nvPr/>
        </p:nvCxnSpPr>
        <p:spPr bwMode="auto">
          <a:xfrm flipH="1">
            <a:off x="2762250" y="2400301"/>
            <a:ext cx="2628900" cy="2576325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39" name="Straight Connector 38"/>
          <p:cNvCxnSpPr>
            <a:stCxn id="5" idx="2"/>
            <a:endCxn id="18" idx="0"/>
          </p:cNvCxnSpPr>
          <p:nvPr/>
        </p:nvCxnSpPr>
        <p:spPr bwMode="auto">
          <a:xfrm flipH="1">
            <a:off x="4352925" y="2400301"/>
            <a:ext cx="1038225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42" name="Straight Connector 41"/>
          <p:cNvCxnSpPr>
            <a:stCxn id="5" idx="2"/>
            <a:endCxn id="23" idx="0"/>
          </p:cNvCxnSpPr>
          <p:nvPr/>
        </p:nvCxnSpPr>
        <p:spPr bwMode="auto">
          <a:xfrm>
            <a:off x="5391150" y="2400301"/>
            <a:ext cx="552450" cy="2581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45" name="Straight Connector 44"/>
          <p:cNvCxnSpPr>
            <a:stCxn id="5" idx="2"/>
            <a:endCxn id="28" idx="0"/>
          </p:cNvCxnSpPr>
          <p:nvPr/>
        </p:nvCxnSpPr>
        <p:spPr bwMode="auto">
          <a:xfrm>
            <a:off x="5391150" y="2400301"/>
            <a:ext cx="2143125" cy="2576325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08000"/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sp>
        <p:nvSpPr>
          <p:cNvPr id="46" name="TextBox 45"/>
          <p:cNvSpPr txBox="1"/>
          <p:nvPr/>
        </p:nvSpPr>
        <p:spPr>
          <a:xfrm>
            <a:off x="2517694" y="3529354"/>
            <a:ext cx="4833374" cy="7078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A50021"/>
                </a:solidFill>
                <a:latin typeface="Segoe Script" pitchFamily="34" charset="0"/>
              </a:rPr>
              <a:t>NameNode</a:t>
            </a:r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 detects new </a:t>
            </a:r>
            <a:r>
              <a:rPr lang="en-US" sz="2000" dirty="0" err="1" smtClean="0">
                <a:solidFill>
                  <a:srgbClr val="A50021"/>
                </a:solidFill>
                <a:latin typeface="Segoe Script" pitchFamily="34" charset="0"/>
              </a:rPr>
              <a:t>DataNode</a:t>
            </a:r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 </a:t>
            </a:r>
          </a:p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is added to cluster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99074" y="4976626"/>
            <a:ext cx="1333501" cy="1228024"/>
            <a:chOff x="5276146" y="4977904"/>
            <a:chExt cx="1333501" cy="1228024"/>
          </a:xfrm>
        </p:grpSpPr>
        <p:sp>
          <p:nvSpPr>
            <p:cNvPr id="43" name="Rounded Rectangle 42"/>
            <p:cNvSpPr/>
            <p:nvPr/>
          </p:nvSpPr>
          <p:spPr bwMode="auto">
            <a:xfrm>
              <a:off x="5276146" y="4977904"/>
              <a:ext cx="1333501" cy="1228024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44" name="Rounded Rectangle 43"/>
            <p:cNvSpPr/>
            <p:nvPr/>
          </p:nvSpPr>
          <p:spPr bwMode="auto">
            <a:xfrm>
              <a:off x="5476172" y="546844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47" name="Rounded Rectangle 46"/>
            <p:cNvSpPr/>
            <p:nvPr/>
          </p:nvSpPr>
          <p:spPr bwMode="auto">
            <a:xfrm>
              <a:off x="5804784" y="546844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48" name="Rounded Rectangle 47"/>
            <p:cNvSpPr/>
            <p:nvPr/>
          </p:nvSpPr>
          <p:spPr bwMode="auto">
            <a:xfrm>
              <a:off x="6142920" y="5468440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49" name="Rounded Rectangle 48"/>
            <p:cNvSpPr/>
            <p:nvPr/>
          </p:nvSpPr>
          <p:spPr bwMode="auto">
            <a:xfrm>
              <a:off x="5476875" y="584397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369211" y="4995482"/>
            <a:ext cx="1333501" cy="1221855"/>
            <a:chOff x="507324" y="4984073"/>
            <a:chExt cx="1333501" cy="1221855"/>
          </a:xfrm>
        </p:grpSpPr>
        <p:sp>
          <p:nvSpPr>
            <p:cNvPr id="56" name="Rounded Rectangle 55"/>
            <p:cNvSpPr/>
            <p:nvPr/>
          </p:nvSpPr>
          <p:spPr bwMode="auto">
            <a:xfrm>
              <a:off x="507324" y="4984073"/>
              <a:ext cx="1333501" cy="122185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57" name="Rounded Rectangle 56"/>
            <p:cNvSpPr/>
            <p:nvPr/>
          </p:nvSpPr>
          <p:spPr bwMode="auto">
            <a:xfrm>
              <a:off x="707350" y="5474610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58" name="Rounded Rectangle 57"/>
            <p:cNvSpPr/>
            <p:nvPr/>
          </p:nvSpPr>
          <p:spPr bwMode="auto">
            <a:xfrm>
              <a:off x="1035962" y="5474610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59" name="Rounded Rectangle 58"/>
            <p:cNvSpPr/>
            <p:nvPr/>
          </p:nvSpPr>
          <p:spPr bwMode="auto">
            <a:xfrm>
              <a:off x="1374098" y="5474609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0" name="Rounded Rectangle 59"/>
            <p:cNvSpPr/>
            <p:nvPr/>
          </p:nvSpPr>
          <p:spPr bwMode="auto">
            <a:xfrm>
              <a:off x="715311" y="584397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3715425" y="4986151"/>
            <a:ext cx="1333501" cy="1228024"/>
            <a:chOff x="5276146" y="4977904"/>
            <a:chExt cx="1333501" cy="1228024"/>
          </a:xfrm>
        </p:grpSpPr>
        <p:sp>
          <p:nvSpPr>
            <p:cNvPr id="64" name="Rounded Rectangle 63"/>
            <p:cNvSpPr/>
            <p:nvPr/>
          </p:nvSpPr>
          <p:spPr bwMode="auto">
            <a:xfrm>
              <a:off x="5276146" y="4977904"/>
              <a:ext cx="1333501" cy="1228024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5" name="Rounded Rectangle 64"/>
            <p:cNvSpPr/>
            <p:nvPr/>
          </p:nvSpPr>
          <p:spPr bwMode="auto">
            <a:xfrm>
              <a:off x="5476172" y="546844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6" name="Rounded Rectangle 65"/>
            <p:cNvSpPr/>
            <p:nvPr/>
          </p:nvSpPr>
          <p:spPr bwMode="auto">
            <a:xfrm>
              <a:off x="5804784" y="546844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7" name="Rounded Rectangle 66"/>
            <p:cNvSpPr/>
            <p:nvPr/>
          </p:nvSpPr>
          <p:spPr bwMode="auto">
            <a:xfrm>
              <a:off x="6142920" y="5468440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8" name="Rounded Rectangle 67"/>
            <p:cNvSpPr/>
            <p:nvPr/>
          </p:nvSpPr>
          <p:spPr bwMode="auto">
            <a:xfrm>
              <a:off x="5476875" y="5843971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3216256" y="3529281"/>
            <a:ext cx="3504486" cy="7078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Blocks are re-balanced </a:t>
            </a:r>
          </a:p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and re-distributed</a:t>
            </a:r>
          </a:p>
        </p:txBody>
      </p:sp>
      <p:sp>
        <p:nvSpPr>
          <p:cNvPr id="71" name="Rounded Rectangle 70"/>
          <p:cNvSpPr/>
          <p:nvPr/>
        </p:nvSpPr>
        <p:spPr bwMode="auto">
          <a:xfrm>
            <a:off x="7053036" y="5472110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2" name="Rounded Rectangle 71"/>
          <p:cNvSpPr/>
          <p:nvPr/>
        </p:nvSpPr>
        <p:spPr bwMode="auto">
          <a:xfrm>
            <a:off x="7386410" y="5472110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73" name="Rounded Rectangle 72"/>
          <p:cNvSpPr/>
          <p:nvPr/>
        </p:nvSpPr>
        <p:spPr bwMode="auto">
          <a:xfrm>
            <a:off x="7719784" y="5472110"/>
            <a:ext cx="276225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711200" y="5776686"/>
            <a:ext cx="6850743" cy="898191"/>
          </a:xfrm>
          <a:custGeom>
            <a:avLst/>
            <a:gdLst>
              <a:gd name="connsiteX0" fmla="*/ 0 w 6850743"/>
              <a:gd name="connsiteY0" fmla="*/ 377371 h 898191"/>
              <a:gd name="connsiteX1" fmla="*/ 1204686 w 6850743"/>
              <a:gd name="connsiteY1" fmla="*/ 725714 h 898191"/>
              <a:gd name="connsiteX2" fmla="*/ 2946400 w 6850743"/>
              <a:gd name="connsiteY2" fmla="*/ 856343 h 898191"/>
              <a:gd name="connsiteX3" fmla="*/ 6850743 w 6850743"/>
              <a:gd name="connsiteY3" fmla="*/ 0 h 898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0743" h="898191">
                <a:moveTo>
                  <a:pt x="0" y="377371"/>
                </a:moveTo>
                <a:cubicBezTo>
                  <a:pt x="356809" y="511628"/>
                  <a:pt x="713619" y="645885"/>
                  <a:pt x="1204686" y="725714"/>
                </a:cubicBezTo>
                <a:cubicBezTo>
                  <a:pt x="1695753" y="805543"/>
                  <a:pt x="2005391" y="977295"/>
                  <a:pt x="2946400" y="856343"/>
                </a:cubicBezTo>
                <a:cubicBezTo>
                  <a:pt x="3887409" y="735391"/>
                  <a:pt x="5369076" y="367695"/>
                  <a:pt x="6850743" y="0"/>
                </a:cubicBezTo>
              </a:path>
            </a:pathLst>
          </a:custGeom>
          <a:ln>
            <a:solidFill>
              <a:schemeClr val="tx1"/>
            </a:solidFill>
            <a:prstDash val="dash"/>
            <a:headEnd type="none" w="med" len="med"/>
            <a:tailEnd type="triangle" w="med" len="med"/>
          </a:ln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5646057" y="5747657"/>
            <a:ext cx="1509486" cy="755382"/>
          </a:xfrm>
          <a:custGeom>
            <a:avLst/>
            <a:gdLst>
              <a:gd name="connsiteX0" fmla="*/ 0 w 1509486"/>
              <a:gd name="connsiteY0" fmla="*/ 406400 h 755382"/>
              <a:gd name="connsiteX1" fmla="*/ 420914 w 1509486"/>
              <a:gd name="connsiteY1" fmla="*/ 754743 h 755382"/>
              <a:gd name="connsiteX2" fmla="*/ 1175657 w 1509486"/>
              <a:gd name="connsiteY2" fmla="*/ 478972 h 755382"/>
              <a:gd name="connsiteX3" fmla="*/ 1509486 w 1509486"/>
              <a:gd name="connsiteY3" fmla="*/ 0 h 755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9486" h="755382">
                <a:moveTo>
                  <a:pt x="0" y="406400"/>
                </a:moveTo>
                <a:cubicBezTo>
                  <a:pt x="112485" y="574524"/>
                  <a:pt x="224971" y="742648"/>
                  <a:pt x="420914" y="754743"/>
                </a:cubicBezTo>
                <a:cubicBezTo>
                  <a:pt x="616857" y="766838"/>
                  <a:pt x="994228" y="604762"/>
                  <a:pt x="1175657" y="478972"/>
                </a:cubicBezTo>
                <a:cubicBezTo>
                  <a:pt x="1357086" y="353182"/>
                  <a:pt x="1433286" y="176591"/>
                  <a:pt x="1509486" y="0"/>
                </a:cubicBezTo>
              </a:path>
            </a:pathLst>
          </a:custGeom>
          <a:ln>
            <a:solidFill>
              <a:schemeClr val="tx1"/>
            </a:solidFill>
            <a:prstDash val="dash"/>
            <a:headEnd type="none" w="med" len="med"/>
            <a:tailEnd type="triangle" w="med" len="med"/>
          </a:ln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41" name="Freeform 40"/>
          <p:cNvSpPr/>
          <p:nvPr/>
        </p:nvSpPr>
        <p:spPr>
          <a:xfrm>
            <a:off x="4064000" y="5762171"/>
            <a:ext cx="3802743" cy="863333"/>
          </a:xfrm>
          <a:custGeom>
            <a:avLst/>
            <a:gdLst>
              <a:gd name="connsiteX0" fmla="*/ 0 w 3802743"/>
              <a:gd name="connsiteY0" fmla="*/ 391886 h 863333"/>
              <a:gd name="connsiteX1" fmla="*/ 1059543 w 3802743"/>
              <a:gd name="connsiteY1" fmla="*/ 856343 h 863333"/>
              <a:gd name="connsiteX2" fmla="*/ 3164114 w 3802743"/>
              <a:gd name="connsiteY2" fmla="*/ 624115 h 863333"/>
              <a:gd name="connsiteX3" fmla="*/ 3802743 w 3802743"/>
              <a:gd name="connsiteY3" fmla="*/ 0 h 863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02743" h="863333">
                <a:moveTo>
                  <a:pt x="0" y="391886"/>
                </a:moveTo>
                <a:cubicBezTo>
                  <a:pt x="266095" y="604762"/>
                  <a:pt x="532191" y="817638"/>
                  <a:pt x="1059543" y="856343"/>
                </a:cubicBezTo>
                <a:cubicBezTo>
                  <a:pt x="1586895" y="895048"/>
                  <a:pt x="2706914" y="766839"/>
                  <a:pt x="3164114" y="624115"/>
                </a:cubicBezTo>
                <a:cubicBezTo>
                  <a:pt x="3621314" y="481391"/>
                  <a:pt x="3712028" y="240695"/>
                  <a:pt x="3802743" y="0"/>
                </a:cubicBezTo>
              </a:path>
            </a:pathLst>
          </a:custGeom>
          <a:ln>
            <a:solidFill>
              <a:schemeClr val="tx1"/>
            </a:solidFill>
            <a:prstDash val="dash"/>
            <a:headEnd type="none" w="med" len="med"/>
            <a:tailEnd type="triangle" w="med" len="med"/>
          </a:ln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345170" y="4981573"/>
            <a:ext cx="1333501" cy="904875"/>
            <a:chOff x="876299" y="4552950"/>
            <a:chExt cx="1333501" cy="904875"/>
          </a:xfrm>
        </p:grpSpPr>
        <p:sp>
          <p:nvSpPr>
            <p:cNvPr id="75" name="Rounded Rectangle 74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6" name="Rounded Rectangle 75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7" name="Rounded Rectangle 76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8" name="Rounded Rectangle 77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5291363" y="4981573"/>
            <a:ext cx="1333501" cy="904875"/>
            <a:chOff x="876299" y="4552950"/>
            <a:chExt cx="1333501" cy="904875"/>
          </a:xfrm>
        </p:grpSpPr>
        <p:sp>
          <p:nvSpPr>
            <p:cNvPr id="80" name="Rounded Rectangle 79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1" name="Rounded Rectangle 80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2" name="Rounded Rectangle 81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3" name="Rounded Rectangle 82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3715202" y="4981573"/>
            <a:ext cx="1333501" cy="904875"/>
            <a:chOff x="876299" y="4552950"/>
            <a:chExt cx="1333501" cy="904875"/>
          </a:xfrm>
        </p:grpSpPr>
        <p:sp>
          <p:nvSpPr>
            <p:cNvPr id="85" name="Rounded Rectangle 84"/>
            <p:cNvSpPr/>
            <p:nvPr/>
          </p:nvSpPr>
          <p:spPr bwMode="auto">
            <a:xfrm>
              <a:off x="876299" y="4552950"/>
              <a:ext cx="1333501" cy="904875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DataNode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6" name="Rounded Rectangle 85"/>
            <p:cNvSpPr/>
            <p:nvPr/>
          </p:nvSpPr>
          <p:spPr bwMode="auto">
            <a:xfrm>
              <a:off x="1076325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7" name="Rounded Rectangle 86"/>
            <p:cNvSpPr/>
            <p:nvPr/>
          </p:nvSpPr>
          <p:spPr bwMode="auto">
            <a:xfrm>
              <a:off x="1404937" y="5043487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8" name="Rounded Rectangle 87"/>
            <p:cNvSpPr/>
            <p:nvPr/>
          </p:nvSpPr>
          <p:spPr bwMode="auto">
            <a:xfrm>
              <a:off x="1743073" y="5043486"/>
              <a:ext cx="276225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0426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46" grpId="0" animBg="1"/>
      <p:bldP spid="46" grpId="1" animBg="1"/>
      <p:bldP spid="70" grpId="0" animBg="1"/>
      <p:bldP spid="70" grpId="1" animBg="1"/>
      <p:bldP spid="71" grpId="0" animBg="1"/>
      <p:bldP spid="72" grpId="0" animBg="1"/>
      <p:bldP spid="73" grpId="0" animBg="1"/>
      <p:bldP spid="32" grpId="0" animBg="1"/>
      <p:bldP spid="32" grpId="1" animBg="1"/>
      <p:bldP spid="37" grpId="0" animBg="1"/>
      <p:bldP spid="37" grpId="1" animBg="1"/>
      <p:bldP spid="41" grpId="0" animBg="1"/>
      <p:bldP spid="41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1730"/>
            <a:ext cx="7772400" cy="4548145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Highly scalable</a:t>
            </a:r>
          </a:p>
          <a:p>
            <a:pPr lvl="1"/>
            <a:r>
              <a:rPr lang="en-US" dirty="0" smtClean="0"/>
              <a:t>1000s of nodes and massive (100s of TB) files</a:t>
            </a:r>
          </a:p>
          <a:p>
            <a:pPr lvl="1"/>
            <a:r>
              <a:rPr lang="en-US" dirty="0" smtClean="0"/>
              <a:t>Large block sizes to maximize sequential I/O performance</a:t>
            </a:r>
          </a:p>
          <a:p>
            <a:r>
              <a:rPr lang="en-US" dirty="0" smtClean="0"/>
              <a:t>No </a:t>
            </a:r>
            <a:r>
              <a:rPr lang="en-US" dirty="0"/>
              <a:t>use of mirroring or RAID.  </a:t>
            </a:r>
          </a:p>
          <a:p>
            <a:pPr lvl="1"/>
            <a:r>
              <a:rPr lang="en-US" dirty="0"/>
              <a:t>Reduce cost</a:t>
            </a:r>
          </a:p>
          <a:p>
            <a:pPr lvl="1"/>
            <a:r>
              <a:rPr lang="en-US" dirty="0"/>
              <a:t>Use one mechanism (triply replicated blocks) to deal with a wide variety of failure types rather than </a:t>
            </a:r>
            <a:r>
              <a:rPr lang="en-US" dirty="0" smtClean="0"/>
              <a:t>multiple </a:t>
            </a:r>
            <a:r>
              <a:rPr lang="en-US" dirty="0"/>
              <a:t>different </a:t>
            </a:r>
            <a:r>
              <a:rPr lang="en-US" dirty="0" smtClean="0"/>
              <a:t>mechanisms</a:t>
            </a:r>
          </a:p>
          <a:p>
            <a:r>
              <a:rPr lang="en-US" dirty="0" smtClean="0"/>
              <a:t>Negatives</a:t>
            </a:r>
          </a:p>
          <a:p>
            <a:pPr lvl="1"/>
            <a:r>
              <a:rPr lang="en-US" dirty="0" smtClean="0"/>
              <a:t>Block locations and record placement is invisible to higher level software</a:t>
            </a:r>
          </a:p>
          <a:p>
            <a:pPr marL="914400" lvl="2" indent="0">
              <a:buNone/>
            </a:pPr>
            <a:r>
              <a:rPr lang="en-US" dirty="0" smtClean="0">
                <a:sym typeface="Wingdings" pitchFamily="2" charset="2"/>
              </a:rPr>
              <a:t> </a:t>
            </a:r>
            <a:r>
              <a:rPr lang="en-US" b="1" dirty="0" smtClean="0">
                <a:solidFill>
                  <a:srgbClr val="C00000"/>
                </a:solidFill>
              </a:rPr>
              <a:t>Makes it impossible to employ many optimizations successfully employed by parallel DB systems</a:t>
            </a:r>
            <a:endParaRPr lang="en-US" b="1" dirty="0">
              <a:solidFill>
                <a:srgbClr val="C00000"/>
              </a:solidFill>
            </a:endParaRPr>
          </a:p>
          <a:p>
            <a:endParaRPr lang="en-US" dirty="0"/>
          </a:p>
        </p:txBody>
      </p:sp>
      <p:pic>
        <p:nvPicPr>
          <p:cNvPr id="3076" name="Picture 4" descr="http://www.onlinegardenertips.com/images/Advantages-And-Disadvantages-Of-Vertical-Farming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7688" l="5187" r="997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463" y="3786039"/>
            <a:ext cx="2306791" cy="2300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HDFS Summary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475606" y="2436168"/>
            <a:ext cx="1406154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dirty="0">
                <a:latin typeface="+mj-lt"/>
              </a:rPr>
              <a:t>Why?</a:t>
            </a:r>
          </a:p>
        </p:txBody>
      </p:sp>
      <p:pic>
        <p:nvPicPr>
          <p:cNvPr id="3078" name="Picture 6" descr="Why Onions Make People Cry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671" y="2361642"/>
            <a:ext cx="15240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7174936" y="807002"/>
            <a:ext cx="1774877" cy="2134195"/>
            <a:chOff x="7174936" y="807002"/>
            <a:chExt cx="1774877" cy="2134195"/>
          </a:xfrm>
        </p:grpSpPr>
        <p:pic>
          <p:nvPicPr>
            <p:cNvPr id="3074" name="Picture 2" descr="http://gpssystems.net/wp-content/uploads/2011/02/business-software-scalability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5510" l="4500" r="9475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3245" y="899651"/>
              <a:ext cx="1666568" cy="20415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9" name="Picture 7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395" b="92093" l="0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74936" y="807002"/>
              <a:ext cx="1666875" cy="2047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67246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uiExpan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6EE22-AA39-F641-8804-669485C68ED5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650342" y="253595"/>
            <a:ext cx="7608136" cy="616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 Black" pitchFamily="34" charset="0"/>
                <a:ea typeface="Tahoma" pitchFamily="34" charset="0"/>
                <a:cs typeface="Arial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9pPr>
          </a:lstStyle>
          <a:p>
            <a:pPr algn="ctr"/>
            <a:r>
              <a:rPr lang="en-US" sz="5000" dirty="0" smtClean="0">
                <a:latin typeface="Arial" charset="0"/>
              </a:rPr>
              <a:t>Talk Outline	</a:t>
            </a:r>
            <a:endParaRPr lang="en-US" sz="5000" dirty="0">
              <a:latin typeface="Arial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905584" y="2326234"/>
            <a:ext cx="2932026" cy="2725906"/>
            <a:chOff x="6874365" y="2674769"/>
            <a:chExt cx="2932026" cy="2725906"/>
          </a:xfrm>
        </p:grpSpPr>
        <p:sp>
          <p:nvSpPr>
            <p:cNvPr id="5" name="Round Diagonal Corner Rectangle 4"/>
            <p:cNvSpPr/>
            <p:nvPr/>
          </p:nvSpPr>
          <p:spPr>
            <a:xfrm>
              <a:off x="6878762" y="3610011"/>
              <a:ext cx="1363093" cy="1198499"/>
            </a:xfrm>
            <a:prstGeom prst="rect">
              <a:avLst/>
            </a:prstGeo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43200" tIns="91440" rIns="91440" bIns="9144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6" name="Rectangle 5"/>
            <p:cNvSpPr/>
            <p:nvPr/>
          </p:nvSpPr>
          <p:spPr bwMode="auto">
            <a:xfrm>
              <a:off x="6888287" y="2674769"/>
              <a:ext cx="2918104" cy="2725906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" name="Round Diagonal Corner Rectangle 6"/>
            <p:cNvSpPr/>
            <p:nvPr/>
          </p:nvSpPr>
          <p:spPr>
            <a:xfrm>
              <a:off x="6874365" y="4692585"/>
              <a:ext cx="2927959" cy="708090"/>
            </a:xfrm>
            <a:prstGeom prst="round2DiagRect">
              <a:avLst>
                <a:gd name="adj1" fmla="val 0"/>
                <a:gd name="adj2" fmla="val 0"/>
              </a:avLst>
            </a:prstGeom>
            <a:gradFill flip="none" rotWithShape="1">
              <a:gsLst>
                <a:gs pos="30000">
                  <a:srgbClr val="9BBB59"/>
                </a:gs>
                <a:gs pos="0">
                  <a:schemeClr val="accent3"/>
                </a:gs>
                <a:gs pos="100000">
                  <a:schemeClr val="accent3"/>
                </a:gs>
              </a:gsLst>
              <a:lin ang="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HDFS</a:t>
              </a:r>
              <a:endPara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8" name="Round Diagonal Corner Rectangle 7"/>
            <p:cNvSpPr/>
            <p:nvPr/>
          </p:nvSpPr>
          <p:spPr>
            <a:xfrm>
              <a:off x="6888287" y="3451762"/>
              <a:ext cx="1694556" cy="1240823"/>
            </a:xfrm>
            <a:prstGeom prst="round2DiagRect">
              <a:avLst>
                <a:gd name="adj1" fmla="val 0"/>
                <a:gd name="adj2" fmla="val 0"/>
              </a:avLst>
            </a:prstGeom>
            <a:gradFill rotWithShape="0">
              <a:gsLst>
                <a:gs pos="30000">
                  <a:srgbClr val="4F81BD"/>
                </a:gs>
                <a:gs pos="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Map/</a:t>
              </a:r>
            </a:p>
            <a:p>
              <a:pPr algn="ctr"/>
              <a:r>
                <a:rPr lang="en-US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Reduce</a:t>
              </a:r>
              <a:endParaRPr 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6874366" y="2674770"/>
              <a:ext cx="1708477" cy="889588"/>
              <a:chOff x="0" y="1947133"/>
              <a:chExt cx="10537972" cy="438291"/>
            </a:xfr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</p:grpSpPr>
          <p:sp>
            <p:nvSpPr>
              <p:cNvPr id="13" name="Round Diagonal Corner Rectangle 12"/>
              <p:cNvSpPr/>
              <p:nvPr/>
            </p:nvSpPr>
            <p:spPr>
              <a:xfrm>
                <a:off x="0" y="1947133"/>
                <a:ext cx="10537972" cy="438291"/>
              </a:xfrm>
              <a:prstGeom prst="round2DiagRect">
                <a:avLst>
                  <a:gd name="adj1" fmla="val 0"/>
                  <a:gd name="adj2" fmla="val 0"/>
                </a:avLst>
              </a:prstGeom>
              <a:gradFill rotWithShape="0">
                <a:gsLst>
                  <a:gs pos="30000">
                    <a:srgbClr val="F79646"/>
                  </a:gs>
                  <a:gs pos="0">
                    <a:schemeClr val="accent6"/>
                  </a:gs>
                  <a:gs pos="100000">
                    <a:schemeClr val="accent6"/>
                  </a:gs>
                </a:gsLst>
                <a:lin ang="0" scaled="1"/>
              </a:gradFill>
              <a:ln>
                <a:noFill/>
              </a:ln>
              <a:effectLst/>
              <a:sp3d prstMaterial="softEdge">
                <a:bevelT w="127000" prst="artDeco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r>
                  <a:rPr lang="en-US" sz="22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Hive &amp; Pig</a:t>
                </a:r>
                <a:endParaRPr lang="en-US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14" name="Round Diagonal Corner Rectangle 4"/>
              <p:cNvSpPr/>
              <p:nvPr/>
            </p:nvSpPr>
            <p:spPr>
              <a:xfrm>
                <a:off x="22494" y="1969627"/>
                <a:ext cx="8517987" cy="41579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8262645" y="2674771"/>
              <a:ext cx="1543746" cy="2017814"/>
              <a:chOff x="22494" y="3145764"/>
              <a:chExt cx="8540481" cy="444939"/>
            </a:xfr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</p:grpSpPr>
          <p:sp>
            <p:nvSpPr>
              <p:cNvPr id="11" name="Round Diagonal Corner Rectangle 10"/>
              <p:cNvSpPr/>
              <p:nvPr/>
            </p:nvSpPr>
            <p:spPr>
              <a:xfrm>
                <a:off x="1793929" y="3145764"/>
                <a:ext cx="6769046" cy="444939"/>
              </a:xfrm>
              <a:prstGeom prst="round2DiagRect">
                <a:avLst>
                  <a:gd name="adj1" fmla="val 0"/>
                  <a:gd name="adj2" fmla="val 0"/>
                </a:avLst>
              </a:prstGeom>
              <a:gradFill rotWithShape="0">
                <a:gsLst>
                  <a:gs pos="30000">
                    <a:srgbClr val="C0504D"/>
                  </a:gs>
                  <a:gs pos="0">
                    <a:schemeClr val="accent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sp3d prstMaterial="softEdge">
                <a:bevelT w="127000" prst="artDeco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r>
                  <a:rPr lang="en-US" sz="2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Sqoop</a:t>
                </a:r>
                <a:endParaRPr lang="en-US" sz="2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12" name="Round Diagonal Corner Rectangle 4"/>
              <p:cNvSpPr/>
              <p:nvPr/>
            </p:nvSpPr>
            <p:spPr>
              <a:xfrm>
                <a:off x="22494" y="3168258"/>
                <a:ext cx="8517987" cy="41579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 dirty="0">
                  <a:solidFill>
                    <a:schemeClr val="bg1">
                      <a:lumMod val="50000"/>
                    </a:schemeClr>
                  </a:solidFill>
                  <a:latin typeface="+mj-lt"/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3328644" y="889228"/>
            <a:ext cx="2148345" cy="4770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500" dirty="0" smtClean="0">
                <a:solidFill>
                  <a:srgbClr val="A50021"/>
                </a:solidFill>
                <a:latin typeface="Segoe Script" pitchFamily="34" charset="0"/>
              </a:rPr>
              <a:t>(Visually…)</a:t>
            </a:r>
          </a:p>
        </p:txBody>
      </p:sp>
      <p:sp>
        <p:nvSpPr>
          <p:cNvPr id="20" name="Plus 19"/>
          <p:cNvSpPr/>
          <p:nvPr/>
        </p:nvSpPr>
        <p:spPr bwMode="auto">
          <a:xfrm>
            <a:off x="5162549" y="3056411"/>
            <a:ext cx="771526" cy="798826"/>
          </a:xfrm>
          <a:prstGeom prst="mathPlus">
            <a:avLst>
              <a:gd name="adj1" fmla="val 16112"/>
            </a:avLst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1" name="Flowchart: Magnetic Disk 20"/>
          <p:cNvSpPr/>
          <p:nvPr/>
        </p:nvSpPr>
        <p:spPr bwMode="auto">
          <a:xfrm>
            <a:off x="6191250" y="2793855"/>
            <a:ext cx="1885950" cy="1395359"/>
          </a:xfrm>
          <a:prstGeom prst="flowChartMagneticDisk">
            <a:avLst/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Relational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Databases</a:t>
            </a:r>
            <a:endParaRPr kumimoji="0" lang="en-US" sz="22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5952824" y="3847176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5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1894561" y="4344050"/>
            <a:ext cx="2943049" cy="675240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 w="190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1919506" y="2351977"/>
            <a:ext cx="1694557" cy="863845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 w="190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3617601" y="2315245"/>
            <a:ext cx="1220627" cy="2013170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 w="190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681080" y="2138527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3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4517228" y="4756865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1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3987410" y="2560493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4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1905585" y="3243924"/>
            <a:ext cx="1708478" cy="1100126"/>
          </a:xfrm>
          <a:prstGeom prst="rect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720996" y="3455824"/>
            <a:ext cx="476852" cy="466725"/>
          </a:xfrm>
          <a:prstGeom prst="ellipse">
            <a:avLst/>
          </a:prstGeom>
          <a:solidFill>
            <a:srgbClr val="FFFF66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effectLst/>
                <a:latin typeface="+mj-lt"/>
              </a:rPr>
              <a:t>2</a:t>
            </a:r>
            <a:endParaRPr kumimoji="0" lang="en-US" sz="250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5922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Hadoop</a:t>
            </a:r>
            <a:r>
              <a:rPr lang="en-US" dirty="0" smtClean="0"/>
              <a:t> </a:t>
            </a:r>
            <a:r>
              <a:rPr lang="en-US" dirty="0" err="1" smtClean="0"/>
              <a:t>MapReduce</a:t>
            </a:r>
            <a:r>
              <a:rPr lang="en-US" dirty="0" smtClean="0"/>
              <a:t> (MR)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9191" y="1175655"/>
            <a:ext cx="7772400" cy="5689599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Programming framework (library and runtime) for analyzing data sets stored in HDFS</a:t>
            </a:r>
          </a:p>
          <a:p>
            <a:r>
              <a:rPr lang="en-US" dirty="0" err="1" smtClean="0"/>
              <a:t>MapReduce</a:t>
            </a:r>
            <a:r>
              <a:rPr lang="en-US" dirty="0" smtClean="0"/>
              <a:t> jobs are composed of two functions: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>
              <a:solidFill>
                <a:srgbClr val="FF0000"/>
              </a:solidFill>
            </a:endParaRPr>
          </a:p>
          <a:p>
            <a:pPr lvl="1"/>
            <a:endParaRPr lang="en-US" dirty="0" smtClean="0"/>
          </a:p>
          <a:p>
            <a:r>
              <a:rPr lang="en-US" dirty="0" smtClean="0"/>
              <a:t>User only writes the Map and Reduce functions</a:t>
            </a:r>
          </a:p>
          <a:p>
            <a:endParaRPr lang="en-US" dirty="0" smtClean="0"/>
          </a:p>
          <a:p>
            <a:r>
              <a:rPr lang="en-US" dirty="0" smtClean="0"/>
              <a:t>MR framework provides all the “glue” and coordinates the execution of the Map and Reduce jobs on the cluster.</a:t>
            </a:r>
          </a:p>
          <a:p>
            <a:pPr lvl="1"/>
            <a:r>
              <a:rPr lang="en-US" dirty="0" smtClean="0"/>
              <a:t>Fault tolerant</a:t>
            </a:r>
          </a:p>
          <a:p>
            <a:pPr lvl="1"/>
            <a:r>
              <a:rPr lang="en-US" dirty="0" smtClean="0"/>
              <a:t>Scalable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31</a:t>
            </a:fld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2079244" y="2491782"/>
            <a:ext cx="4880751" cy="1157508"/>
            <a:chOff x="1278408" y="4628269"/>
            <a:chExt cx="4880751" cy="1157508"/>
          </a:xfrm>
        </p:grpSpPr>
        <p:sp>
          <p:nvSpPr>
            <p:cNvPr id="5" name="TextBox 4"/>
            <p:cNvSpPr txBox="1"/>
            <p:nvPr/>
          </p:nvSpPr>
          <p:spPr>
            <a:xfrm>
              <a:off x="1349829" y="4628269"/>
              <a:ext cx="480933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dirty="0" smtClean="0">
                  <a:solidFill>
                    <a:srgbClr val="01020B"/>
                  </a:solidFill>
                  <a:latin typeface="Gungsuh" pitchFamily="18" charset="-127"/>
                  <a:ea typeface="Gungsuh" pitchFamily="18" charset="-127"/>
                  <a:cs typeface="Segoe UI" pitchFamily="34" charset="0"/>
                </a:rPr>
                <a:t>map() </a:t>
              </a:r>
              <a:r>
                <a:rPr lang="en-US" sz="4000" dirty="0" smtClean="0">
                  <a:solidFill>
                    <a:srgbClr val="01020B"/>
                  </a:solidFill>
                  <a:latin typeface="Gungsuh" pitchFamily="18" charset="-127"/>
                  <a:ea typeface="Gungsuh" pitchFamily="18" charset="-127"/>
                  <a:cs typeface="Segoe UI" pitchFamily="34" charset="0"/>
                  <a:sym typeface="Wingdings" pitchFamily="2" charset="2"/>
                </a:rPr>
                <a:t> reduce()</a:t>
              </a:r>
              <a:endParaRPr lang="en-US" sz="4000" dirty="0" smtClean="0">
                <a:solidFill>
                  <a:srgbClr val="01020B"/>
                </a:solidFill>
                <a:latin typeface="Gungsuh" pitchFamily="18" charset="-127"/>
                <a:ea typeface="Gungsuh" pitchFamily="18" charset="-127"/>
                <a:cs typeface="Segoe UI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278408" y="5216390"/>
              <a:ext cx="1664238" cy="569387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A50021"/>
                  </a:solidFill>
                  <a:latin typeface="Segoe Script" pitchFamily="34" charset="0"/>
                </a:rPr>
                <a:t>sub-divide</a:t>
              </a:r>
              <a:r>
                <a:rPr lang="en-US" sz="1500" dirty="0" smtClean="0">
                  <a:solidFill>
                    <a:srgbClr val="A50021"/>
                  </a:solidFill>
                  <a:latin typeface="Segoe Script" pitchFamily="34" charset="0"/>
                </a:rPr>
                <a:t> &amp;</a:t>
              </a:r>
            </a:p>
            <a:p>
              <a:pPr algn="ctr"/>
              <a:r>
                <a:rPr lang="en-US" sz="1500" dirty="0" smtClean="0">
                  <a:solidFill>
                    <a:srgbClr val="A50021"/>
                  </a:solidFill>
                  <a:latin typeface="Segoe Script" pitchFamily="34" charset="0"/>
                </a:rPr>
                <a:t>conquer</a:t>
              </a:r>
              <a:endParaRPr lang="en-US" sz="1500" dirty="0">
                <a:solidFill>
                  <a:srgbClr val="A50021"/>
                </a:solidFill>
                <a:latin typeface="Segoe Script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756704" y="5197528"/>
              <a:ext cx="2282997" cy="584775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A50021"/>
                  </a:solidFill>
                  <a:latin typeface="Segoe Script" pitchFamily="34" charset="0"/>
                </a:rPr>
                <a:t>combine &amp; reduce </a:t>
              </a:r>
            </a:p>
            <a:p>
              <a:pPr algn="ctr"/>
              <a:r>
                <a:rPr lang="en-US" sz="1600" dirty="0" smtClean="0">
                  <a:solidFill>
                    <a:srgbClr val="A50021"/>
                  </a:solidFill>
                  <a:latin typeface="Segoe Script" pitchFamily="34" charset="0"/>
                </a:rPr>
                <a:t>cardinality</a:t>
              </a:r>
              <a:endParaRPr lang="en-US" sz="1600" dirty="0">
                <a:solidFill>
                  <a:srgbClr val="A50021"/>
                </a:solidFill>
                <a:latin typeface="Segoe Script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5628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6928" y="969288"/>
            <a:ext cx="7831668" cy="5296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Essentially</a:t>
            </a:r>
            <a:r>
              <a:rPr lang="en-US" dirty="0"/>
              <a:t>, it’s…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smtClean="0"/>
              <a:t>Take </a:t>
            </a:r>
            <a:r>
              <a:rPr lang="en-US" sz="2400" dirty="0"/>
              <a:t>a large problem and divide it into sub-problems </a:t>
            </a:r>
            <a:endParaRPr lang="en-US" sz="2400" dirty="0" smtClean="0"/>
          </a:p>
          <a:p>
            <a:pPr marL="514350" indent="-514350">
              <a:buFont typeface="+mj-lt"/>
              <a:buAutoNum type="arabicPeriod"/>
            </a:pPr>
            <a:endParaRPr lang="en-US" sz="2500" dirty="0"/>
          </a:p>
          <a:p>
            <a:pPr marL="514350" indent="-514350">
              <a:buFont typeface="+mj-lt"/>
              <a:buAutoNum type="arabicPeriod"/>
            </a:pPr>
            <a:endParaRPr lang="en-US" sz="2500" dirty="0" smtClean="0"/>
          </a:p>
          <a:p>
            <a:pPr marL="0" indent="0">
              <a:buNone/>
            </a:pPr>
            <a:endParaRPr lang="en-US" sz="2500" dirty="0"/>
          </a:p>
          <a:p>
            <a:pPr marL="514350" indent="-514350">
              <a:buFont typeface="+mj-lt"/>
              <a:buAutoNum type="arabicPeriod" startAt="2"/>
            </a:pPr>
            <a:r>
              <a:rPr lang="en-US" sz="2500" dirty="0" smtClean="0"/>
              <a:t>Perform </a:t>
            </a:r>
            <a:r>
              <a:rPr lang="en-US" sz="2500" dirty="0"/>
              <a:t>the same function on all sub-problems </a:t>
            </a:r>
            <a:endParaRPr lang="en-US" sz="2500" dirty="0" smtClean="0"/>
          </a:p>
          <a:p>
            <a:pPr marL="514350" indent="-514350">
              <a:buFont typeface="+mj-lt"/>
              <a:buAutoNum type="arabicPeriod" startAt="2"/>
            </a:pPr>
            <a:endParaRPr lang="en-US" sz="2500" dirty="0"/>
          </a:p>
          <a:p>
            <a:pPr marL="0" indent="0">
              <a:buNone/>
            </a:pPr>
            <a:endParaRPr lang="en-US" sz="2500" dirty="0"/>
          </a:p>
          <a:p>
            <a:pPr marL="514350" indent="-514350">
              <a:buFont typeface="+mj-lt"/>
              <a:buAutoNum type="arabicPeriod" startAt="3"/>
            </a:pPr>
            <a:r>
              <a:rPr lang="en-US" sz="2500" dirty="0" smtClean="0"/>
              <a:t>Combine </a:t>
            </a:r>
            <a:r>
              <a:rPr lang="en-US" sz="2500" dirty="0"/>
              <a:t>the output from all sub-problems 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694" y="115272"/>
            <a:ext cx="8095861" cy="616634"/>
          </a:xfrm>
        </p:spPr>
        <p:txBody>
          <a:bodyPr/>
          <a:lstStyle/>
          <a:p>
            <a:r>
              <a:rPr lang="en-US" dirty="0" err="1" smtClean="0"/>
              <a:t>MapReduce</a:t>
            </a:r>
            <a:r>
              <a:rPr lang="en-US" dirty="0" smtClean="0"/>
              <a:t> 101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32</a:t>
            </a:fld>
            <a:endParaRPr lang="en-US" dirty="0"/>
          </a:p>
        </p:txBody>
      </p:sp>
      <p:grpSp>
        <p:nvGrpSpPr>
          <p:cNvPr id="48" name="Group 47"/>
          <p:cNvGrpSpPr/>
          <p:nvPr/>
        </p:nvGrpSpPr>
        <p:grpSpPr>
          <a:xfrm>
            <a:off x="2103254" y="3710938"/>
            <a:ext cx="6725746" cy="796290"/>
            <a:chOff x="443807" y="3710938"/>
            <a:chExt cx="8385193" cy="796290"/>
          </a:xfrm>
        </p:grpSpPr>
        <p:grpSp>
          <p:nvGrpSpPr>
            <p:cNvPr id="18" name="Group 17"/>
            <p:cNvGrpSpPr/>
            <p:nvPr/>
          </p:nvGrpSpPr>
          <p:grpSpPr>
            <a:xfrm>
              <a:off x="443807" y="3724275"/>
              <a:ext cx="2204142" cy="765809"/>
              <a:chOff x="1653482" y="4000500"/>
              <a:chExt cx="2204142" cy="765809"/>
            </a:xfrm>
          </p:grpSpPr>
          <p:sp>
            <p:nvSpPr>
              <p:cNvPr id="16" name="Curved Up Arrow 15"/>
              <p:cNvSpPr/>
              <p:nvPr/>
            </p:nvSpPr>
            <p:spPr bwMode="auto">
              <a:xfrm flipH="1">
                <a:off x="2783680" y="4400549"/>
                <a:ext cx="603504" cy="365760"/>
              </a:xfrm>
              <a:prstGeom prst="curvedUpArrow">
                <a:avLst/>
              </a:prstGeom>
              <a:solidFill>
                <a:srgbClr val="FFC000"/>
              </a:solidFill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 bwMode="auto">
              <a:xfrm>
                <a:off x="2990849" y="4067175"/>
                <a:ext cx="866775" cy="409575"/>
              </a:xfrm>
              <a:prstGeom prst="ellipse">
                <a:avLst/>
              </a:prstGeom>
              <a:ln w="6350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4" name="Curved Down Arrow 13"/>
              <p:cNvSpPr/>
              <p:nvPr/>
            </p:nvSpPr>
            <p:spPr bwMode="auto">
              <a:xfrm>
                <a:off x="2819400" y="4000500"/>
                <a:ext cx="604836" cy="361950"/>
              </a:xfrm>
              <a:prstGeom prst="curvedDownArrow">
                <a:avLst/>
              </a:prstGeom>
              <a:solidFill>
                <a:srgbClr val="FFC000"/>
              </a:solidFill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653482" y="4200867"/>
                <a:ext cx="1146468" cy="3231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 algn="ctr"/>
                <a:r>
                  <a:rPr lang="en-US" sz="1500" dirty="0" err="1" smtClean="0">
                    <a:solidFill>
                      <a:srgbClr val="A50021"/>
                    </a:solidFill>
                    <a:latin typeface="Segoe Script" pitchFamily="34" charset="0"/>
                  </a:rPr>
                  <a:t>DoWork</a:t>
                </a:r>
                <a:r>
                  <a:rPr lang="en-US" sz="1500" dirty="0" smtClean="0">
                    <a:solidFill>
                      <a:srgbClr val="A50021"/>
                    </a:solidFill>
                    <a:latin typeface="Segoe Script" pitchFamily="34" charset="0"/>
                  </a:rPr>
                  <a:t>()</a:t>
                </a:r>
                <a:endParaRPr lang="en-US" sz="1500" dirty="0">
                  <a:solidFill>
                    <a:srgbClr val="A50021"/>
                  </a:solidFill>
                  <a:latin typeface="Segoe Script" pitchFamily="34" charset="0"/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2990850" y="3741419"/>
              <a:ext cx="2204142" cy="765809"/>
              <a:chOff x="1653482" y="4000500"/>
              <a:chExt cx="2204142" cy="765809"/>
            </a:xfrm>
          </p:grpSpPr>
          <p:sp>
            <p:nvSpPr>
              <p:cNvPr id="20" name="Curved Up Arrow 19"/>
              <p:cNvSpPr/>
              <p:nvPr/>
            </p:nvSpPr>
            <p:spPr bwMode="auto">
              <a:xfrm flipH="1">
                <a:off x="2783680" y="4400549"/>
                <a:ext cx="603504" cy="365760"/>
              </a:xfrm>
              <a:prstGeom prst="curvedUpArrow">
                <a:avLst/>
              </a:prstGeom>
              <a:solidFill>
                <a:srgbClr val="FFC000"/>
              </a:solidFill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 bwMode="auto">
              <a:xfrm>
                <a:off x="2990849" y="4067175"/>
                <a:ext cx="866775" cy="409575"/>
              </a:xfrm>
              <a:prstGeom prst="ellipse">
                <a:avLst/>
              </a:prstGeom>
              <a:ln w="6350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2" name="Curved Down Arrow 21"/>
              <p:cNvSpPr/>
              <p:nvPr/>
            </p:nvSpPr>
            <p:spPr bwMode="auto">
              <a:xfrm>
                <a:off x="2819400" y="4000500"/>
                <a:ext cx="604836" cy="361950"/>
              </a:xfrm>
              <a:prstGeom prst="curvedDownArrow">
                <a:avLst/>
              </a:prstGeom>
              <a:solidFill>
                <a:srgbClr val="FFC000"/>
              </a:solidFill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653482" y="4200867"/>
                <a:ext cx="1146468" cy="3231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 algn="ctr"/>
                <a:r>
                  <a:rPr lang="en-US" sz="1500" dirty="0" err="1" smtClean="0">
                    <a:solidFill>
                      <a:srgbClr val="A50021"/>
                    </a:solidFill>
                    <a:latin typeface="Segoe Script" pitchFamily="34" charset="0"/>
                  </a:rPr>
                  <a:t>DoWork</a:t>
                </a:r>
                <a:r>
                  <a:rPr lang="en-US" sz="1500" dirty="0" smtClean="0">
                    <a:solidFill>
                      <a:srgbClr val="A50021"/>
                    </a:solidFill>
                    <a:latin typeface="Segoe Script" pitchFamily="34" charset="0"/>
                  </a:rPr>
                  <a:t>()</a:t>
                </a:r>
                <a:endParaRPr lang="en-US" sz="1500" dirty="0">
                  <a:solidFill>
                    <a:srgbClr val="A50021"/>
                  </a:solidFill>
                  <a:latin typeface="Segoe Script" pitchFamily="34" charset="0"/>
                </a:endParaRPr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5774978" y="3710938"/>
              <a:ext cx="2204142" cy="765809"/>
              <a:chOff x="1653482" y="4000500"/>
              <a:chExt cx="2204142" cy="765809"/>
            </a:xfrm>
          </p:grpSpPr>
          <p:sp>
            <p:nvSpPr>
              <p:cNvPr id="25" name="Curved Up Arrow 24"/>
              <p:cNvSpPr/>
              <p:nvPr/>
            </p:nvSpPr>
            <p:spPr bwMode="auto">
              <a:xfrm flipH="1">
                <a:off x="2783680" y="4400549"/>
                <a:ext cx="603504" cy="365760"/>
              </a:xfrm>
              <a:prstGeom prst="curvedUpArrow">
                <a:avLst/>
              </a:prstGeom>
              <a:solidFill>
                <a:srgbClr val="FFC000"/>
              </a:solidFill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 bwMode="auto">
              <a:xfrm>
                <a:off x="2990849" y="4067175"/>
                <a:ext cx="866775" cy="409575"/>
              </a:xfrm>
              <a:prstGeom prst="ellipse">
                <a:avLst/>
              </a:prstGeom>
              <a:ln w="6350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7" name="Curved Down Arrow 26"/>
              <p:cNvSpPr/>
              <p:nvPr/>
            </p:nvSpPr>
            <p:spPr bwMode="auto">
              <a:xfrm>
                <a:off x="2819400" y="4000500"/>
                <a:ext cx="604836" cy="361950"/>
              </a:xfrm>
              <a:prstGeom prst="curvedDownArrow">
                <a:avLst/>
              </a:prstGeom>
              <a:solidFill>
                <a:srgbClr val="FFC000"/>
              </a:solidFill>
              <a:ln w="952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1653482" y="4200867"/>
                <a:ext cx="1146468" cy="3231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 algn="ctr"/>
                <a:r>
                  <a:rPr lang="en-US" sz="1500" dirty="0" err="1" smtClean="0">
                    <a:solidFill>
                      <a:srgbClr val="A50021"/>
                    </a:solidFill>
                    <a:latin typeface="Segoe Script" pitchFamily="34" charset="0"/>
                  </a:rPr>
                  <a:t>DoWork</a:t>
                </a:r>
                <a:r>
                  <a:rPr lang="en-US" sz="1500" dirty="0" smtClean="0">
                    <a:solidFill>
                      <a:srgbClr val="A50021"/>
                    </a:solidFill>
                    <a:latin typeface="Segoe Script" pitchFamily="34" charset="0"/>
                  </a:rPr>
                  <a:t>()</a:t>
                </a:r>
                <a:endParaRPr lang="en-US" sz="1500" dirty="0">
                  <a:solidFill>
                    <a:srgbClr val="A50021"/>
                  </a:solidFill>
                  <a:latin typeface="Segoe Script" pitchFamily="34" charset="0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8439150" y="3755365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…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3493853" y="4476747"/>
            <a:ext cx="4034086" cy="978960"/>
            <a:chOff x="3164557" y="4446606"/>
            <a:chExt cx="4358254" cy="1008095"/>
          </a:xfrm>
        </p:grpSpPr>
        <p:cxnSp>
          <p:nvCxnSpPr>
            <p:cNvPr id="34" name="Straight Connector 33"/>
            <p:cNvCxnSpPr>
              <a:endCxn id="30" idx="0"/>
            </p:cNvCxnSpPr>
            <p:nvPr/>
          </p:nvCxnSpPr>
          <p:spPr bwMode="auto">
            <a:xfrm>
              <a:off x="3164557" y="4446608"/>
              <a:ext cx="352686" cy="998287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35" name="Straight Connector 34"/>
            <p:cNvCxnSpPr>
              <a:endCxn id="31" idx="0"/>
            </p:cNvCxnSpPr>
            <p:nvPr/>
          </p:nvCxnSpPr>
          <p:spPr bwMode="auto">
            <a:xfrm flipH="1">
              <a:off x="4638897" y="4446606"/>
              <a:ext cx="293276" cy="1008095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38" name="Straight Connector 37"/>
            <p:cNvCxnSpPr>
              <a:endCxn id="32" idx="0"/>
            </p:cNvCxnSpPr>
            <p:nvPr/>
          </p:nvCxnSpPr>
          <p:spPr bwMode="auto">
            <a:xfrm flipH="1">
              <a:off x="5719389" y="4544694"/>
              <a:ext cx="1803422" cy="900199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</p:grpSp>
      <p:grpSp>
        <p:nvGrpSpPr>
          <p:cNvPr id="47" name="Group 46"/>
          <p:cNvGrpSpPr/>
          <p:nvPr/>
        </p:nvGrpSpPr>
        <p:grpSpPr>
          <a:xfrm>
            <a:off x="2103254" y="2085975"/>
            <a:ext cx="6606346" cy="609600"/>
            <a:chOff x="1238250" y="2085975"/>
            <a:chExt cx="7471350" cy="609600"/>
          </a:xfrm>
        </p:grpSpPr>
        <p:sp>
          <p:nvSpPr>
            <p:cNvPr id="5" name="Oval 4"/>
            <p:cNvSpPr/>
            <p:nvPr/>
          </p:nvSpPr>
          <p:spPr bwMode="auto">
            <a:xfrm>
              <a:off x="1238250" y="2085975"/>
              <a:ext cx="2352675" cy="609600"/>
            </a:xfrm>
            <a:prstGeom prst="ellipse">
              <a:avLst/>
            </a:prstGeom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6" name="Right Arrow 5"/>
            <p:cNvSpPr/>
            <p:nvPr/>
          </p:nvSpPr>
          <p:spPr bwMode="auto">
            <a:xfrm>
              <a:off x="4076700" y="2276475"/>
              <a:ext cx="704850" cy="285750"/>
            </a:xfrm>
            <a:prstGeom prst="rightArrow">
              <a:avLst/>
            </a:prstGeom>
            <a:solidFill>
              <a:srgbClr val="A50021"/>
            </a:solidFill>
            <a:ln w="63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" name="Oval 6"/>
            <p:cNvSpPr/>
            <p:nvPr/>
          </p:nvSpPr>
          <p:spPr bwMode="auto">
            <a:xfrm>
              <a:off x="5191124" y="2152650"/>
              <a:ext cx="866775" cy="409575"/>
            </a:xfrm>
            <a:prstGeom prst="ellipse">
              <a:avLst/>
            </a:prstGeom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" name="Oval 7"/>
            <p:cNvSpPr/>
            <p:nvPr/>
          </p:nvSpPr>
          <p:spPr bwMode="auto">
            <a:xfrm>
              <a:off x="6229349" y="2162175"/>
              <a:ext cx="866775" cy="409575"/>
            </a:xfrm>
            <a:prstGeom prst="ellipse">
              <a:avLst/>
            </a:prstGeom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9" name="Oval 8"/>
            <p:cNvSpPr/>
            <p:nvPr/>
          </p:nvSpPr>
          <p:spPr bwMode="auto">
            <a:xfrm>
              <a:off x="7229474" y="2152650"/>
              <a:ext cx="866775" cy="409575"/>
            </a:xfrm>
            <a:prstGeom prst="ellipse">
              <a:avLst/>
            </a:prstGeom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319750" y="2159585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…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3009784" y="5284257"/>
            <a:ext cx="3786408" cy="1333498"/>
            <a:chOff x="2661341" y="5300662"/>
            <a:chExt cx="3786408" cy="1333498"/>
          </a:xfrm>
        </p:grpSpPr>
        <p:sp>
          <p:nvSpPr>
            <p:cNvPr id="30" name="Oval 29"/>
            <p:cNvSpPr/>
            <p:nvPr/>
          </p:nvSpPr>
          <p:spPr bwMode="auto">
            <a:xfrm>
              <a:off x="3200400" y="5462587"/>
              <a:ext cx="542925" cy="295275"/>
            </a:xfrm>
            <a:prstGeom prst="ellipse">
              <a:avLst/>
            </a:prstGeom>
            <a:solidFill>
              <a:srgbClr val="FFC000"/>
            </a:solidFill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1" name="Oval 30"/>
            <p:cNvSpPr/>
            <p:nvPr/>
          </p:nvSpPr>
          <p:spPr bwMode="auto">
            <a:xfrm>
              <a:off x="4238625" y="5472112"/>
              <a:ext cx="542925" cy="295275"/>
            </a:xfrm>
            <a:prstGeom prst="ellipse">
              <a:avLst/>
            </a:prstGeom>
            <a:solidFill>
              <a:srgbClr val="FFC000"/>
            </a:solidFill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2" name="Oval 31"/>
            <p:cNvSpPr/>
            <p:nvPr/>
          </p:nvSpPr>
          <p:spPr bwMode="auto">
            <a:xfrm>
              <a:off x="5238750" y="5462587"/>
              <a:ext cx="542925" cy="295275"/>
            </a:xfrm>
            <a:prstGeom prst="ellipse">
              <a:avLst/>
            </a:prstGeom>
            <a:solidFill>
              <a:srgbClr val="FFC000"/>
            </a:solidFill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057899" y="5419308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…</a:t>
              </a:r>
            </a:p>
          </p:txBody>
        </p:sp>
        <p:sp>
          <p:nvSpPr>
            <p:cNvPr id="44" name="Shape 43"/>
            <p:cNvSpPr/>
            <p:nvPr/>
          </p:nvSpPr>
          <p:spPr>
            <a:xfrm>
              <a:off x="2661341" y="5300662"/>
              <a:ext cx="3657599" cy="747714"/>
            </a:xfrm>
            <a:prstGeom prst="funnel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5" name="Oval 44"/>
            <p:cNvSpPr/>
            <p:nvPr/>
          </p:nvSpPr>
          <p:spPr bwMode="auto">
            <a:xfrm>
              <a:off x="3762374" y="6338885"/>
              <a:ext cx="1447801" cy="295275"/>
            </a:xfrm>
            <a:prstGeom prst="ellipse">
              <a:avLst/>
            </a:prstGeom>
            <a:solidFill>
              <a:srgbClr val="FFC000"/>
            </a:solidFill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Output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46" name="Right Arrow 45"/>
            <p:cNvSpPr/>
            <p:nvPr/>
          </p:nvSpPr>
          <p:spPr bwMode="auto">
            <a:xfrm rot="5400000">
              <a:off x="4294879" y="5962645"/>
              <a:ext cx="352425" cy="285750"/>
            </a:xfrm>
            <a:prstGeom prst="rightArrow">
              <a:avLst/>
            </a:prstGeom>
            <a:solidFill>
              <a:srgbClr val="A50021"/>
            </a:solidFill>
            <a:ln w="63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228602" y="1553526"/>
            <a:ext cx="1096720" cy="2642658"/>
            <a:chOff x="228602" y="1553526"/>
            <a:chExt cx="1096720" cy="2642658"/>
          </a:xfrm>
        </p:grpSpPr>
        <p:sp>
          <p:nvSpPr>
            <p:cNvPr id="37" name="TextBox 36"/>
            <p:cNvSpPr txBox="1"/>
            <p:nvPr/>
          </p:nvSpPr>
          <p:spPr>
            <a:xfrm rot="16200000">
              <a:off x="-114010" y="2582468"/>
              <a:ext cx="1270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solidFill>
                    <a:srgbClr val="01020B"/>
                  </a:solidFill>
                  <a:latin typeface="+mj-lt"/>
                </a:rPr>
                <a:t>MAP</a:t>
              </a:r>
            </a:p>
          </p:txBody>
        </p:sp>
        <p:sp>
          <p:nvSpPr>
            <p:cNvPr id="39" name="Left Brace 38"/>
            <p:cNvSpPr/>
            <p:nvPr/>
          </p:nvSpPr>
          <p:spPr bwMode="auto">
            <a:xfrm>
              <a:off x="813378" y="1553526"/>
              <a:ext cx="511944" cy="2642658"/>
            </a:xfrm>
            <a:prstGeom prst="leftBrace">
              <a:avLst/>
            </a:prstGeom>
            <a:no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228602" y="4663942"/>
            <a:ext cx="1096720" cy="1953814"/>
            <a:chOff x="228602" y="4663942"/>
            <a:chExt cx="1096720" cy="1953814"/>
          </a:xfrm>
        </p:grpSpPr>
        <p:sp>
          <p:nvSpPr>
            <p:cNvPr id="51" name="TextBox 50"/>
            <p:cNvSpPr txBox="1"/>
            <p:nvPr/>
          </p:nvSpPr>
          <p:spPr>
            <a:xfrm rot="16200000">
              <a:off x="-455917" y="5348461"/>
              <a:ext cx="19538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solidFill>
                    <a:srgbClr val="01020B"/>
                  </a:solidFill>
                  <a:latin typeface="+mj-lt"/>
                </a:rPr>
                <a:t>REDUCE</a:t>
              </a:r>
            </a:p>
          </p:txBody>
        </p:sp>
        <p:sp>
          <p:nvSpPr>
            <p:cNvPr id="52" name="Left Brace 51"/>
            <p:cNvSpPr/>
            <p:nvPr/>
          </p:nvSpPr>
          <p:spPr bwMode="auto">
            <a:xfrm>
              <a:off x="813378" y="4767194"/>
              <a:ext cx="511944" cy="1747308"/>
            </a:xfrm>
            <a:prstGeom prst="leftBrace">
              <a:avLst/>
            </a:prstGeom>
            <a:noFill/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637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MapReduce</a:t>
            </a:r>
            <a:r>
              <a:rPr lang="en-US" dirty="0" smtClean="0"/>
              <a:t> Visualized (in More Detail)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>
                <a:latin typeface="+mj-lt"/>
              </a:rPr>
              <a:pPr/>
              <a:t>33</a:t>
            </a:fld>
            <a:endParaRPr lang="en-US" dirty="0">
              <a:latin typeface="+mj-lt"/>
            </a:endParaRPr>
          </a:p>
        </p:txBody>
      </p:sp>
      <p:sp>
        <p:nvSpPr>
          <p:cNvPr id="7" name="Right Arrow 6"/>
          <p:cNvSpPr/>
          <p:nvPr/>
        </p:nvSpPr>
        <p:spPr bwMode="auto">
          <a:xfrm>
            <a:off x="3161503" y="1381326"/>
            <a:ext cx="291830" cy="274320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24145" y="1147858"/>
            <a:ext cx="13792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rgbClr val="FF0000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rgbClr val="FF0000"/>
                </a:solidFill>
                <a:latin typeface="+mj-lt"/>
              </a:rPr>
              <a:t>A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a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</a:p>
          <a:p>
            <a:r>
              <a:rPr lang="en-US" sz="1400" b="0" dirty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chemeClr val="tx2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chemeClr val="tx2"/>
                </a:solidFill>
                <a:latin typeface="+mj-lt"/>
              </a:rPr>
              <a:t>B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b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  <a:endParaRPr lang="en-US" sz="1400" b="0" dirty="0">
              <a:solidFill>
                <a:srgbClr val="01020B"/>
              </a:solidFill>
              <a:latin typeface="+mj-lt"/>
            </a:endParaRPr>
          </a:p>
          <a:p>
            <a:r>
              <a:rPr lang="en-US" sz="1400" b="0" dirty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rgbClr val="008000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rgbClr val="008000"/>
                </a:solidFill>
                <a:latin typeface="+mj-lt"/>
              </a:rPr>
              <a:t>C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c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</a:p>
          <a:p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…</a:t>
            </a:r>
            <a:endParaRPr lang="en-US" sz="1400" b="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20" name="Right Arrow 19"/>
          <p:cNvSpPr/>
          <p:nvPr/>
        </p:nvSpPr>
        <p:spPr bwMode="auto">
          <a:xfrm>
            <a:off x="3161503" y="2856633"/>
            <a:ext cx="291830" cy="274320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424145" y="2623165"/>
            <a:ext cx="13792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rgbClr val="FF0000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rgbClr val="FF0000"/>
                </a:solidFill>
                <a:latin typeface="+mj-lt"/>
              </a:rPr>
              <a:t>A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a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</a:p>
          <a:p>
            <a:r>
              <a:rPr lang="en-US" sz="1400" b="0" dirty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chemeClr val="tx2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chemeClr val="tx2"/>
                </a:solidFill>
                <a:latin typeface="+mj-lt"/>
              </a:rPr>
              <a:t>B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b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  <a:endParaRPr lang="en-US" sz="1400" b="0" dirty="0">
              <a:solidFill>
                <a:srgbClr val="01020B"/>
              </a:solidFill>
              <a:latin typeface="+mj-lt"/>
            </a:endParaRPr>
          </a:p>
          <a:p>
            <a:r>
              <a:rPr lang="en-US" sz="1400" b="0" dirty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rgbClr val="008000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rgbClr val="008000"/>
                </a:solidFill>
                <a:latin typeface="+mj-lt"/>
              </a:rPr>
              <a:t>C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c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</a:p>
          <a:p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…</a:t>
            </a:r>
            <a:endParaRPr lang="en-US" sz="1400" b="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26" name="Right Arrow 25"/>
          <p:cNvSpPr/>
          <p:nvPr/>
        </p:nvSpPr>
        <p:spPr bwMode="auto">
          <a:xfrm>
            <a:off x="3161503" y="4331940"/>
            <a:ext cx="291830" cy="274320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24145" y="4098472"/>
            <a:ext cx="13792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rgbClr val="FF0000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rgbClr val="FF0000"/>
                </a:solidFill>
                <a:latin typeface="+mj-lt"/>
              </a:rPr>
              <a:t>A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a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</a:p>
          <a:p>
            <a:r>
              <a:rPr lang="en-US" sz="1400" b="0" dirty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chemeClr val="tx2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chemeClr val="tx2"/>
                </a:solidFill>
                <a:latin typeface="+mj-lt"/>
              </a:rPr>
              <a:t>B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b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  <a:endParaRPr lang="en-US" sz="1400" b="0" dirty="0">
              <a:solidFill>
                <a:srgbClr val="01020B"/>
              </a:solidFill>
              <a:latin typeface="+mj-lt"/>
            </a:endParaRPr>
          </a:p>
          <a:p>
            <a:r>
              <a:rPr lang="en-US" sz="1400" b="0" dirty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rgbClr val="008000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rgbClr val="008000"/>
                </a:solidFill>
                <a:latin typeface="+mj-lt"/>
              </a:rPr>
              <a:t>C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c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</a:p>
          <a:p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…</a:t>
            </a:r>
            <a:endParaRPr lang="en-US" sz="1400" b="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32" name="Right Arrow 31"/>
          <p:cNvSpPr/>
          <p:nvPr/>
        </p:nvSpPr>
        <p:spPr bwMode="auto">
          <a:xfrm>
            <a:off x="3161503" y="5807246"/>
            <a:ext cx="291830" cy="274320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24145" y="5573778"/>
            <a:ext cx="13792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rgbClr val="FF0000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rgbClr val="FF0000"/>
                </a:solidFill>
                <a:latin typeface="+mj-lt"/>
              </a:rPr>
              <a:t>A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a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</a:p>
          <a:p>
            <a:r>
              <a:rPr lang="en-US" sz="1400" b="0" dirty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chemeClr val="tx2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chemeClr val="tx2"/>
                </a:solidFill>
                <a:latin typeface="+mj-lt"/>
              </a:rPr>
              <a:t>B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b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  <a:endParaRPr lang="en-US" sz="1400" b="0" dirty="0">
              <a:solidFill>
                <a:srgbClr val="01020B"/>
              </a:solidFill>
              <a:latin typeface="+mj-lt"/>
            </a:endParaRPr>
          </a:p>
          <a:p>
            <a:r>
              <a:rPr lang="en-US" sz="1400" b="0" dirty="0">
                <a:solidFill>
                  <a:srgbClr val="01020B"/>
                </a:solidFill>
                <a:latin typeface="+mj-lt"/>
              </a:rPr>
              <a:t>&lt;</a:t>
            </a:r>
            <a:r>
              <a:rPr lang="en-US" sz="1400" b="0" dirty="0" err="1" smtClean="0">
                <a:solidFill>
                  <a:srgbClr val="008000"/>
                </a:solidFill>
                <a:latin typeface="+mj-lt"/>
              </a:rPr>
              <a:t>key</a:t>
            </a:r>
            <a:r>
              <a:rPr lang="en-US" sz="1400" b="0" baseline="-25000" dirty="0" err="1" smtClean="0">
                <a:solidFill>
                  <a:srgbClr val="008000"/>
                </a:solidFill>
                <a:latin typeface="+mj-lt"/>
              </a:rPr>
              <a:t>C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, </a:t>
            </a:r>
            <a:r>
              <a:rPr lang="en-US" sz="1400" b="0" dirty="0" err="1" smtClean="0">
                <a:solidFill>
                  <a:srgbClr val="01020B"/>
                </a:solidFill>
                <a:latin typeface="+mj-lt"/>
              </a:rPr>
              <a:t>value</a:t>
            </a:r>
            <a:r>
              <a:rPr lang="en-US" sz="1400" b="0" baseline="-25000" dirty="0" err="1" smtClean="0">
                <a:solidFill>
                  <a:srgbClr val="01020B"/>
                </a:solidFill>
                <a:latin typeface="+mj-lt"/>
              </a:rPr>
              <a:t>c</a:t>
            </a:r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&gt;</a:t>
            </a:r>
          </a:p>
          <a:p>
            <a:r>
              <a:rPr lang="en-US" sz="1400" b="0" dirty="0" smtClean="0">
                <a:solidFill>
                  <a:srgbClr val="01020B"/>
                </a:solidFill>
                <a:latin typeface="+mj-lt"/>
              </a:rPr>
              <a:t>…</a:t>
            </a:r>
            <a:endParaRPr lang="en-US" sz="1400" b="0" dirty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48" name="Rectangle 47"/>
          <p:cNvSpPr/>
          <p:nvPr/>
        </p:nvSpPr>
        <p:spPr bwMode="auto">
          <a:xfrm>
            <a:off x="8015591" y="3638161"/>
            <a:ext cx="920889" cy="408562"/>
          </a:xfrm>
          <a:prstGeom prst="rect">
            <a:avLst/>
          </a:prstGeom>
          <a:solidFill>
            <a:srgbClr val="FF9900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Output</a:t>
            </a:r>
            <a:endParaRPr kumimoji="0" lang="en-US" sz="1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693333" y="1851041"/>
            <a:ext cx="3125727" cy="732799"/>
            <a:chOff x="5810069" y="1851041"/>
            <a:chExt cx="3125727" cy="732799"/>
          </a:xfrm>
        </p:grpSpPr>
        <p:sp>
          <p:nvSpPr>
            <p:cNvPr id="49" name="Rounded Rectangle 48"/>
            <p:cNvSpPr/>
            <p:nvPr/>
          </p:nvSpPr>
          <p:spPr bwMode="auto">
            <a:xfrm>
              <a:off x="5969556" y="2155823"/>
              <a:ext cx="1060315" cy="428017"/>
            </a:xfrm>
            <a:prstGeom prst="roundRect">
              <a:avLst/>
            </a:prstGeom>
            <a:solidFill>
              <a:srgbClr val="D7D200"/>
            </a:solidFill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Reducer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810069" y="1851041"/>
              <a:ext cx="31257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&lt;</a:t>
              </a:r>
              <a:r>
                <a:rPr lang="en-US" sz="1400" b="0" dirty="0" err="1" smtClean="0">
                  <a:solidFill>
                    <a:srgbClr val="FF0000"/>
                  </a:solidFill>
                  <a:latin typeface="+mj-lt"/>
                </a:rPr>
                <a:t>key</a:t>
              </a:r>
              <a:r>
                <a:rPr lang="en-US" sz="1400" b="0" baseline="-25000" dirty="0" err="1" smtClean="0">
                  <a:solidFill>
                    <a:srgbClr val="FF0000"/>
                  </a:solidFill>
                  <a:latin typeface="+mj-lt"/>
                </a:rPr>
                <a:t>A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list(</a:t>
              </a:r>
              <a:r>
                <a:rPr lang="en-US" sz="1400" b="0" dirty="0" err="1" smtClean="0">
                  <a:solidFill>
                    <a:srgbClr val="01020B"/>
                  </a:solidFill>
                  <a:latin typeface="+mj-lt"/>
                </a:rPr>
                <a:t>value</a:t>
              </a:r>
              <a:r>
                <a:rPr lang="en-US" sz="1400" b="0" baseline="-25000" dirty="0" err="1" smtClean="0">
                  <a:solidFill>
                    <a:srgbClr val="01020B"/>
                  </a:solidFill>
                  <a:latin typeface="+mj-lt"/>
                </a:rPr>
                <a:t>a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</a:t>
              </a:r>
              <a:r>
                <a:rPr lang="en-US" sz="1400" b="0" dirty="0" err="1" smtClean="0">
                  <a:solidFill>
                    <a:srgbClr val="01020B"/>
                  </a:solidFill>
                  <a:latin typeface="+mj-lt"/>
                </a:rPr>
                <a:t>value</a:t>
              </a:r>
              <a:r>
                <a:rPr lang="en-US" sz="1400" b="0" baseline="-25000" dirty="0" err="1" smtClean="0">
                  <a:solidFill>
                    <a:srgbClr val="01020B"/>
                  </a:solidFill>
                  <a:latin typeface="+mj-lt"/>
                </a:rPr>
                <a:t>b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</a:t>
              </a:r>
              <a:r>
                <a:rPr lang="en-US" sz="1400" b="0" dirty="0" err="1" smtClean="0">
                  <a:solidFill>
                    <a:srgbClr val="01020B"/>
                  </a:solidFill>
                  <a:latin typeface="+mj-lt"/>
                </a:rPr>
                <a:t>value</a:t>
              </a:r>
              <a:r>
                <a:rPr lang="en-US" sz="1400" b="0" baseline="-25000" dirty="0" err="1" smtClean="0">
                  <a:solidFill>
                    <a:srgbClr val="01020B"/>
                  </a:solidFill>
                  <a:latin typeface="+mj-lt"/>
                </a:rPr>
                <a:t>c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…)&gt;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5693332" y="3313924"/>
            <a:ext cx="3132974" cy="732799"/>
            <a:chOff x="5810069" y="1851041"/>
            <a:chExt cx="3132974" cy="732799"/>
          </a:xfrm>
        </p:grpSpPr>
        <p:sp>
          <p:nvSpPr>
            <p:cNvPr id="53" name="Rounded Rectangle 52"/>
            <p:cNvSpPr/>
            <p:nvPr/>
          </p:nvSpPr>
          <p:spPr bwMode="auto">
            <a:xfrm>
              <a:off x="5969556" y="2155823"/>
              <a:ext cx="1060315" cy="428017"/>
            </a:xfrm>
            <a:prstGeom prst="roundRect">
              <a:avLst/>
            </a:prstGeom>
            <a:solidFill>
              <a:srgbClr val="D7D200"/>
            </a:solidFill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Reducer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810069" y="1851041"/>
              <a:ext cx="313297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&lt;</a:t>
              </a:r>
              <a:r>
                <a:rPr lang="en-US" sz="1400" b="0" dirty="0" err="1" smtClean="0">
                  <a:solidFill>
                    <a:schemeClr val="tx2"/>
                  </a:solidFill>
                  <a:latin typeface="+mj-lt"/>
                </a:rPr>
                <a:t>key</a:t>
              </a:r>
              <a:r>
                <a:rPr lang="en-US" sz="1400" b="0" baseline="-25000" dirty="0" err="1" smtClean="0">
                  <a:solidFill>
                    <a:schemeClr val="tx2"/>
                  </a:solidFill>
                  <a:latin typeface="+mj-lt"/>
                </a:rPr>
                <a:t>B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list(</a:t>
              </a:r>
              <a:r>
                <a:rPr lang="en-US" sz="1400" b="0" dirty="0" err="1" smtClean="0">
                  <a:solidFill>
                    <a:srgbClr val="01020B"/>
                  </a:solidFill>
                  <a:latin typeface="+mj-lt"/>
                </a:rPr>
                <a:t>value</a:t>
              </a:r>
              <a:r>
                <a:rPr lang="en-US" sz="1400" b="0" baseline="-25000" dirty="0" err="1" smtClean="0">
                  <a:solidFill>
                    <a:srgbClr val="01020B"/>
                  </a:solidFill>
                  <a:latin typeface="+mj-lt"/>
                </a:rPr>
                <a:t>a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</a:t>
              </a:r>
              <a:r>
                <a:rPr lang="en-US" sz="1400" b="0" dirty="0" err="1" smtClean="0">
                  <a:solidFill>
                    <a:srgbClr val="01020B"/>
                  </a:solidFill>
                  <a:latin typeface="+mj-lt"/>
                </a:rPr>
                <a:t>value</a:t>
              </a:r>
              <a:r>
                <a:rPr lang="en-US" sz="1400" b="0" baseline="-25000" dirty="0" err="1" smtClean="0">
                  <a:solidFill>
                    <a:srgbClr val="01020B"/>
                  </a:solidFill>
                  <a:latin typeface="+mj-lt"/>
                </a:rPr>
                <a:t>b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</a:t>
              </a:r>
              <a:r>
                <a:rPr lang="en-US" sz="1400" b="0" dirty="0" err="1" smtClean="0">
                  <a:solidFill>
                    <a:srgbClr val="01020B"/>
                  </a:solidFill>
                  <a:latin typeface="+mj-lt"/>
                </a:rPr>
                <a:t>value</a:t>
              </a:r>
              <a:r>
                <a:rPr lang="en-US" sz="1400" b="0" baseline="-25000" dirty="0" err="1" smtClean="0">
                  <a:solidFill>
                    <a:srgbClr val="01020B"/>
                  </a:solidFill>
                  <a:latin typeface="+mj-lt"/>
                </a:rPr>
                <a:t>c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…)&gt;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5693333" y="4988062"/>
            <a:ext cx="3139386" cy="732799"/>
            <a:chOff x="5810069" y="1851041"/>
            <a:chExt cx="3139386" cy="732799"/>
          </a:xfrm>
        </p:grpSpPr>
        <p:sp>
          <p:nvSpPr>
            <p:cNvPr id="56" name="Rounded Rectangle 55"/>
            <p:cNvSpPr/>
            <p:nvPr/>
          </p:nvSpPr>
          <p:spPr bwMode="auto">
            <a:xfrm>
              <a:off x="5969556" y="2155823"/>
              <a:ext cx="1060315" cy="428017"/>
            </a:xfrm>
            <a:prstGeom prst="roundRect">
              <a:avLst/>
            </a:prstGeom>
            <a:solidFill>
              <a:srgbClr val="D7D200"/>
            </a:solidFill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Reducer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810069" y="1851041"/>
              <a:ext cx="313938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&lt;</a:t>
              </a:r>
              <a:r>
                <a:rPr lang="en-US" sz="1400" b="0" dirty="0" err="1" smtClean="0">
                  <a:solidFill>
                    <a:srgbClr val="008000"/>
                  </a:solidFill>
                  <a:latin typeface="+mj-lt"/>
                </a:rPr>
                <a:t>key</a:t>
              </a:r>
              <a:r>
                <a:rPr lang="en-US" sz="1400" b="0" baseline="-25000" dirty="0" err="1" smtClean="0">
                  <a:solidFill>
                    <a:srgbClr val="008000"/>
                  </a:solidFill>
                  <a:latin typeface="+mj-lt"/>
                </a:rPr>
                <a:t>C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list(</a:t>
              </a:r>
              <a:r>
                <a:rPr lang="en-US" sz="1400" b="0" dirty="0" err="1" smtClean="0">
                  <a:solidFill>
                    <a:srgbClr val="01020B"/>
                  </a:solidFill>
                  <a:latin typeface="+mj-lt"/>
                </a:rPr>
                <a:t>value</a:t>
              </a:r>
              <a:r>
                <a:rPr lang="en-US" sz="1400" b="0" baseline="-25000" dirty="0" err="1" smtClean="0">
                  <a:solidFill>
                    <a:srgbClr val="01020B"/>
                  </a:solidFill>
                  <a:latin typeface="+mj-lt"/>
                </a:rPr>
                <a:t>a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</a:t>
              </a:r>
              <a:r>
                <a:rPr lang="en-US" sz="1400" b="0" dirty="0" err="1" smtClean="0">
                  <a:solidFill>
                    <a:srgbClr val="01020B"/>
                  </a:solidFill>
                  <a:latin typeface="+mj-lt"/>
                </a:rPr>
                <a:t>value</a:t>
              </a:r>
              <a:r>
                <a:rPr lang="en-US" sz="1400" b="0" baseline="-25000" dirty="0" err="1" smtClean="0">
                  <a:solidFill>
                    <a:srgbClr val="01020B"/>
                  </a:solidFill>
                  <a:latin typeface="+mj-lt"/>
                </a:rPr>
                <a:t>b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</a:t>
              </a:r>
              <a:r>
                <a:rPr lang="en-US" sz="1400" b="0" dirty="0" err="1" smtClean="0">
                  <a:solidFill>
                    <a:srgbClr val="01020B"/>
                  </a:solidFill>
                  <a:latin typeface="+mj-lt"/>
                </a:rPr>
                <a:t>value</a:t>
              </a:r>
              <a:r>
                <a:rPr lang="en-US" sz="1400" b="0" baseline="-25000" dirty="0" err="1" smtClean="0">
                  <a:solidFill>
                    <a:srgbClr val="01020B"/>
                  </a:solidFill>
                  <a:latin typeface="+mj-lt"/>
                </a:rPr>
                <a:t>c</a:t>
              </a:r>
              <a:r>
                <a:rPr lang="en-US" sz="1400" b="0" dirty="0" smtClean="0">
                  <a:solidFill>
                    <a:srgbClr val="01020B"/>
                  </a:solidFill>
                  <a:latin typeface="+mj-lt"/>
                </a:rPr>
                <a:t>, …)&gt;</a:t>
              </a:r>
            </a:p>
          </p:txBody>
        </p:sp>
      </p:grpSp>
      <p:cxnSp>
        <p:nvCxnSpPr>
          <p:cNvPr id="58" name="Straight Arrow Connector 57"/>
          <p:cNvCxnSpPr>
            <a:stCxn id="49" idx="3"/>
            <a:endCxn id="48" idx="1"/>
          </p:cNvCxnSpPr>
          <p:nvPr/>
        </p:nvCxnSpPr>
        <p:spPr bwMode="auto">
          <a:xfrm>
            <a:off x="6913135" y="2369832"/>
            <a:ext cx="1102456" cy="147261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61" name="Straight Arrow Connector 60"/>
          <p:cNvCxnSpPr>
            <a:stCxn id="53" idx="3"/>
            <a:endCxn id="48" idx="1"/>
          </p:cNvCxnSpPr>
          <p:nvPr/>
        </p:nvCxnSpPr>
        <p:spPr bwMode="auto">
          <a:xfrm>
            <a:off x="6913134" y="3832715"/>
            <a:ext cx="1102457" cy="9727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64" name="Straight Arrow Connector 63"/>
          <p:cNvCxnSpPr>
            <a:stCxn id="56" idx="3"/>
            <a:endCxn id="48" idx="1"/>
          </p:cNvCxnSpPr>
          <p:nvPr/>
        </p:nvCxnSpPr>
        <p:spPr bwMode="auto">
          <a:xfrm flipV="1">
            <a:off x="6913135" y="3842442"/>
            <a:ext cx="1102456" cy="1664411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grpSp>
        <p:nvGrpSpPr>
          <p:cNvPr id="15" name="Group 14"/>
          <p:cNvGrpSpPr/>
          <p:nvPr/>
        </p:nvGrpSpPr>
        <p:grpSpPr>
          <a:xfrm>
            <a:off x="4803433" y="1624912"/>
            <a:ext cx="889900" cy="3517039"/>
            <a:chOff x="4803433" y="1624912"/>
            <a:chExt cx="889900" cy="3517039"/>
          </a:xfrm>
        </p:grpSpPr>
        <p:cxnSp>
          <p:nvCxnSpPr>
            <p:cNvPr id="67" name="Straight Arrow Connector 66"/>
            <p:cNvCxnSpPr>
              <a:stCxn id="11" idx="3"/>
              <a:endCxn id="54" idx="1"/>
            </p:cNvCxnSpPr>
            <p:nvPr/>
          </p:nvCxnSpPr>
          <p:spPr bwMode="auto">
            <a:xfrm>
              <a:off x="4803433" y="1624912"/>
              <a:ext cx="889899" cy="1842901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70" name="Straight Arrow Connector 69"/>
            <p:cNvCxnSpPr>
              <a:stCxn id="11" idx="3"/>
              <a:endCxn id="50" idx="1"/>
            </p:cNvCxnSpPr>
            <p:nvPr/>
          </p:nvCxnSpPr>
          <p:spPr bwMode="auto">
            <a:xfrm>
              <a:off x="4803433" y="1624912"/>
              <a:ext cx="889900" cy="380018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73" name="Straight Arrow Connector 72"/>
            <p:cNvCxnSpPr>
              <a:stCxn id="11" idx="3"/>
              <a:endCxn id="57" idx="1"/>
            </p:cNvCxnSpPr>
            <p:nvPr/>
          </p:nvCxnSpPr>
          <p:spPr bwMode="auto">
            <a:xfrm>
              <a:off x="4803433" y="1624912"/>
              <a:ext cx="889900" cy="3517039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</p:grpSp>
      <p:grpSp>
        <p:nvGrpSpPr>
          <p:cNvPr id="35" name="Group 34"/>
          <p:cNvGrpSpPr/>
          <p:nvPr/>
        </p:nvGrpSpPr>
        <p:grpSpPr>
          <a:xfrm>
            <a:off x="4803433" y="2004930"/>
            <a:ext cx="889900" cy="3137021"/>
            <a:chOff x="4803433" y="2004930"/>
            <a:chExt cx="889900" cy="3137021"/>
          </a:xfrm>
        </p:grpSpPr>
        <p:cxnSp>
          <p:nvCxnSpPr>
            <p:cNvPr id="76" name="Straight Arrow Connector 75"/>
            <p:cNvCxnSpPr>
              <a:stCxn id="21" idx="3"/>
              <a:endCxn id="50" idx="1"/>
            </p:cNvCxnSpPr>
            <p:nvPr/>
          </p:nvCxnSpPr>
          <p:spPr bwMode="auto">
            <a:xfrm flipV="1">
              <a:off x="4803433" y="2004930"/>
              <a:ext cx="889900" cy="1095289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79" name="Straight Arrow Connector 78"/>
            <p:cNvCxnSpPr>
              <a:stCxn id="21" idx="3"/>
              <a:endCxn id="54" idx="1"/>
            </p:cNvCxnSpPr>
            <p:nvPr/>
          </p:nvCxnSpPr>
          <p:spPr bwMode="auto">
            <a:xfrm>
              <a:off x="4803433" y="3100219"/>
              <a:ext cx="889899" cy="367594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82" name="Straight Arrow Connector 81"/>
            <p:cNvCxnSpPr>
              <a:stCxn id="21" idx="3"/>
              <a:endCxn id="57" idx="1"/>
            </p:cNvCxnSpPr>
            <p:nvPr/>
          </p:nvCxnSpPr>
          <p:spPr bwMode="auto">
            <a:xfrm>
              <a:off x="4803433" y="3100219"/>
              <a:ext cx="889900" cy="2041732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</p:grpSp>
      <p:grpSp>
        <p:nvGrpSpPr>
          <p:cNvPr id="36" name="Group 35"/>
          <p:cNvGrpSpPr/>
          <p:nvPr/>
        </p:nvGrpSpPr>
        <p:grpSpPr>
          <a:xfrm>
            <a:off x="4803433" y="2004930"/>
            <a:ext cx="889900" cy="3137021"/>
            <a:chOff x="4803433" y="2004930"/>
            <a:chExt cx="889900" cy="3137021"/>
          </a:xfrm>
        </p:grpSpPr>
        <p:cxnSp>
          <p:nvCxnSpPr>
            <p:cNvPr id="85" name="Straight Arrow Connector 84"/>
            <p:cNvCxnSpPr>
              <a:stCxn id="27" idx="3"/>
              <a:endCxn id="50" idx="1"/>
            </p:cNvCxnSpPr>
            <p:nvPr/>
          </p:nvCxnSpPr>
          <p:spPr bwMode="auto">
            <a:xfrm flipV="1">
              <a:off x="4803433" y="2004930"/>
              <a:ext cx="889900" cy="2570596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88" name="Straight Arrow Connector 87"/>
            <p:cNvCxnSpPr>
              <a:stCxn id="27" idx="3"/>
              <a:endCxn id="54" idx="1"/>
            </p:cNvCxnSpPr>
            <p:nvPr/>
          </p:nvCxnSpPr>
          <p:spPr bwMode="auto">
            <a:xfrm flipV="1">
              <a:off x="4803433" y="3467813"/>
              <a:ext cx="889899" cy="1107713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91" name="Straight Arrow Connector 90"/>
            <p:cNvCxnSpPr>
              <a:stCxn id="27" idx="3"/>
              <a:endCxn id="57" idx="1"/>
            </p:cNvCxnSpPr>
            <p:nvPr/>
          </p:nvCxnSpPr>
          <p:spPr bwMode="auto">
            <a:xfrm>
              <a:off x="4803433" y="4575526"/>
              <a:ext cx="889900" cy="566425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</p:grpSp>
      <p:grpSp>
        <p:nvGrpSpPr>
          <p:cNvPr id="38" name="Group 37"/>
          <p:cNvGrpSpPr/>
          <p:nvPr/>
        </p:nvGrpSpPr>
        <p:grpSpPr>
          <a:xfrm>
            <a:off x="4803433" y="2004930"/>
            <a:ext cx="889900" cy="4045902"/>
            <a:chOff x="4803433" y="2004930"/>
            <a:chExt cx="889900" cy="4045902"/>
          </a:xfrm>
        </p:grpSpPr>
        <p:cxnSp>
          <p:nvCxnSpPr>
            <p:cNvPr id="94" name="Straight Arrow Connector 93"/>
            <p:cNvCxnSpPr>
              <a:stCxn id="33" idx="3"/>
              <a:endCxn id="57" idx="1"/>
            </p:cNvCxnSpPr>
            <p:nvPr/>
          </p:nvCxnSpPr>
          <p:spPr bwMode="auto">
            <a:xfrm flipV="1">
              <a:off x="4803433" y="5141951"/>
              <a:ext cx="889900" cy="908881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97" name="Straight Arrow Connector 96"/>
            <p:cNvCxnSpPr>
              <a:stCxn id="33" idx="3"/>
              <a:endCxn id="54" idx="1"/>
            </p:cNvCxnSpPr>
            <p:nvPr/>
          </p:nvCxnSpPr>
          <p:spPr bwMode="auto">
            <a:xfrm flipV="1">
              <a:off x="4803433" y="3467813"/>
              <a:ext cx="889899" cy="2583019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100" name="Straight Arrow Connector 99"/>
            <p:cNvCxnSpPr>
              <a:stCxn id="33" idx="3"/>
              <a:endCxn id="50" idx="1"/>
            </p:cNvCxnSpPr>
            <p:nvPr/>
          </p:nvCxnSpPr>
          <p:spPr bwMode="auto">
            <a:xfrm flipV="1">
              <a:off x="4803433" y="2004930"/>
              <a:ext cx="889900" cy="4045902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</p:cxnSp>
      </p:grpSp>
      <p:sp>
        <p:nvSpPr>
          <p:cNvPr id="102" name="Rectangle 101"/>
          <p:cNvSpPr/>
          <p:nvPr/>
        </p:nvSpPr>
        <p:spPr bwMode="auto">
          <a:xfrm>
            <a:off x="4966281" y="2462839"/>
            <a:ext cx="564204" cy="274947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Sort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and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b="0" dirty="0" smtClean="0">
                <a:solidFill>
                  <a:srgbClr val="01020B"/>
                </a:solidFill>
                <a:latin typeface="+mj-lt"/>
              </a:rPr>
              <a:t>group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by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b="0" dirty="0" smtClean="0">
                <a:solidFill>
                  <a:srgbClr val="01020B"/>
                </a:solidFill>
                <a:latin typeface="+mj-lt"/>
              </a:rPr>
              <a:t>key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68753" y="1901575"/>
            <a:ext cx="813426" cy="3624418"/>
            <a:chOff x="68753" y="1901575"/>
            <a:chExt cx="813426" cy="3624418"/>
          </a:xfrm>
        </p:grpSpPr>
        <p:grpSp>
          <p:nvGrpSpPr>
            <p:cNvPr id="69" name="Group 68"/>
            <p:cNvGrpSpPr>
              <a:grpSpLocks noChangeAspect="1"/>
            </p:cNvGrpSpPr>
            <p:nvPr/>
          </p:nvGrpSpPr>
          <p:grpSpPr>
            <a:xfrm>
              <a:off x="68753" y="1901575"/>
              <a:ext cx="813426" cy="551974"/>
              <a:chOff x="876299" y="4552950"/>
              <a:chExt cx="1333501" cy="904875"/>
            </a:xfrm>
          </p:grpSpPr>
          <p:sp>
            <p:nvSpPr>
              <p:cNvPr id="93" name="Rounded Rectangle 92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</a:t>
                </a:r>
                <a:r>
                  <a:rPr kumimoji="0" lang="en-US" sz="1200" i="0" u="none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j-lt"/>
                  </a:rPr>
                  <a:t>o</a:t>
                </a:r>
                <a:r>
                  <a:rPr kumimoji="0" lang="en-US" sz="120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de</a:t>
                </a:r>
                <a:endParaRPr kumimoji="0" lang="en-US" sz="12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95" name="Rounded Rectangle 94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96" name="Rounded Rectangle 95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98" name="Rounded Rectangle 97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72" name="Group 71"/>
            <p:cNvGrpSpPr>
              <a:grpSpLocks noChangeAspect="1"/>
            </p:cNvGrpSpPr>
            <p:nvPr/>
          </p:nvGrpSpPr>
          <p:grpSpPr>
            <a:xfrm>
              <a:off x="68753" y="3437797"/>
              <a:ext cx="813426" cy="551974"/>
              <a:chOff x="876299" y="4552950"/>
              <a:chExt cx="1333501" cy="904875"/>
            </a:xfrm>
          </p:grpSpPr>
          <p:sp>
            <p:nvSpPr>
              <p:cNvPr id="81" name="Rounded Rectangle 80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DataNode</a:t>
                </a:r>
                <a:endParaRPr kumimoji="0" lang="en-US" sz="12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83" name="Rounded Rectangle 82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84" name="Rounded Rectangle 83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86" name="Rounded Rectangle 85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74" name="Group 73"/>
            <p:cNvGrpSpPr>
              <a:grpSpLocks noChangeAspect="1"/>
            </p:cNvGrpSpPr>
            <p:nvPr/>
          </p:nvGrpSpPr>
          <p:grpSpPr>
            <a:xfrm>
              <a:off x="68753" y="4974019"/>
              <a:ext cx="813426" cy="551974"/>
              <a:chOff x="876299" y="4552950"/>
              <a:chExt cx="1333501" cy="904875"/>
            </a:xfrm>
          </p:grpSpPr>
          <p:sp>
            <p:nvSpPr>
              <p:cNvPr id="75" name="Rounded Rectangle 74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DataNode</a:t>
                </a:r>
                <a:endParaRPr kumimoji="0" lang="en-US" sz="12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77" name="Rounded Rectangle 76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78" name="Rounded Rectangle 77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80" name="Rounded Rectangle 79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</p:grpSp>
      <p:grpSp>
        <p:nvGrpSpPr>
          <p:cNvPr id="28" name="Group 27"/>
          <p:cNvGrpSpPr/>
          <p:nvPr/>
        </p:nvGrpSpPr>
        <p:grpSpPr>
          <a:xfrm>
            <a:off x="798705" y="1303506"/>
            <a:ext cx="2284978" cy="4853937"/>
            <a:chOff x="798705" y="1303506"/>
            <a:chExt cx="2284978" cy="4853937"/>
          </a:xfrm>
        </p:grpSpPr>
        <p:grpSp>
          <p:nvGrpSpPr>
            <p:cNvPr id="9" name="Group 8"/>
            <p:cNvGrpSpPr/>
            <p:nvPr/>
          </p:nvGrpSpPr>
          <p:grpSpPr>
            <a:xfrm>
              <a:off x="798705" y="4254120"/>
              <a:ext cx="2284978" cy="428017"/>
              <a:chOff x="798705" y="4254120"/>
              <a:chExt cx="2284978" cy="428017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2023368" y="4254120"/>
                <a:ext cx="1060315" cy="428017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Mapper</a:t>
                </a:r>
                <a:endParaRPr kumimoji="0" lang="en-US" sz="160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798705" y="4326244"/>
                <a:ext cx="129394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b="0" dirty="0" smtClean="0">
                    <a:solidFill>
                      <a:srgbClr val="01020B"/>
                    </a:solidFill>
                    <a:latin typeface="+mj-lt"/>
                  </a:rPr>
                  <a:t>&lt;</a:t>
                </a:r>
                <a:r>
                  <a:rPr lang="en-US" sz="1400" b="0" dirty="0" err="1" smtClean="0">
                    <a:latin typeface="+mj-lt"/>
                  </a:rPr>
                  <a:t>key</a:t>
                </a:r>
                <a:r>
                  <a:rPr lang="en-US" sz="1400" b="0" baseline="-25000" dirty="0" err="1" smtClean="0">
                    <a:latin typeface="+mj-lt"/>
                  </a:rPr>
                  <a:t>i</a:t>
                </a:r>
                <a:r>
                  <a:rPr lang="en-US" sz="1400" b="0" dirty="0" smtClean="0">
                    <a:latin typeface="+mj-lt"/>
                  </a:rPr>
                  <a:t>,</a:t>
                </a:r>
                <a:r>
                  <a:rPr lang="en-US" sz="1400" b="0" dirty="0" smtClean="0">
                    <a:solidFill>
                      <a:srgbClr val="01020B"/>
                    </a:solidFill>
                    <a:latin typeface="+mj-lt"/>
                  </a:rPr>
                  <a:t> </a:t>
                </a:r>
                <a:r>
                  <a:rPr lang="en-US" sz="1400" b="0" dirty="0" err="1" smtClean="0">
                    <a:solidFill>
                      <a:srgbClr val="01020B"/>
                    </a:solidFill>
                    <a:latin typeface="+mj-lt"/>
                  </a:rPr>
                  <a:t>value</a:t>
                </a:r>
                <a:r>
                  <a:rPr lang="en-US" sz="1400" b="0" baseline="-25000" dirty="0" err="1" smtClean="0">
                    <a:solidFill>
                      <a:srgbClr val="01020B"/>
                    </a:solidFill>
                    <a:latin typeface="+mj-lt"/>
                  </a:rPr>
                  <a:t>i</a:t>
                </a:r>
                <a:r>
                  <a:rPr lang="en-US" sz="1400" b="0" dirty="0" smtClean="0">
                    <a:solidFill>
                      <a:srgbClr val="01020B"/>
                    </a:solidFill>
                    <a:latin typeface="+mj-lt"/>
                  </a:rPr>
                  <a:t>&gt;</a:t>
                </a: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798705" y="1303506"/>
              <a:ext cx="2284978" cy="4853937"/>
              <a:chOff x="798705" y="1303506"/>
              <a:chExt cx="2284978" cy="4853937"/>
            </a:xfrm>
          </p:grpSpPr>
          <p:grpSp>
            <p:nvGrpSpPr>
              <p:cNvPr id="3" name="Group 2"/>
              <p:cNvGrpSpPr/>
              <p:nvPr/>
            </p:nvGrpSpPr>
            <p:grpSpPr>
              <a:xfrm>
                <a:off x="798705" y="1303506"/>
                <a:ext cx="2284978" cy="428017"/>
                <a:chOff x="798705" y="1303506"/>
                <a:chExt cx="2284978" cy="428017"/>
              </a:xfrm>
            </p:grpSpPr>
            <p:sp>
              <p:nvSpPr>
                <p:cNvPr id="6" name="Rounded Rectangle 5"/>
                <p:cNvSpPr/>
                <p:nvPr/>
              </p:nvSpPr>
              <p:spPr bwMode="auto">
                <a:xfrm>
                  <a:off x="2023368" y="1303506"/>
                  <a:ext cx="1060315" cy="428017"/>
                </a:xfrm>
                <a:prstGeom prst="roundRect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600" i="0" u="none" strike="noStrike" cap="none" normalizeH="0" baseline="0" dirty="0" smtClean="0">
                      <a:ln>
                        <a:noFill/>
                      </a:ln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j-lt"/>
                    </a:rPr>
                    <a:t>Mapper</a:t>
                  </a:r>
                  <a:endParaRPr kumimoji="0" lang="en-US" sz="1600" i="0" u="none" strike="noStrike" cap="none" normalizeH="0" baseline="0" dirty="0">
                    <a:ln>
                      <a:noFill/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endParaRPr>
                </a:p>
              </p:txBody>
            </p:sp>
            <p:sp>
              <p:nvSpPr>
                <p:cNvPr id="14" name="TextBox 13"/>
                <p:cNvSpPr txBox="1"/>
                <p:nvPr/>
              </p:nvSpPr>
              <p:spPr>
                <a:xfrm>
                  <a:off x="798705" y="1375630"/>
                  <a:ext cx="1293944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+mj-lt"/>
                    </a:rPr>
                    <a:t>&lt;</a:t>
                  </a:r>
                  <a:r>
                    <a:rPr lang="en-US" sz="1400" b="0" dirty="0" err="1" smtClean="0">
                      <a:latin typeface="+mj-lt"/>
                    </a:rPr>
                    <a:t>key</a:t>
                  </a:r>
                  <a:r>
                    <a:rPr lang="en-US" sz="1400" b="0" baseline="-25000" dirty="0" err="1" smtClean="0">
                      <a:latin typeface="+mj-lt"/>
                    </a:rPr>
                    <a:t>i</a:t>
                  </a:r>
                  <a:r>
                    <a:rPr lang="en-US" sz="1400" b="0" dirty="0" smtClean="0">
                      <a:latin typeface="+mj-lt"/>
                    </a:rPr>
                    <a:t>,</a:t>
                  </a:r>
                  <a:r>
                    <a:rPr lang="en-US" sz="1400" b="0" dirty="0" smtClean="0">
                      <a:solidFill>
                        <a:srgbClr val="01020B"/>
                      </a:solidFill>
                      <a:latin typeface="+mj-lt"/>
                    </a:rPr>
                    <a:t> </a:t>
                  </a:r>
                  <a:r>
                    <a:rPr lang="en-US" sz="1400" b="0" dirty="0" err="1" smtClean="0">
                      <a:solidFill>
                        <a:srgbClr val="01020B"/>
                      </a:solidFill>
                      <a:latin typeface="+mj-lt"/>
                    </a:rPr>
                    <a:t>value</a:t>
                  </a:r>
                  <a:r>
                    <a:rPr lang="en-US" sz="1400" b="0" baseline="-25000" dirty="0" err="1" smtClean="0">
                      <a:solidFill>
                        <a:srgbClr val="01020B"/>
                      </a:solidFill>
                      <a:latin typeface="+mj-lt"/>
                    </a:rPr>
                    <a:t>i</a:t>
                  </a:r>
                  <a:r>
                    <a:rPr lang="en-US" sz="1400" b="0" dirty="0" smtClean="0">
                      <a:solidFill>
                        <a:srgbClr val="01020B"/>
                      </a:solidFill>
                      <a:latin typeface="+mj-lt"/>
                    </a:rPr>
                    <a:t>&gt;</a:t>
                  </a:r>
                </a:p>
              </p:txBody>
            </p:sp>
          </p:grpSp>
          <p:grpSp>
            <p:nvGrpSpPr>
              <p:cNvPr id="8" name="Group 7"/>
              <p:cNvGrpSpPr/>
              <p:nvPr/>
            </p:nvGrpSpPr>
            <p:grpSpPr>
              <a:xfrm>
                <a:off x="798705" y="2778813"/>
                <a:ext cx="2284978" cy="428017"/>
                <a:chOff x="798705" y="2778813"/>
                <a:chExt cx="2284978" cy="428017"/>
              </a:xfrm>
            </p:grpSpPr>
            <p:sp>
              <p:nvSpPr>
                <p:cNvPr id="19" name="Rounded Rectangle 18"/>
                <p:cNvSpPr/>
                <p:nvPr/>
              </p:nvSpPr>
              <p:spPr bwMode="auto">
                <a:xfrm>
                  <a:off x="2023368" y="2778813"/>
                  <a:ext cx="1060315" cy="428017"/>
                </a:xfrm>
                <a:prstGeom prst="roundRect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600" i="0" u="none" strike="noStrike" cap="none" normalizeH="0" baseline="0" dirty="0" smtClean="0">
                      <a:ln>
                        <a:noFill/>
                      </a:ln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j-lt"/>
                    </a:rPr>
                    <a:t>Mapper</a:t>
                  </a:r>
                  <a:endParaRPr kumimoji="0" lang="en-US" sz="1600" i="0" u="none" strike="noStrike" cap="none" normalizeH="0" baseline="0" dirty="0">
                    <a:ln>
                      <a:noFill/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endParaRPr>
                </a:p>
              </p:txBody>
            </p:sp>
            <p:sp>
              <p:nvSpPr>
                <p:cNvPr id="18" name="TextBox 17"/>
                <p:cNvSpPr txBox="1"/>
                <p:nvPr/>
              </p:nvSpPr>
              <p:spPr>
                <a:xfrm>
                  <a:off x="798705" y="2850937"/>
                  <a:ext cx="1293944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+mj-lt"/>
                    </a:rPr>
                    <a:t>&lt;</a:t>
                  </a:r>
                  <a:r>
                    <a:rPr lang="en-US" sz="1400" b="0" dirty="0" err="1" smtClean="0">
                      <a:latin typeface="+mj-lt"/>
                    </a:rPr>
                    <a:t>key</a:t>
                  </a:r>
                  <a:r>
                    <a:rPr lang="en-US" sz="1400" b="0" baseline="-25000" dirty="0" err="1" smtClean="0">
                      <a:latin typeface="+mj-lt"/>
                    </a:rPr>
                    <a:t>i</a:t>
                  </a:r>
                  <a:r>
                    <a:rPr lang="en-US" sz="1400" b="0" dirty="0" smtClean="0">
                      <a:latin typeface="+mj-lt"/>
                    </a:rPr>
                    <a:t>,</a:t>
                  </a:r>
                  <a:r>
                    <a:rPr lang="en-US" sz="1400" b="0" dirty="0" smtClean="0">
                      <a:solidFill>
                        <a:srgbClr val="01020B"/>
                      </a:solidFill>
                      <a:latin typeface="+mj-lt"/>
                    </a:rPr>
                    <a:t> </a:t>
                  </a:r>
                  <a:r>
                    <a:rPr lang="en-US" sz="1400" b="0" dirty="0" err="1" smtClean="0">
                      <a:solidFill>
                        <a:srgbClr val="01020B"/>
                      </a:solidFill>
                      <a:latin typeface="+mj-lt"/>
                    </a:rPr>
                    <a:t>value</a:t>
                  </a:r>
                  <a:r>
                    <a:rPr lang="en-US" sz="1400" b="0" baseline="-25000" dirty="0" err="1" smtClean="0">
                      <a:solidFill>
                        <a:srgbClr val="01020B"/>
                      </a:solidFill>
                      <a:latin typeface="+mj-lt"/>
                    </a:rPr>
                    <a:t>i</a:t>
                  </a:r>
                  <a:r>
                    <a:rPr lang="en-US" sz="1400" b="0" dirty="0" smtClean="0">
                      <a:solidFill>
                        <a:srgbClr val="01020B"/>
                      </a:solidFill>
                      <a:latin typeface="+mj-lt"/>
                    </a:rPr>
                    <a:t>&gt;</a:t>
                  </a:r>
                </a:p>
              </p:txBody>
            </p:sp>
          </p:grpSp>
          <p:grpSp>
            <p:nvGrpSpPr>
              <p:cNvPr id="10" name="Group 9"/>
              <p:cNvGrpSpPr/>
              <p:nvPr/>
            </p:nvGrpSpPr>
            <p:grpSpPr>
              <a:xfrm>
                <a:off x="798705" y="5729426"/>
                <a:ext cx="2284978" cy="428017"/>
                <a:chOff x="798705" y="5729426"/>
                <a:chExt cx="2284978" cy="428017"/>
              </a:xfrm>
            </p:grpSpPr>
            <p:sp>
              <p:nvSpPr>
                <p:cNvPr id="31" name="Rounded Rectangle 30"/>
                <p:cNvSpPr/>
                <p:nvPr/>
              </p:nvSpPr>
              <p:spPr bwMode="auto">
                <a:xfrm>
                  <a:off x="2023368" y="5729426"/>
                  <a:ext cx="1060315" cy="428017"/>
                </a:xfrm>
                <a:prstGeom prst="roundRect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600" i="0" u="none" strike="noStrike" cap="none" normalizeH="0" baseline="0" dirty="0" smtClean="0">
                      <a:ln>
                        <a:noFill/>
                      </a:ln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j-lt"/>
                    </a:rPr>
                    <a:t>Mapper</a:t>
                  </a:r>
                  <a:endParaRPr kumimoji="0" lang="en-US" sz="1600" i="0" u="none" strike="noStrike" cap="none" normalizeH="0" baseline="0" dirty="0">
                    <a:ln>
                      <a:noFill/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798705" y="5801550"/>
                  <a:ext cx="1293944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b="0" dirty="0" smtClean="0">
                      <a:solidFill>
                        <a:srgbClr val="01020B"/>
                      </a:solidFill>
                      <a:latin typeface="+mj-lt"/>
                    </a:rPr>
                    <a:t>&lt;</a:t>
                  </a:r>
                  <a:r>
                    <a:rPr lang="en-US" sz="1400" b="0" dirty="0" err="1" smtClean="0">
                      <a:latin typeface="+mj-lt"/>
                    </a:rPr>
                    <a:t>key</a:t>
                  </a:r>
                  <a:r>
                    <a:rPr lang="en-US" sz="1400" b="0" baseline="-25000" dirty="0" err="1" smtClean="0">
                      <a:latin typeface="+mj-lt"/>
                    </a:rPr>
                    <a:t>i</a:t>
                  </a:r>
                  <a:r>
                    <a:rPr lang="en-US" sz="1400" b="0" dirty="0" smtClean="0">
                      <a:latin typeface="+mj-lt"/>
                    </a:rPr>
                    <a:t>,</a:t>
                  </a:r>
                  <a:r>
                    <a:rPr lang="en-US" sz="1400" b="0" dirty="0" smtClean="0">
                      <a:solidFill>
                        <a:srgbClr val="01020B"/>
                      </a:solidFill>
                      <a:latin typeface="+mj-lt"/>
                    </a:rPr>
                    <a:t> </a:t>
                  </a:r>
                  <a:r>
                    <a:rPr lang="en-US" sz="1400" b="0" dirty="0" err="1" smtClean="0">
                      <a:solidFill>
                        <a:srgbClr val="01020B"/>
                      </a:solidFill>
                      <a:latin typeface="+mj-lt"/>
                    </a:rPr>
                    <a:t>value</a:t>
                  </a:r>
                  <a:r>
                    <a:rPr lang="en-US" sz="1400" b="0" baseline="-25000" dirty="0" err="1" smtClean="0">
                      <a:solidFill>
                        <a:srgbClr val="01020B"/>
                      </a:solidFill>
                      <a:latin typeface="+mj-lt"/>
                    </a:rPr>
                    <a:t>i</a:t>
                  </a:r>
                  <a:r>
                    <a:rPr lang="en-US" sz="1400" b="0" dirty="0" smtClean="0">
                      <a:solidFill>
                        <a:srgbClr val="01020B"/>
                      </a:solidFill>
                      <a:latin typeface="+mj-lt"/>
                    </a:rPr>
                    <a:t>&gt;</a:t>
                  </a:r>
                </a:p>
              </p:txBody>
            </p:sp>
          </p:grpSp>
          <p:cxnSp>
            <p:nvCxnSpPr>
              <p:cNvPr id="37" name="Straight Arrow Connector 36"/>
              <p:cNvCxnSpPr>
                <a:stCxn id="93" idx="3"/>
              </p:cNvCxnSpPr>
              <p:nvPr/>
            </p:nvCxnSpPr>
            <p:spPr bwMode="auto">
              <a:xfrm flipV="1">
                <a:off x="882179" y="1661085"/>
                <a:ext cx="563498" cy="516477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dash"/>
                <a:round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99" name="Straight Arrow Connector 98"/>
              <p:cNvCxnSpPr/>
              <p:nvPr/>
            </p:nvCxnSpPr>
            <p:spPr bwMode="auto">
              <a:xfrm flipV="1">
                <a:off x="882179" y="3173740"/>
                <a:ext cx="563498" cy="516477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dash"/>
                <a:round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101" name="Straight Arrow Connector 100"/>
              <p:cNvCxnSpPr/>
              <p:nvPr/>
            </p:nvCxnSpPr>
            <p:spPr bwMode="auto">
              <a:xfrm flipV="1">
                <a:off x="926755" y="4695839"/>
                <a:ext cx="563498" cy="516477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dash"/>
                <a:round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103" name="Straight Arrow Connector 102"/>
              <p:cNvCxnSpPr/>
              <p:nvPr/>
            </p:nvCxnSpPr>
            <p:spPr bwMode="auto">
              <a:xfrm>
                <a:off x="929290" y="5248613"/>
                <a:ext cx="563498" cy="516477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dash"/>
                <a:round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104" name="Straight Arrow Connector 103"/>
              <p:cNvCxnSpPr/>
              <p:nvPr/>
            </p:nvCxnSpPr>
            <p:spPr bwMode="auto">
              <a:xfrm>
                <a:off x="892504" y="3690217"/>
                <a:ext cx="563498" cy="516477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dash"/>
                <a:round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105" name="Straight Arrow Connector 104"/>
              <p:cNvCxnSpPr/>
              <p:nvPr/>
            </p:nvCxnSpPr>
            <p:spPr bwMode="auto">
              <a:xfrm>
                <a:off x="892504" y="2158818"/>
                <a:ext cx="563498" cy="516477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dash"/>
                <a:round/>
                <a:headEnd type="none" w="med" len="med"/>
                <a:tailEnd type="triangle" w="med" len="med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2406022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20" grpId="0" animBg="1"/>
      <p:bldP spid="21" grpId="0"/>
      <p:bldP spid="26" grpId="0" animBg="1"/>
      <p:bldP spid="27" grpId="0"/>
      <p:bldP spid="32" grpId="0" animBg="1"/>
      <p:bldP spid="33" grpId="0"/>
      <p:bldP spid="48" grpId="0" animBg="1"/>
      <p:bldP spid="10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Group 86"/>
          <p:cNvGrpSpPr/>
          <p:nvPr/>
        </p:nvGrpSpPr>
        <p:grpSpPr>
          <a:xfrm>
            <a:off x="5111684" y="1205353"/>
            <a:ext cx="3396801" cy="2185189"/>
            <a:chOff x="5111684" y="1205353"/>
            <a:chExt cx="3396801" cy="2185189"/>
          </a:xfrm>
        </p:grpSpPr>
        <p:grpSp>
          <p:nvGrpSpPr>
            <p:cNvPr id="66" name="Group 65"/>
            <p:cNvGrpSpPr/>
            <p:nvPr/>
          </p:nvGrpSpPr>
          <p:grpSpPr>
            <a:xfrm>
              <a:off x="5185125" y="1542291"/>
              <a:ext cx="3323360" cy="1848251"/>
              <a:chOff x="5185125" y="1542291"/>
              <a:chExt cx="3323360" cy="1848251"/>
            </a:xfrm>
          </p:grpSpPr>
          <p:grpSp>
            <p:nvGrpSpPr>
              <p:cNvPr id="63" name="Group 62"/>
              <p:cNvGrpSpPr/>
              <p:nvPr/>
            </p:nvGrpSpPr>
            <p:grpSpPr>
              <a:xfrm>
                <a:off x="5185125" y="1542291"/>
                <a:ext cx="3323360" cy="1848251"/>
                <a:chOff x="5185125" y="1542291"/>
                <a:chExt cx="3323360" cy="1848251"/>
              </a:xfrm>
            </p:grpSpPr>
            <p:sp>
              <p:nvSpPr>
                <p:cNvPr id="18" name="Rectangle 17"/>
                <p:cNvSpPr/>
                <p:nvPr/>
              </p:nvSpPr>
              <p:spPr bwMode="auto">
                <a:xfrm>
                  <a:off x="5185125" y="1542291"/>
                  <a:ext cx="1880689" cy="1848251"/>
                </a:xfrm>
                <a:prstGeom prst="rect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1600" b="0" i="0" u="none" strike="noStrike" cap="none" normalizeH="0" baseline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  <p:cxnSp>
              <p:nvCxnSpPr>
                <p:cNvPr id="62" name="Straight Connector 61"/>
                <p:cNvCxnSpPr/>
                <p:nvPr/>
              </p:nvCxnSpPr>
              <p:spPr bwMode="auto">
                <a:xfrm flipV="1">
                  <a:off x="5185125" y="2438706"/>
                  <a:ext cx="3323360" cy="1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chemeClr val="tx2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sp>
            <p:nvSpPr>
              <p:cNvPr id="64" name="TextBox 63"/>
              <p:cNvSpPr txBox="1"/>
              <p:nvPr/>
            </p:nvSpPr>
            <p:spPr>
              <a:xfrm>
                <a:off x="7072582" y="1850762"/>
                <a:ext cx="139172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err="1" smtClean="0">
                    <a:solidFill>
                      <a:schemeClr val="tx2"/>
                    </a:solidFill>
                    <a:latin typeface="+mj-lt"/>
                  </a:rPr>
                  <a:t>MapReduce</a:t>
                </a:r>
                <a:r>
                  <a:rPr lang="en-US" sz="1600" dirty="0" smtClean="0">
                    <a:solidFill>
                      <a:schemeClr val="tx2"/>
                    </a:solidFill>
                    <a:latin typeface="+mj-lt"/>
                  </a:rPr>
                  <a:t> </a:t>
                </a:r>
              </a:p>
              <a:p>
                <a:r>
                  <a:rPr lang="en-US" sz="1600" dirty="0" smtClean="0">
                    <a:solidFill>
                      <a:schemeClr val="tx2"/>
                    </a:solidFill>
                    <a:latin typeface="+mj-lt"/>
                  </a:rPr>
                  <a:t>Layer</a:t>
                </a:r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7086432" y="2501942"/>
                <a:ext cx="74090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>
                    <a:solidFill>
                      <a:schemeClr val="tx2"/>
                    </a:solidFill>
                    <a:latin typeface="+mj-lt"/>
                  </a:rPr>
                  <a:t>HDFS</a:t>
                </a:r>
              </a:p>
              <a:p>
                <a:r>
                  <a:rPr lang="en-US" sz="1600" dirty="0" smtClean="0">
                    <a:solidFill>
                      <a:schemeClr val="tx2"/>
                    </a:solidFill>
                    <a:latin typeface="+mj-lt"/>
                  </a:rPr>
                  <a:t>Layer</a:t>
                </a:r>
              </a:p>
            </p:txBody>
          </p:sp>
        </p:grpSp>
        <p:sp>
          <p:nvSpPr>
            <p:cNvPr id="77" name="TextBox 76"/>
            <p:cNvSpPr txBox="1"/>
            <p:nvPr/>
          </p:nvSpPr>
          <p:spPr>
            <a:xfrm>
              <a:off x="5111684" y="1205353"/>
              <a:ext cx="20393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hadoop-namenode</a:t>
              </a:r>
              <a:endParaRPr lang="en-US" sz="1600" dirty="0" smtClean="0">
                <a:solidFill>
                  <a:schemeClr val="bg1">
                    <a:lumMod val="50000"/>
                  </a:schemeClr>
                </a:solidFill>
                <a:latin typeface="+mj-lt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2336296" y="3858970"/>
            <a:ext cx="1463040" cy="2791212"/>
            <a:chOff x="2336296" y="3858970"/>
            <a:chExt cx="1463040" cy="2791212"/>
          </a:xfrm>
        </p:grpSpPr>
        <p:sp>
          <p:nvSpPr>
            <p:cNvPr id="67" name="Rectangle 66"/>
            <p:cNvSpPr/>
            <p:nvPr/>
          </p:nvSpPr>
          <p:spPr bwMode="auto">
            <a:xfrm>
              <a:off x="2336296" y="4399301"/>
              <a:ext cx="1463040" cy="2250881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2462542" y="3858970"/>
              <a:ext cx="120898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err="1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hadoop</a:t>
              </a:r>
              <a:r>
                <a:rPr lang="en-US" sz="1600" dirty="0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-</a:t>
              </a:r>
            </a:p>
            <a:p>
              <a:pPr algn="ctr"/>
              <a:r>
                <a:rPr lang="en-US" sz="1600" dirty="0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datanode1</a:t>
              </a: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3920379" y="3858970"/>
            <a:ext cx="1463040" cy="2791212"/>
            <a:chOff x="3920379" y="3858970"/>
            <a:chExt cx="1463040" cy="2791212"/>
          </a:xfrm>
        </p:grpSpPr>
        <p:sp>
          <p:nvSpPr>
            <p:cNvPr id="68" name="Rectangle 67"/>
            <p:cNvSpPr/>
            <p:nvPr/>
          </p:nvSpPr>
          <p:spPr bwMode="auto">
            <a:xfrm>
              <a:off x="3920379" y="4399301"/>
              <a:ext cx="1463040" cy="2250881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033356" y="3858970"/>
              <a:ext cx="120898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err="1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hadoop</a:t>
              </a:r>
              <a:r>
                <a:rPr lang="en-US" sz="1600" dirty="0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-</a:t>
              </a:r>
            </a:p>
            <a:p>
              <a:pPr algn="ctr"/>
              <a:r>
                <a:rPr lang="en-US" sz="1600" dirty="0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datanode2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5504462" y="3858970"/>
            <a:ext cx="1463040" cy="2791212"/>
            <a:chOff x="5504462" y="3858970"/>
            <a:chExt cx="1463040" cy="2791212"/>
          </a:xfrm>
        </p:grpSpPr>
        <p:sp>
          <p:nvSpPr>
            <p:cNvPr id="69" name="Rectangle 68"/>
            <p:cNvSpPr/>
            <p:nvPr/>
          </p:nvSpPr>
          <p:spPr bwMode="auto">
            <a:xfrm>
              <a:off x="5504462" y="4399301"/>
              <a:ext cx="1463040" cy="2250881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5604170" y="3858970"/>
              <a:ext cx="120898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err="1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hadoop</a:t>
              </a:r>
              <a:r>
                <a:rPr lang="en-US" sz="1600" dirty="0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-</a:t>
              </a:r>
            </a:p>
            <a:p>
              <a:pPr algn="ctr"/>
              <a:r>
                <a:rPr lang="en-US" sz="1600" dirty="0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datanode3</a:t>
              </a: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7088546" y="3858970"/>
            <a:ext cx="1463040" cy="2791212"/>
            <a:chOff x="7088546" y="3858970"/>
            <a:chExt cx="1463040" cy="2791212"/>
          </a:xfrm>
        </p:grpSpPr>
        <p:sp>
          <p:nvSpPr>
            <p:cNvPr id="70" name="Rectangle 69"/>
            <p:cNvSpPr/>
            <p:nvPr/>
          </p:nvSpPr>
          <p:spPr bwMode="auto">
            <a:xfrm>
              <a:off x="7088546" y="4399301"/>
              <a:ext cx="1463040" cy="2250881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7174984" y="3858970"/>
              <a:ext cx="120898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err="1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hadoop</a:t>
              </a:r>
              <a:r>
                <a:rPr lang="en-US" sz="1600" dirty="0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-</a:t>
              </a:r>
            </a:p>
            <a:p>
              <a:pPr algn="ctr"/>
              <a:r>
                <a:rPr lang="en-US" sz="1600" dirty="0" smtClean="0">
                  <a:solidFill>
                    <a:schemeClr val="bg1">
                      <a:lumMod val="50000"/>
                    </a:schemeClr>
                  </a:solidFill>
                  <a:latin typeface="+mj-lt"/>
                </a:rPr>
                <a:t>datanode4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MapReduce</a:t>
            </a:r>
            <a:r>
              <a:rPr lang="en-US" dirty="0" smtClean="0"/>
              <a:t> Components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 bwMode="auto">
          <a:xfrm>
            <a:off x="5291133" y="1655786"/>
            <a:ext cx="1657350" cy="628651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JobTracker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>
            <a:off x="2390774" y="4579778"/>
            <a:ext cx="1333501" cy="904875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dirty="0" err="1">
                <a:solidFill>
                  <a:srgbClr val="01020B"/>
                </a:solidFill>
              </a:rPr>
              <a:t>TaskTracker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3981449" y="4552068"/>
            <a:ext cx="1333501" cy="904875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dirty="0" err="1">
                <a:solidFill>
                  <a:srgbClr val="01020B"/>
                </a:solidFill>
              </a:rPr>
              <a:t>TaskTracker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72124" y="4552068"/>
            <a:ext cx="1333501" cy="904875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dirty="0" err="1">
                <a:solidFill>
                  <a:srgbClr val="01020B"/>
                </a:solidFill>
              </a:rPr>
              <a:t>TaskTracker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162799" y="4552068"/>
            <a:ext cx="1333501" cy="904875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dirty="0" err="1">
                <a:solidFill>
                  <a:srgbClr val="01020B"/>
                </a:solidFill>
              </a:rPr>
              <a:t>TaskTracker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cxnSp>
        <p:nvCxnSpPr>
          <p:cNvPr id="14" name="Straight Connector 13"/>
          <p:cNvCxnSpPr>
            <a:stCxn id="5" idx="2"/>
          </p:cNvCxnSpPr>
          <p:nvPr/>
        </p:nvCxnSpPr>
        <p:spPr bwMode="auto">
          <a:xfrm flipH="1">
            <a:off x="3057525" y="2284437"/>
            <a:ext cx="3062283" cy="226763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15" name="Straight Connector 14"/>
          <p:cNvCxnSpPr>
            <a:stCxn id="5" idx="2"/>
            <a:endCxn id="9" idx="0"/>
          </p:cNvCxnSpPr>
          <p:nvPr/>
        </p:nvCxnSpPr>
        <p:spPr bwMode="auto">
          <a:xfrm flipH="1">
            <a:off x="4648200" y="2284437"/>
            <a:ext cx="1471608" cy="226763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16" name="Straight Connector 15"/>
          <p:cNvCxnSpPr>
            <a:stCxn id="5" idx="2"/>
            <a:endCxn id="10" idx="0"/>
          </p:cNvCxnSpPr>
          <p:nvPr/>
        </p:nvCxnSpPr>
        <p:spPr bwMode="auto">
          <a:xfrm>
            <a:off x="6119808" y="2284437"/>
            <a:ext cx="119067" cy="226763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17" name="Straight Connector 16"/>
          <p:cNvCxnSpPr>
            <a:stCxn id="5" idx="2"/>
            <a:endCxn id="11" idx="0"/>
          </p:cNvCxnSpPr>
          <p:nvPr/>
        </p:nvCxnSpPr>
        <p:spPr bwMode="auto">
          <a:xfrm>
            <a:off x="6119808" y="2284437"/>
            <a:ext cx="1709742" cy="226763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2427995" y="5742695"/>
            <a:ext cx="6068305" cy="31432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Temporary data stored to local file system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579640" y="3099849"/>
            <a:ext cx="3868909" cy="553998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500" dirty="0" err="1" smtClean="0">
                <a:solidFill>
                  <a:srgbClr val="A50021"/>
                </a:solidFill>
                <a:latin typeface="Segoe Script" pitchFamily="34" charset="0"/>
              </a:rPr>
              <a:t>JobTracker</a:t>
            </a:r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 controls and </a:t>
            </a:r>
          </a:p>
          <a:p>
            <a:pPr algn="ctr"/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heartbeats </a:t>
            </a:r>
            <a:r>
              <a:rPr lang="en-US" sz="1500" dirty="0" err="1" smtClean="0">
                <a:solidFill>
                  <a:srgbClr val="A50021"/>
                </a:solidFill>
                <a:latin typeface="Segoe Script" pitchFamily="34" charset="0"/>
              </a:rPr>
              <a:t>TaskTracker</a:t>
            </a:r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 nodes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094745" y="5456943"/>
            <a:ext cx="4734804" cy="32316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500" dirty="0" err="1" smtClean="0">
                <a:solidFill>
                  <a:srgbClr val="A50021"/>
                </a:solidFill>
                <a:latin typeface="Segoe Script" pitchFamily="34" charset="0"/>
              </a:rPr>
              <a:t>TaskTrackers</a:t>
            </a:r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 store temp data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624319" y="1200669"/>
            <a:ext cx="990977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Master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982466" y="4151358"/>
            <a:ext cx="931665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Slaves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6534" y="1414730"/>
            <a:ext cx="4698722" cy="1384995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A50021"/>
                </a:solidFill>
                <a:latin typeface="Segoe Script" pitchFamily="34" charset="0"/>
              </a:rPr>
              <a:t>- </a:t>
            </a:r>
            <a:r>
              <a:rPr lang="en-US" sz="1400" dirty="0">
                <a:solidFill>
                  <a:srgbClr val="A50021"/>
                </a:solidFill>
                <a:latin typeface="Segoe Script" pitchFamily="34" charset="0"/>
              </a:rPr>
              <a:t>Coordinates all M/R tasks &amp; events </a:t>
            </a:r>
          </a:p>
          <a:p>
            <a:r>
              <a:rPr lang="en-US" sz="1400" dirty="0">
                <a:solidFill>
                  <a:srgbClr val="A50021"/>
                </a:solidFill>
                <a:latin typeface="Segoe Script" pitchFamily="34" charset="0"/>
              </a:rPr>
              <a:t>- Manages job queues and scheduling </a:t>
            </a:r>
          </a:p>
          <a:p>
            <a:r>
              <a:rPr lang="en-US" sz="1400" dirty="0">
                <a:solidFill>
                  <a:srgbClr val="A50021"/>
                </a:solidFill>
                <a:latin typeface="Segoe Script" pitchFamily="34" charset="0"/>
              </a:rPr>
              <a:t>- Maintains and Controls </a:t>
            </a:r>
            <a:r>
              <a:rPr lang="en-US" sz="1400" dirty="0" err="1">
                <a:solidFill>
                  <a:srgbClr val="A50021"/>
                </a:solidFill>
                <a:latin typeface="Segoe Script" pitchFamily="34" charset="0"/>
              </a:rPr>
              <a:t>TaskTrackers</a:t>
            </a:r>
            <a:r>
              <a:rPr lang="en-US" sz="1400" dirty="0">
                <a:solidFill>
                  <a:srgbClr val="A50021"/>
                </a:solidFill>
                <a:latin typeface="Segoe Script" pitchFamily="34" charset="0"/>
              </a:rPr>
              <a:t> </a:t>
            </a:r>
          </a:p>
          <a:p>
            <a:r>
              <a:rPr lang="en-US" sz="1400" dirty="0">
                <a:solidFill>
                  <a:srgbClr val="A50021"/>
                </a:solidFill>
                <a:latin typeface="Segoe Script" pitchFamily="34" charset="0"/>
              </a:rPr>
              <a:t>- Moves/restarts map/reduce tasks if needed </a:t>
            </a:r>
          </a:p>
          <a:p>
            <a:r>
              <a:rPr lang="en-US" sz="1400" dirty="0">
                <a:solidFill>
                  <a:srgbClr val="A50021"/>
                </a:solidFill>
                <a:latin typeface="Segoe Script" pitchFamily="34" charset="0"/>
              </a:rPr>
              <a:t>- Uses “</a:t>
            </a:r>
            <a:r>
              <a:rPr lang="en-US" sz="1400" dirty="0" err="1">
                <a:solidFill>
                  <a:srgbClr val="A50021"/>
                </a:solidFill>
                <a:latin typeface="Segoe Script" pitchFamily="34" charset="0"/>
              </a:rPr>
              <a:t>checkpointing</a:t>
            </a:r>
            <a:r>
              <a:rPr lang="en-US" sz="1400" dirty="0">
                <a:solidFill>
                  <a:srgbClr val="A50021"/>
                </a:solidFill>
                <a:latin typeface="Segoe Script" pitchFamily="34" charset="0"/>
              </a:rPr>
              <a:t>” to combat </a:t>
            </a:r>
            <a:r>
              <a:rPr lang="en-US" sz="1400" dirty="0" smtClean="0">
                <a:solidFill>
                  <a:srgbClr val="A50021"/>
                </a:solidFill>
                <a:latin typeface="Segoe Script" pitchFamily="34" charset="0"/>
              </a:rPr>
              <a:t>single points</a:t>
            </a:r>
            <a:br>
              <a:rPr lang="en-US" sz="1400" dirty="0" smtClean="0">
                <a:solidFill>
                  <a:srgbClr val="A50021"/>
                </a:solidFill>
                <a:latin typeface="Segoe Script" pitchFamily="34" charset="0"/>
              </a:rPr>
            </a:br>
            <a:r>
              <a:rPr lang="en-US" sz="1400" dirty="0" smtClean="0">
                <a:solidFill>
                  <a:srgbClr val="A50021"/>
                </a:solidFill>
                <a:latin typeface="Segoe Script" pitchFamily="34" charset="0"/>
              </a:rPr>
              <a:t>     of failure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8551" y="4270442"/>
            <a:ext cx="2083806" cy="1169551"/>
          </a:xfrm>
          <a:prstGeom prst="rect">
            <a:avLst/>
          </a:prstGeom>
          <a:solidFill>
            <a:srgbClr val="B6FF23">
              <a:alpha val="70000"/>
            </a:srgb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A50021"/>
                </a:solidFill>
                <a:latin typeface="Segoe Script" pitchFamily="34" charset="0"/>
              </a:rPr>
              <a:t>Execute </a:t>
            </a:r>
            <a:r>
              <a:rPr lang="en-US" sz="1400" dirty="0">
                <a:solidFill>
                  <a:srgbClr val="A50021"/>
                </a:solidFill>
                <a:latin typeface="Segoe Script" pitchFamily="34" charset="0"/>
              </a:rPr>
              <a:t>individual map and reduce tasks as assigned by </a:t>
            </a:r>
            <a:r>
              <a:rPr lang="en-US" sz="1400" dirty="0" err="1">
                <a:solidFill>
                  <a:srgbClr val="A50021"/>
                </a:solidFill>
                <a:latin typeface="Segoe Script" pitchFamily="34" charset="0"/>
              </a:rPr>
              <a:t>JobTracker</a:t>
            </a:r>
            <a:r>
              <a:rPr lang="en-US" sz="1400" dirty="0">
                <a:solidFill>
                  <a:srgbClr val="A50021"/>
                </a:solidFill>
                <a:latin typeface="Segoe Script" pitchFamily="34" charset="0"/>
              </a:rPr>
              <a:t> (in separate JVM) </a:t>
            </a:r>
            <a:endParaRPr lang="en-US" sz="1400" dirty="0" smtClean="0">
              <a:solidFill>
                <a:srgbClr val="A50021"/>
              </a:solidFill>
              <a:latin typeface="Segoe Script" pitchFamily="34" charset="0"/>
            </a:endParaRPr>
          </a:p>
        </p:txBody>
      </p:sp>
      <p:grpSp>
        <p:nvGrpSpPr>
          <p:cNvPr id="89" name="Group 88"/>
          <p:cNvGrpSpPr/>
          <p:nvPr/>
        </p:nvGrpSpPr>
        <p:grpSpPr>
          <a:xfrm>
            <a:off x="2402959" y="2515527"/>
            <a:ext cx="6105526" cy="4008251"/>
            <a:chOff x="2402959" y="2515527"/>
            <a:chExt cx="6105526" cy="4008251"/>
          </a:xfrm>
        </p:grpSpPr>
        <p:grpSp>
          <p:nvGrpSpPr>
            <p:cNvPr id="25" name="Group 24"/>
            <p:cNvGrpSpPr/>
            <p:nvPr/>
          </p:nvGrpSpPr>
          <p:grpSpPr>
            <a:xfrm>
              <a:off x="2402959" y="5618903"/>
              <a:ext cx="1333501" cy="904875"/>
              <a:chOff x="876299" y="4552950"/>
              <a:chExt cx="1333501" cy="904875"/>
            </a:xfrm>
          </p:grpSpPr>
          <p:sp>
            <p:nvSpPr>
              <p:cNvPr id="26" name="Rounded Rectangle 25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DataNode</a:t>
                </a:r>
                <a:endParaRPr kumimoji="0" lang="en-US" sz="16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7" name="Rounded Rectangle 26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8" name="Rounded Rectangle 27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9" name="Rounded Rectangle 28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3993634" y="5618903"/>
              <a:ext cx="1333501" cy="904875"/>
              <a:chOff x="876299" y="4552950"/>
              <a:chExt cx="1333501" cy="904875"/>
            </a:xfrm>
          </p:grpSpPr>
          <p:sp>
            <p:nvSpPr>
              <p:cNvPr id="31" name="Rounded Rectangle 30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DataNode</a:t>
                </a:r>
                <a:endParaRPr kumimoji="0" lang="en-US" sz="16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32" name="Rounded Rectangle 31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33" name="Rounded Rectangle 32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34" name="Rounded Rectangle 33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5584309" y="5618903"/>
              <a:ext cx="1333501" cy="904875"/>
              <a:chOff x="876299" y="4552950"/>
              <a:chExt cx="1333501" cy="904875"/>
            </a:xfrm>
          </p:grpSpPr>
          <p:sp>
            <p:nvSpPr>
              <p:cNvPr id="36" name="Rounded Rectangle 35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DataNode</a:t>
                </a:r>
                <a:endParaRPr kumimoji="0" lang="en-US" sz="16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37" name="Rounded Rectangle 36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38" name="Rounded Rectangle 37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39" name="Rounded Rectangle 38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174984" y="5618903"/>
              <a:ext cx="1333501" cy="904875"/>
              <a:chOff x="876299" y="4552950"/>
              <a:chExt cx="1333501" cy="904875"/>
            </a:xfrm>
          </p:grpSpPr>
          <p:sp>
            <p:nvSpPr>
              <p:cNvPr id="46" name="Rounded Rectangle 45"/>
              <p:cNvSpPr/>
              <p:nvPr/>
            </p:nvSpPr>
            <p:spPr bwMode="auto">
              <a:xfrm>
                <a:off x="876299" y="4552950"/>
                <a:ext cx="1333501" cy="904875"/>
              </a:xfrm>
              <a:prstGeom prst="roundRect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1003">
                <a:schemeClr val="lt2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i="0" u="none" strike="noStrike" cap="none" normalizeH="0" baseline="0" dirty="0" err="1" smtClean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rPr>
                  <a:t>DataNode</a:t>
                </a:r>
                <a:endParaRPr kumimoji="0" lang="en-US" sz="160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48" name="Rounded Rectangle 47"/>
              <p:cNvSpPr/>
              <p:nvPr/>
            </p:nvSpPr>
            <p:spPr bwMode="auto">
              <a:xfrm>
                <a:off x="1076325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50" name="Rounded Rectangle 49"/>
              <p:cNvSpPr/>
              <p:nvPr/>
            </p:nvSpPr>
            <p:spPr bwMode="auto">
              <a:xfrm>
                <a:off x="1404937" y="5043487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51" name="Rounded Rectangle 50"/>
              <p:cNvSpPr/>
              <p:nvPr/>
            </p:nvSpPr>
            <p:spPr bwMode="auto">
              <a:xfrm>
                <a:off x="1743073" y="5043486"/>
                <a:ext cx="276225" cy="276225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sp>
          <p:nvSpPr>
            <p:cNvPr id="57" name="Rounded Rectangle 56"/>
            <p:cNvSpPr/>
            <p:nvPr/>
          </p:nvSpPr>
          <p:spPr bwMode="auto">
            <a:xfrm>
              <a:off x="5282110" y="2515527"/>
              <a:ext cx="1657350" cy="628651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err="1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NameNode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568041" y="4942434"/>
            <a:ext cx="7973352" cy="1235955"/>
            <a:chOff x="568041" y="4942434"/>
            <a:chExt cx="7973352" cy="1235955"/>
          </a:xfrm>
        </p:grpSpPr>
        <p:cxnSp>
          <p:nvCxnSpPr>
            <p:cNvPr id="71" name="Straight Connector 70"/>
            <p:cNvCxnSpPr/>
            <p:nvPr/>
          </p:nvCxnSpPr>
          <p:spPr bwMode="auto">
            <a:xfrm flipV="1">
              <a:off x="568041" y="5538592"/>
              <a:ext cx="7973352" cy="13844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75" name="Group 74"/>
            <p:cNvGrpSpPr/>
            <p:nvPr/>
          </p:nvGrpSpPr>
          <p:grpSpPr>
            <a:xfrm>
              <a:off x="802919" y="4942434"/>
              <a:ext cx="1391728" cy="1235955"/>
              <a:chOff x="802919" y="4942434"/>
              <a:chExt cx="1391728" cy="1235955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802919" y="4942434"/>
                <a:ext cx="139172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err="1" smtClean="0">
                    <a:solidFill>
                      <a:schemeClr val="tx2"/>
                    </a:solidFill>
                    <a:latin typeface="+mj-lt"/>
                  </a:rPr>
                  <a:t>MapReduce</a:t>
                </a:r>
                <a:r>
                  <a:rPr lang="en-US" sz="1600" dirty="0" smtClean="0">
                    <a:solidFill>
                      <a:schemeClr val="tx2"/>
                    </a:solidFill>
                    <a:latin typeface="+mj-lt"/>
                  </a:rPr>
                  <a:t> </a:t>
                </a:r>
              </a:p>
              <a:p>
                <a:r>
                  <a:rPr lang="en-US" sz="1600" dirty="0" smtClean="0">
                    <a:solidFill>
                      <a:schemeClr val="tx2"/>
                    </a:solidFill>
                    <a:latin typeface="+mj-lt"/>
                  </a:rPr>
                  <a:t>Layer</a:t>
                </a: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816769" y="5593614"/>
                <a:ext cx="74090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>
                    <a:solidFill>
                      <a:schemeClr val="tx2"/>
                    </a:solidFill>
                    <a:latin typeface="+mj-lt"/>
                  </a:rPr>
                  <a:t>HDFS</a:t>
                </a:r>
              </a:p>
              <a:p>
                <a:r>
                  <a:rPr lang="en-US" sz="1600" dirty="0" smtClean="0">
                    <a:solidFill>
                      <a:schemeClr val="tx2"/>
                    </a:solidFill>
                    <a:latin typeface="+mj-lt"/>
                  </a:rPr>
                  <a:t>Layer</a:t>
                </a:r>
              </a:p>
            </p:txBody>
          </p:sp>
        </p:grpSp>
      </p:grpSp>
      <p:sp>
        <p:nvSpPr>
          <p:cNvPr id="88" name="Title 1"/>
          <p:cNvSpPr txBox="1">
            <a:spLocks/>
          </p:cNvSpPr>
          <p:nvPr/>
        </p:nvSpPr>
        <p:spPr bwMode="auto">
          <a:xfrm>
            <a:off x="285738" y="707142"/>
            <a:ext cx="4526614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Tahoma" pitchFamily="34" charset="0"/>
                <a:cs typeface="Arial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9pPr>
          </a:lstStyle>
          <a:p>
            <a:pPr algn="ctr"/>
            <a:r>
              <a:rPr lang="en-US" sz="3000" dirty="0" smtClean="0">
                <a:solidFill>
                  <a:srgbClr val="A50021"/>
                </a:solidFill>
                <a:latin typeface="Segoe Script" pitchFamily="34" charset="0"/>
              </a:rPr>
              <a:t>How Does This All Fit With HDFS?</a:t>
            </a:r>
            <a:endParaRPr lang="en-US" sz="3000" dirty="0">
              <a:solidFill>
                <a:srgbClr val="A50021"/>
              </a:solidFill>
              <a:latin typeface="Segoe Script" pitchFamily="34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3060953" y="3144178"/>
            <a:ext cx="4747152" cy="2502430"/>
            <a:chOff x="3060953" y="3144178"/>
            <a:chExt cx="4747152" cy="2502430"/>
          </a:xfrm>
        </p:grpSpPr>
        <p:cxnSp>
          <p:nvCxnSpPr>
            <p:cNvPr id="6" name="Straight Connector 5"/>
            <p:cNvCxnSpPr/>
            <p:nvPr/>
          </p:nvCxnSpPr>
          <p:spPr bwMode="auto">
            <a:xfrm flipH="1">
              <a:off x="6109244" y="3144178"/>
              <a:ext cx="1" cy="714792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9" name="Straight Connector 78"/>
            <p:cNvCxnSpPr>
              <a:stCxn id="78" idx="0"/>
              <a:endCxn id="82" idx="0"/>
            </p:cNvCxnSpPr>
            <p:nvPr/>
          </p:nvCxnSpPr>
          <p:spPr bwMode="auto">
            <a:xfrm>
              <a:off x="3067035" y="3858970"/>
              <a:ext cx="4712442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1" name="Straight Connector 90"/>
            <p:cNvCxnSpPr>
              <a:endCxn id="26" idx="0"/>
            </p:cNvCxnSpPr>
            <p:nvPr/>
          </p:nvCxnSpPr>
          <p:spPr bwMode="auto">
            <a:xfrm>
              <a:off x="3060953" y="3875088"/>
              <a:ext cx="8757" cy="174381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Straight Connector 91"/>
            <p:cNvCxnSpPr/>
            <p:nvPr/>
          </p:nvCxnSpPr>
          <p:spPr bwMode="auto">
            <a:xfrm>
              <a:off x="4654273" y="3902793"/>
              <a:ext cx="8757" cy="174381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" name="Straight Connector 92"/>
            <p:cNvCxnSpPr/>
            <p:nvPr/>
          </p:nvCxnSpPr>
          <p:spPr bwMode="auto">
            <a:xfrm>
              <a:off x="6330723" y="3875078"/>
              <a:ext cx="8757" cy="174381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" name="Straight Connector 93"/>
            <p:cNvCxnSpPr>
              <a:stCxn id="82" idx="0"/>
            </p:cNvCxnSpPr>
            <p:nvPr/>
          </p:nvCxnSpPr>
          <p:spPr bwMode="auto">
            <a:xfrm>
              <a:off x="7779477" y="3858970"/>
              <a:ext cx="28628" cy="175991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54" name="Group 53"/>
          <p:cNvGrpSpPr/>
          <p:nvPr/>
        </p:nvGrpSpPr>
        <p:grpSpPr>
          <a:xfrm>
            <a:off x="2706800" y="1982238"/>
            <a:ext cx="4741070" cy="2616040"/>
            <a:chOff x="2706800" y="1982238"/>
            <a:chExt cx="4741070" cy="2616040"/>
          </a:xfrm>
        </p:grpSpPr>
        <p:cxnSp>
          <p:nvCxnSpPr>
            <p:cNvPr id="95" name="Straight Connector 94"/>
            <p:cNvCxnSpPr/>
            <p:nvPr/>
          </p:nvCxnSpPr>
          <p:spPr bwMode="auto">
            <a:xfrm rot="16200000" flipH="1">
              <a:off x="4947786" y="1624843"/>
              <a:ext cx="1" cy="714792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A5002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7" name="Straight Connector 96"/>
            <p:cNvCxnSpPr/>
            <p:nvPr/>
          </p:nvCxnSpPr>
          <p:spPr bwMode="auto">
            <a:xfrm flipH="1">
              <a:off x="4601406" y="1998923"/>
              <a:ext cx="1" cy="146304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A5002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8" name="Straight Connector 97"/>
            <p:cNvCxnSpPr/>
            <p:nvPr/>
          </p:nvCxnSpPr>
          <p:spPr bwMode="auto">
            <a:xfrm>
              <a:off x="2706800" y="3484880"/>
              <a:ext cx="4712442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A5002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9" name="Straight Connector 98"/>
            <p:cNvCxnSpPr/>
            <p:nvPr/>
          </p:nvCxnSpPr>
          <p:spPr bwMode="auto">
            <a:xfrm>
              <a:off x="2714573" y="3500998"/>
              <a:ext cx="8757" cy="109728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A5002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0" name="Straight Connector 99"/>
            <p:cNvCxnSpPr/>
            <p:nvPr/>
          </p:nvCxnSpPr>
          <p:spPr bwMode="auto">
            <a:xfrm>
              <a:off x="4307893" y="3500993"/>
              <a:ext cx="8757" cy="109728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A5002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1" name="Straight Connector 100"/>
            <p:cNvCxnSpPr/>
            <p:nvPr/>
          </p:nvCxnSpPr>
          <p:spPr bwMode="auto">
            <a:xfrm>
              <a:off x="5928923" y="3487133"/>
              <a:ext cx="8757" cy="109728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A5002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2" name="Straight Connector 101"/>
            <p:cNvCxnSpPr/>
            <p:nvPr/>
          </p:nvCxnSpPr>
          <p:spPr bwMode="auto">
            <a:xfrm>
              <a:off x="7439113" y="3500983"/>
              <a:ext cx="8757" cy="109728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A5002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405566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8" grpId="0" animBg="1"/>
      <p:bldP spid="9" grpId="0" animBg="1"/>
      <p:bldP spid="10" grpId="0" animBg="1"/>
      <p:bldP spid="11" grpId="0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5" grpId="0"/>
      <p:bldP spid="45" grpId="1"/>
      <p:bldP spid="47" grpId="0" animBg="1"/>
      <p:bldP spid="47" grpId="1" uiExpand="1" build="allAtOnce" animBg="1"/>
      <p:bldP spid="49" grpId="0" animBg="1"/>
      <p:bldP spid="49" grpId="1" animBg="1"/>
      <p:bldP spid="8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Job Submission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 bwMode="auto">
          <a:xfrm>
            <a:off x="5291133" y="2085291"/>
            <a:ext cx="1657350" cy="628651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err="1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JobTracker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>
            <a:off x="2390774" y="4981573"/>
            <a:ext cx="1333501" cy="904875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dirty="0" err="1">
                <a:solidFill>
                  <a:srgbClr val="01020B"/>
                </a:solidFill>
              </a:rPr>
              <a:t>TaskTracker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3981449" y="4981573"/>
            <a:ext cx="1333501" cy="904875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dirty="0" err="1">
                <a:solidFill>
                  <a:srgbClr val="01020B"/>
                </a:solidFill>
              </a:rPr>
              <a:t>TaskTracker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72124" y="4981573"/>
            <a:ext cx="1333501" cy="904875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dirty="0" err="1">
                <a:solidFill>
                  <a:srgbClr val="01020B"/>
                </a:solidFill>
              </a:rPr>
              <a:t>TaskTracker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162799" y="4981573"/>
            <a:ext cx="1333501" cy="904875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dirty="0" err="1">
                <a:solidFill>
                  <a:srgbClr val="01020B"/>
                </a:solidFill>
              </a:rPr>
              <a:t>TaskTracker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cxnSp>
        <p:nvCxnSpPr>
          <p:cNvPr id="14" name="Straight Connector 13"/>
          <p:cNvCxnSpPr>
            <a:stCxn id="5" idx="2"/>
            <a:endCxn id="8" idx="0"/>
          </p:cNvCxnSpPr>
          <p:nvPr/>
        </p:nvCxnSpPr>
        <p:spPr bwMode="auto">
          <a:xfrm flipH="1">
            <a:off x="3057525" y="2713942"/>
            <a:ext cx="3062283" cy="226763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15" name="Straight Connector 14"/>
          <p:cNvCxnSpPr>
            <a:stCxn id="5" idx="2"/>
            <a:endCxn id="9" idx="0"/>
          </p:cNvCxnSpPr>
          <p:nvPr/>
        </p:nvCxnSpPr>
        <p:spPr bwMode="auto">
          <a:xfrm flipH="1">
            <a:off x="4648200" y="2713942"/>
            <a:ext cx="1471608" cy="226763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16" name="Straight Connector 15"/>
          <p:cNvCxnSpPr>
            <a:stCxn id="5" idx="2"/>
            <a:endCxn id="10" idx="0"/>
          </p:cNvCxnSpPr>
          <p:nvPr/>
        </p:nvCxnSpPr>
        <p:spPr bwMode="auto">
          <a:xfrm>
            <a:off x="6119808" y="2713942"/>
            <a:ext cx="119067" cy="226763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cxnSp>
        <p:nvCxnSpPr>
          <p:cNvPr id="17" name="Straight Connector 16"/>
          <p:cNvCxnSpPr>
            <a:stCxn id="5" idx="2"/>
            <a:endCxn id="11" idx="0"/>
          </p:cNvCxnSpPr>
          <p:nvPr/>
        </p:nvCxnSpPr>
        <p:spPr bwMode="auto">
          <a:xfrm>
            <a:off x="6119808" y="2713942"/>
            <a:ext cx="1709742" cy="226763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triangle" w="lg" len="med"/>
            <a:tailEnd type="triangle" w="lg" len="med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2427995" y="6172200"/>
            <a:ext cx="6068305" cy="31432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Temporary data stored to local </a:t>
            </a:r>
            <a:r>
              <a:rPr kumimoji="0" lang="en-US" sz="1600" b="0" i="0" u="none" strike="noStrike" cap="none" normalizeH="0" baseline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file system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33784" y="3700804"/>
            <a:ext cx="4100515" cy="553998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500" dirty="0">
                <a:solidFill>
                  <a:srgbClr val="A50021"/>
                </a:solidFill>
                <a:latin typeface="Segoe Script" pitchFamily="34" charset="0"/>
              </a:rPr>
              <a:t>map()’s are assigned to </a:t>
            </a:r>
            <a:r>
              <a:rPr lang="en-US" sz="1500" dirty="0" err="1">
                <a:solidFill>
                  <a:srgbClr val="A50021"/>
                </a:solidFill>
                <a:latin typeface="Segoe Script" pitchFamily="34" charset="0"/>
              </a:rPr>
              <a:t>TaskTrackers</a:t>
            </a:r>
            <a:r>
              <a:rPr lang="en-US" sz="1500" dirty="0">
                <a:solidFill>
                  <a:srgbClr val="A50021"/>
                </a:solidFill>
                <a:latin typeface="Segoe Script" pitchFamily="34" charset="0"/>
              </a:rPr>
              <a:t> (HDFS </a:t>
            </a:r>
            <a:r>
              <a:rPr lang="en-US" sz="1500" dirty="0" err="1">
                <a:solidFill>
                  <a:srgbClr val="A50021"/>
                </a:solidFill>
                <a:latin typeface="Segoe Script" pitchFamily="34" charset="0"/>
              </a:rPr>
              <a:t>DataNode</a:t>
            </a:r>
            <a:r>
              <a:rPr lang="en-US" sz="1500" dirty="0">
                <a:solidFill>
                  <a:srgbClr val="A50021"/>
                </a:solidFill>
                <a:latin typeface="Segoe Script" pitchFamily="34" charset="0"/>
              </a:rPr>
              <a:t> locality aware)</a:t>
            </a:r>
            <a:endParaRPr lang="en-US" sz="1500" dirty="0" smtClean="0">
              <a:solidFill>
                <a:srgbClr val="A50021"/>
              </a:solidFill>
              <a:latin typeface="Segoe Script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476481" y="1602515"/>
            <a:ext cx="2709396" cy="30777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A50021"/>
                </a:solidFill>
                <a:latin typeface="Segoe Script" pitchFamily="34" charset="0"/>
              </a:rPr>
              <a:t>Submit jobs to </a:t>
            </a:r>
            <a:r>
              <a:rPr lang="en-US" sz="1400" dirty="0" err="1" smtClean="0">
                <a:solidFill>
                  <a:srgbClr val="A50021"/>
                </a:solidFill>
                <a:latin typeface="Segoe Script" pitchFamily="34" charset="0"/>
              </a:rPr>
              <a:t>JobTracker</a:t>
            </a:r>
            <a:endParaRPr lang="en-US" sz="1400" dirty="0" smtClean="0">
              <a:solidFill>
                <a:srgbClr val="A50021"/>
              </a:solidFill>
              <a:latin typeface="Segoe Script" pitchFamily="34" charset="0"/>
            </a:endParaRPr>
          </a:p>
        </p:txBody>
      </p:sp>
      <p:cxnSp>
        <p:nvCxnSpPr>
          <p:cNvPr id="23" name="Straight Connector 22"/>
          <p:cNvCxnSpPr>
            <a:stCxn id="20" idx="3"/>
            <a:endCxn id="5" idx="1"/>
          </p:cNvCxnSpPr>
          <p:nvPr/>
        </p:nvCxnSpPr>
        <p:spPr bwMode="auto">
          <a:xfrm>
            <a:off x="3348034" y="2092583"/>
            <a:ext cx="1943099" cy="307034"/>
          </a:xfrm>
          <a:prstGeom prst="line">
            <a:avLst/>
          </a:prstGeom>
          <a:ln>
            <a:solidFill>
              <a:srgbClr val="A50021"/>
            </a:solidFill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endCxn id="5" idx="1"/>
          </p:cNvCxnSpPr>
          <p:nvPr/>
        </p:nvCxnSpPr>
        <p:spPr bwMode="auto">
          <a:xfrm>
            <a:off x="3209925" y="1981821"/>
            <a:ext cx="2081208" cy="417796"/>
          </a:xfrm>
          <a:prstGeom prst="line">
            <a:avLst/>
          </a:prstGeom>
          <a:ln>
            <a:solidFill>
              <a:srgbClr val="A50021"/>
            </a:solidFill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endCxn id="5" idx="1"/>
          </p:cNvCxnSpPr>
          <p:nvPr/>
        </p:nvCxnSpPr>
        <p:spPr bwMode="auto">
          <a:xfrm>
            <a:off x="3094745" y="1859079"/>
            <a:ext cx="2196388" cy="540538"/>
          </a:xfrm>
          <a:prstGeom prst="line">
            <a:avLst/>
          </a:prstGeom>
          <a:ln>
            <a:solidFill>
              <a:srgbClr val="A50021"/>
            </a:solidFill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Rounded Rectangle 19"/>
          <p:cNvSpPr/>
          <p:nvPr/>
        </p:nvSpPr>
        <p:spPr bwMode="auto">
          <a:xfrm>
            <a:off x="2347910" y="1734619"/>
            <a:ext cx="1000124" cy="715927"/>
          </a:xfrm>
          <a:prstGeom prst="roundRect">
            <a:avLst/>
          </a:prstGeom>
          <a:ln w="12700">
            <a:solidFill>
              <a:schemeClr val="tx1"/>
            </a:solidFill>
            <a:headEnd type="none" w="med" len="med"/>
            <a:tailEnd type="none" w="med" len="med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</a:t>
            </a:r>
            <a:endParaRPr 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Client</a:t>
            </a:r>
            <a:endParaRPr kumimoji="0" lang="en-US" sz="18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989202" y="2245416"/>
            <a:ext cx="1699504" cy="30777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A50021"/>
                </a:solidFill>
                <a:latin typeface="Segoe Script" pitchFamily="34" charset="0"/>
              </a:rPr>
              <a:t>jobs get queued</a:t>
            </a:r>
          </a:p>
        </p:txBody>
      </p:sp>
      <p:sp>
        <p:nvSpPr>
          <p:cNvPr id="29" name="Rounded Rectangle 28"/>
          <p:cNvSpPr/>
          <p:nvPr/>
        </p:nvSpPr>
        <p:spPr bwMode="auto">
          <a:xfrm>
            <a:off x="2594683" y="5386385"/>
            <a:ext cx="958142" cy="233365"/>
          </a:xfrm>
          <a:prstGeom prst="roundRect">
            <a:avLst/>
          </a:prstGeom>
          <a:ln w="12700">
            <a:headEnd type="none" w="med" len="med"/>
            <a:tailEnd type="none" w="med" len="me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Mapper</a:t>
            </a:r>
            <a:endParaRPr kumimoji="0" lang="en-US" sz="12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9" name="Rounded Rectangle 38"/>
          <p:cNvSpPr/>
          <p:nvPr/>
        </p:nvSpPr>
        <p:spPr bwMode="auto">
          <a:xfrm>
            <a:off x="4166745" y="5386385"/>
            <a:ext cx="958142" cy="233365"/>
          </a:xfrm>
          <a:prstGeom prst="roundRect">
            <a:avLst/>
          </a:prstGeom>
          <a:ln w="12700">
            <a:headEnd type="none" w="med" len="med"/>
            <a:tailEnd type="none" w="med" len="me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Mapper</a:t>
            </a:r>
            <a:endParaRPr kumimoji="0" lang="en-US" sz="12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0" name="Rounded Rectangle 39"/>
          <p:cNvSpPr/>
          <p:nvPr/>
        </p:nvSpPr>
        <p:spPr bwMode="auto">
          <a:xfrm>
            <a:off x="5754431" y="5393527"/>
            <a:ext cx="958142" cy="233365"/>
          </a:xfrm>
          <a:prstGeom prst="roundRect">
            <a:avLst/>
          </a:prstGeom>
          <a:ln w="12700">
            <a:headEnd type="none" w="med" len="med"/>
            <a:tailEnd type="none" w="med" len="me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Mapper</a:t>
            </a:r>
            <a:endParaRPr kumimoji="0" lang="en-US" sz="12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6" name="Rounded Rectangle 45"/>
          <p:cNvSpPr/>
          <p:nvPr/>
        </p:nvSpPr>
        <p:spPr bwMode="auto">
          <a:xfrm>
            <a:off x="7350358" y="5374477"/>
            <a:ext cx="958142" cy="233365"/>
          </a:xfrm>
          <a:prstGeom prst="roundRect">
            <a:avLst/>
          </a:prstGeom>
          <a:ln w="12700">
            <a:headEnd type="none" w="med" len="med"/>
            <a:tailEnd type="none" w="med" len="me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Mapper</a:t>
            </a:r>
            <a:endParaRPr kumimoji="0" lang="en-US" sz="12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cxnSp>
        <p:nvCxnSpPr>
          <p:cNvPr id="48" name="Straight Connector 47"/>
          <p:cNvCxnSpPr/>
          <p:nvPr/>
        </p:nvCxnSpPr>
        <p:spPr bwMode="auto">
          <a:xfrm>
            <a:off x="3057525" y="5626893"/>
            <a:ext cx="0" cy="54530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50" name="Straight Connector 49"/>
          <p:cNvCxnSpPr/>
          <p:nvPr/>
        </p:nvCxnSpPr>
        <p:spPr bwMode="auto">
          <a:xfrm>
            <a:off x="4648200" y="5626893"/>
            <a:ext cx="0" cy="54530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>
            <a:off x="6238875" y="5626893"/>
            <a:ext cx="0" cy="54530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>
            <a:off x="7838954" y="5626893"/>
            <a:ext cx="0" cy="54530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sp>
        <p:nvSpPr>
          <p:cNvPr id="33" name="Rectangle 32"/>
          <p:cNvSpPr/>
          <p:nvPr/>
        </p:nvSpPr>
        <p:spPr>
          <a:xfrm>
            <a:off x="177717" y="5169723"/>
            <a:ext cx="19645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A50021"/>
                </a:solidFill>
                <a:latin typeface="Segoe Script" pitchFamily="34" charset="0"/>
              </a:rPr>
              <a:t>mappers spawned in separate JVM and execute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667126" y="5760928"/>
            <a:ext cx="3609974" cy="32316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mappers store temp results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166745" y="3847757"/>
            <a:ext cx="3203018" cy="32316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solidFill>
                  <a:srgbClr val="A50021"/>
                </a:solidFill>
                <a:latin typeface="Segoe Script" pitchFamily="34" charset="0"/>
              </a:rPr>
              <a:t>reduce phase begins</a:t>
            </a:r>
          </a:p>
        </p:txBody>
      </p:sp>
      <p:sp>
        <p:nvSpPr>
          <p:cNvPr id="34" name="Rounded Rectangle 33"/>
          <p:cNvSpPr/>
          <p:nvPr/>
        </p:nvSpPr>
        <p:spPr bwMode="auto">
          <a:xfrm>
            <a:off x="2594683" y="5539055"/>
            <a:ext cx="958142" cy="221873"/>
          </a:xfrm>
          <a:prstGeom prst="roundRect">
            <a:avLst/>
          </a:prstGeom>
          <a:solidFill>
            <a:srgbClr val="D7D200"/>
          </a:solidFill>
          <a:ln w="12700">
            <a:solidFill>
              <a:srgbClr val="808000"/>
            </a:solidFill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Reducer</a:t>
            </a:r>
            <a:endParaRPr kumimoji="0" lang="en-US" sz="12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5" name="Rounded Rectangle 54"/>
          <p:cNvSpPr/>
          <p:nvPr/>
        </p:nvSpPr>
        <p:spPr bwMode="auto">
          <a:xfrm>
            <a:off x="4175833" y="5539055"/>
            <a:ext cx="958142" cy="221873"/>
          </a:xfrm>
          <a:prstGeom prst="roundRect">
            <a:avLst/>
          </a:prstGeom>
          <a:solidFill>
            <a:srgbClr val="D7D200"/>
          </a:solidFill>
          <a:ln w="12700">
            <a:solidFill>
              <a:srgbClr val="808000"/>
            </a:solidFill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Reducer</a:t>
            </a:r>
            <a:endParaRPr kumimoji="0" lang="en-US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56" name="Rounded Rectangle 55"/>
          <p:cNvSpPr/>
          <p:nvPr/>
        </p:nvSpPr>
        <p:spPr bwMode="auto">
          <a:xfrm>
            <a:off x="5756983" y="5548580"/>
            <a:ext cx="958142" cy="221873"/>
          </a:xfrm>
          <a:prstGeom prst="roundRect">
            <a:avLst/>
          </a:prstGeom>
          <a:solidFill>
            <a:srgbClr val="D7D200"/>
          </a:solidFill>
          <a:ln w="12700">
            <a:solidFill>
              <a:srgbClr val="808000"/>
            </a:solidFill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Reducer</a:t>
            </a:r>
            <a:endParaRPr kumimoji="0" lang="en-US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57" name="Rounded Rectangle 56"/>
          <p:cNvSpPr/>
          <p:nvPr/>
        </p:nvSpPr>
        <p:spPr bwMode="auto">
          <a:xfrm>
            <a:off x="7357183" y="5539055"/>
            <a:ext cx="958142" cy="221873"/>
          </a:xfrm>
          <a:prstGeom prst="roundRect">
            <a:avLst/>
          </a:prstGeom>
          <a:solidFill>
            <a:srgbClr val="D7D200"/>
          </a:solidFill>
          <a:ln w="12700">
            <a:solidFill>
              <a:srgbClr val="808000"/>
            </a:solidFill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Reducer</a:t>
            </a:r>
            <a:endParaRPr kumimoji="0" lang="en-US" sz="12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cxnSp>
        <p:nvCxnSpPr>
          <p:cNvPr id="58" name="Straight Connector 57"/>
          <p:cNvCxnSpPr/>
          <p:nvPr/>
        </p:nvCxnSpPr>
        <p:spPr bwMode="auto">
          <a:xfrm flipV="1">
            <a:off x="3094745" y="5770454"/>
            <a:ext cx="0" cy="40174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59" name="Straight Connector 58"/>
          <p:cNvCxnSpPr/>
          <p:nvPr/>
        </p:nvCxnSpPr>
        <p:spPr bwMode="auto">
          <a:xfrm flipV="1">
            <a:off x="4694945" y="5770454"/>
            <a:ext cx="0" cy="40174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60" name="Straight Connector 59"/>
          <p:cNvCxnSpPr/>
          <p:nvPr/>
        </p:nvCxnSpPr>
        <p:spPr bwMode="auto">
          <a:xfrm flipV="1">
            <a:off x="6295145" y="5770454"/>
            <a:ext cx="0" cy="40174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61" name="Straight Connector 60"/>
          <p:cNvCxnSpPr/>
          <p:nvPr/>
        </p:nvCxnSpPr>
        <p:spPr bwMode="auto">
          <a:xfrm flipV="1">
            <a:off x="7885820" y="5770454"/>
            <a:ext cx="0" cy="40174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4098088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2" grpId="1" animBg="1"/>
      <p:bldP spid="44" grpId="0"/>
      <p:bldP spid="37" grpId="0"/>
      <p:bldP spid="29" grpId="0" animBg="1"/>
      <p:bldP spid="29" grpId="1" animBg="1"/>
      <p:bldP spid="39" grpId="0" animBg="1"/>
      <p:bldP spid="39" grpId="1" animBg="1"/>
      <p:bldP spid="40" grpId="0" animBg="1"/>
      <p:bldP spid="40" grpId="1" animBg="1"/>
      <p:bldP spid="46" grpId="0" animBg="1"/>
      <p:bldP spid="46" grpId="1" animBg="1"/>
      <p:bldP spid="33" grpId="0"/>
      <p:bldP spid="33" grpId="1"/>
      <p:bldP spid="53" grpId="0" animBg="1"/>
      <p:bldP spid="53" grpId="1" animBg="1"/>
      <p:bldP spid="54" grpId="0" animBg="1"/>
      <p:bldP spid="54" grpId="1" animBg="1"/>
      <p:bldP spid="34" grpId="0" animBg="1"/>
      <p:bldP spid="55" grpId="0" animBg="1"/>
      <p:bldP spid="56" grpId="0" animBg="1"/>
      <p:bldP spid="5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Rounded Rectangle 290"/>
          <p:cNvSpPr/>
          <p:nvPr/>
        </p:nvSpPr>
        <p:spPr bwMode="auto">
          <a:xfrm>
            <a:off x="4608779" y="3827780"/>
            <a:ext cx="3683935" cy="2766887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90" name="Rounded Rectangle 289"/>
          <p:cNvSpPr/>
          <p:nvPr/>
        </p:nvSpPr>
        <p:spPr bwMode="auto">
          <a:xfrm>
            <a:off x="4608779" y="1002128"/>
            <a:ext cx="3683935" cy="2766887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grpSp>
        <p:nvGrpSpPr>
          <p:cNvPr id="239" name="Group 238"/>
          <p:cNvGrpSpPr/>
          <p:nvPr/>
        </p:nvGrpSpPr>
        <p:grpSpPr>
          <a:xfrm>
            <a:off x="4700394" y="2490310"/>
            <a:ext cx="1736564" cy="3816946"/>
            <a:chOff x="2668361" y="3870230"/>
            <a:chExt cx="949961" cy="3816946"/>
          </a:xfrm>
        </p:grpSpPr>
        <p:sp>
          <p:nvSpPr>
            <p:cNvPr id="240" name="Rounded Rectangle 239"/>
            <p:cNvSpPr/>
            <p:nvPr/>
          </p:nvSpPr>
          <p:spPr>
            <a:xfrm>
              <a:off x="2668361" y="3870230"/>
              <a:ext cx="634804" cy="2992763"/>
            </a:xfrm>
            <a:prstGeom prst="roundRect">
              <a:avLst/>
            </a:prstGeom>
            <a:noFill/>
            <a:ln w="28575">
              <a:solidFill>
                <a:srgbClr val="A50021"/>
              </a:solidFill>
              <a:prstDash val="dash"/>
            </a:ln>
            <a:effectLst>
              <a:outerShdw dist="25400" dir="2700000" sx="0" sy="0" algn="br" rotWithShape="0">
                <a:srgbClr val="000000"/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2" name="TextBox 15"/>
            <p:cNvSpPr txBox="1"/>
            <p:nvPr/>
          </p:nvSpPr>
          <p:spPr>
            <a:xfrm>
              <a:off x="2887866" y="7379399"/>
              <a:ext cx="730456" cy="307777"/>
            </a:xfrm>
            <a:prstGeom prst="rect">
              <a:avLst/>
            </a:prstGeom>
            <a:solidFill>
              <a:srgbClr val="A50021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400" dirty="0" smtClean="0">
                  <a:solidFill>
                    <a:srgbClr val="FFFF00"/>
                  </a:solidFill>
                </a:rPr>
                <a:t>Map tasks</a:t>
              </a:r>
              <a:endParaRPr lang="en-US" sz="1400" dirty="0">
                <a:solidFill>
                  <a:srgbClr val="FFFF00"/>
                </a:solidFill>
              </a:endParaRPr>
            </a:p>
          </p:txBody>
        </p:sp>
        <p:cxnSp>
          <p:nvCxnSpPr>
            <p:cNvPr id="244" name="Straight Arrow Connector 243"/>
            <p:cNvCxnSpPr/>
            <p:nvPr/>
          </p:nvCxnSpPr>
          <p:spPr>
            <a:xfrm flipH="1" flipV="1">
              <a:off x="3303165" y="6850048"/>
              <a:ext cx="105922" cy="526195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62" y="11409"/>
            <a:ext cx="8095861" cy="616634"/>
          </a:xfrm>
        </p:spPr>
        <p:txBody>
          <a:bodyPr/>
          <a:lstStyle/>
          <a:p>
            <a:r>
              <a:rPr lang="en-US" sz="3200" dirty="0" err="1" smtClean="0"/>
              <a:t>MapReduce</a:t>
            </a:r>
            <a:r>
              <a:rPr lang="en-US" sz="3200" dirty="0" smtClean="0"/>
              <a:t> Visualized: </a:t>
            </a:r>
            <a:r>
              <a:rPr lang="en-US" sz="3200" dirty="0" smtClean="0">
                <a:solidFill>
                  <a:srgbClr val="A50021"/>
                </a:solidFill>
              </a:rPr>
              <a:t>Map Phase</a:t>
            </a:r>
            <a:endParaRPr lang="en-US" sz="3200" dirty="0">
              <a:solidFill>
                <a:srgbClr val="A5002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36</a:t>
            </a:fld>
            <a:endParaRPr lang="en-US" dirty="0"/>
          </a:p>
        </p:txBody>
      </p:sp>
      <p:grpSp>
        <p:nvGrpSpPr>
          <p:cNvPr id="73" name="Group 72"/>
          <p:cNvGrpSpPr/>
          <p:nvPr/>
        </p:nvGrpSpPr>
        <p:grpSpPr>
          <a:xfrm>
            <a:off x="6768585" y="3045041"/>
            <a:ext cx="1109068" cy="276999"/>
            <a:chOff x="763623" y="2662134"/>
            <a:chExt cx="1368356" cy="276999"/>
          </a:xfrm>
          <a:solidFill>
            <a:srgbClr val="FFFF00"/>
          </a:solidFill>
        </p:grpSpPr>
        <p:sp>
          <p:nvSpPr>
            <p:cNvPr id="75" name="TextBox 74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53705 </a:t>
              </a: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$65 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6753026" y="4071820"/>
            <a:ext cx="1109068" cy="276999"/>
            <a:chOff x="763623" y="2662134"/>
            <a:chExt cx="1368356" cy="276999"/>
          </a:xfrm>
          <a:solidFill>
            <a:srgbClr val="FFFF00"/>
          </a:solidFill>
        </p:grpSpPr>
        <p:sp>
          <p:nvSpPr>
            <p:cNvPr id="84" name="TextBox 83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53705 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$30 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6753026" y="4387416"/>
            <a:ext cx="1109068" cy="276999"/>
            <a:chOff x="763623" y="2662134"/>
            <a:chExt cx="1368356" cy="276999"/>
          </a:xfrm>
          <a:solidFill>
            <a:srgbClr val="FFFF00"/>
          </a:solidFill>
        </p:grpSpPr>
        <p:sp>
          <p:nvSpPr>
            <p:cNvPr id="81" name="TextBox 80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53705 </a:t>
              </a: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$15 </a:t>
              </a: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768585" y="1250879"/>
            <a:ext cx="1109068" cy="276999"/>
            <a:chOff x="763623" y="2662134"/>
            <a:chExt cx="1368356" cy="276999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93" name="TextBox 92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54235 </a:t>
              </a: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$75 </a:t>
              </a: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768585" y="1560487"/>
            <a:ext cx="1109068" cy="276999"/>
            <a:chOff x="763623" y="2662134"/>
            <a:chExt cx="1368356" cy="276999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90" name="TextBox 89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54235</a:t>
              </a: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$22 </a:t>
              </a:r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6753026" y="4853359"/>
            <a:ext cx="1109068" cy="276999"/>
            <a:chOff x="763623" y="2662134"/>
            <a:chExt cx="1368356" cy="276999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02" name="TextBox 101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02115 </a:t>
              </a: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$15 </a:t>
              </a: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6753026" y="5167974"/>
            <a:ext cx="1109068" cy="276999"/>
            <a:chOff x="763623" y="2662134"/>
            <a:chExt cx="1368356" cy="276999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99" name="TextBox 98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02115 </a:t>
              </a: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$15 </a:t>
              </a:r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6753026" y="5592939"/>
            <a:ext cx="1109068" cy="276999"/>
            <a:chOff x="763623" y="2662134"/>
            <a:chExt cx="1368356" cy="276999"/>
          </a:xfrm>
          <a:solidFill>
            <a:srgbClr val="B6FF23"/>
          </a:solidFill>
        </p:grpSpPr>
        <p:sp>
          <p:nvSpPr>
            <p:cNvPr id="119" name="TextBox 118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44313 </a:t>
              </a:r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$10 </a:t>
              </a: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6753026" y="5905448"/>
            <a:ext cx="1109068" cy="276999"/>
            <a:chOff x="763623" y="2662134"/>
            <a:chExt cx="1368356" cy="276999"/>
          </a:xfrm>
          <a:solidFill>
            <a:srgbClr val="B6FF23"/>
          </a:solidFill>
        </p:grpSpPr>
        <p:sp>
          <p:nvSpPr>
            <p:cNvPr id="116" name="TextBox 115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44313 </a:t>
              </a: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$25 </a:t>
              </a:r>
            </a:p>
          </p:txBody>
        </p:sp>
      </p:grpSp>
      <p:grpSp>
        <p:nvGrpSpPr>
          <p:cNvPr id="121" name="Group 120"/>
          <p:cNvGrpSpPr/>
          <p:nvPr/>
        </p:nvGrpSpPr>
        <p:grpSpPr>
          <a:xfrm>
            <a:off x="6768585" y="2616895"/>
            <a:ext cx="1109068" cy="276999"/>
            <a:chOff x="763623" y="2662134"/>
            <a:chExt cx="1368356" cy="276999"/>
          </a:xfrm>
          <a:solidFill>
            <a:srgbClr val="B6FF23"/>
          </a:solidFill>
        </p:grpSpPr>
        <p:sp>
          <p:nvSpPr>
            <p:cNvPr id="123" name="TextBox 122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44313 </a:t>
              </a:r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$55 </a:t>
              </a:r>
            </a:p>
          </p:txBody>
        </p:sp>
      </p:grpSp>
      <p:grpSp>
        <p:nvGrpSpPr>
          <p:cNvPr id="233" name="Group 232"/>
          <p:cNvGrpSpPr/>
          <p:nvPr/>
        </p:nvGrpSpPr>
        <p:grpSpPr>
          <a:xfrm>
            <a:off x="1162340" y="1440931"/>
            <a:ext cx="1630018" cy="5031732"/>
            <a:chOff x="303330" y="1246961"/>
            <a:chExt cx="1630018" cy="5031732"/>
          </a:xfrm>
        </p:grpSpPr>
        <p:sp>
          <p:nvSpPr>
            <p:cNvPr id="151" name="Rounded Rectangle 150"/>
            <p:cNvSpPr/>
            <p:nvPr/>
          </p:nvSpPr>
          <p:spPr bwMode="auto">
            <a:xfrm>
              <a:off x="303330" y="2960620"/>
              <a:ext cx="1630018" cy="1604413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  <p:grpSp>
          <p:nvGrpSpPr>
            <p:cNvPr id="140" name="Group 139"/>
            <p:cNvGrpSpPr/>
            <p:nvPr/>
          </p:nvGrpSpPr>
          <p:grpSpPr>
            <a:xfrm>
              <a:off x="385831" y="3779304"/>
              <a:ext cx="1463040" cy="640080"/>
              <a:chOff x="2105915" y="5411211"/>
              <a:chExt cx="1463040" cy="640080"/>
            </a:xfrm>
          </p:grpSpPr>
          <p:sp>
            <p:nvSpPr>
              <p:cNvPr id="139" name="Rectangle 138"/>
              <p:cNvSpPr/>
              <p:nvPr/>
            </p:nvSpPr>
            <p:spPr bwMode="auto">
              <a:xfrm>
                <a:off x="2105915" y="5411211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132" name="Group 131"/>
              <p:cNvGrpSpPr/>
              <p:nvPr/>
            </p:nvGrpSpPr>
            <p:grpSpPr>
              <a:xfrm>
                <a:off x="2136818" y="5439204"/>
                <a:ext cx="1401235" cy="584094"/>
                <a:chOff x="2971927" y="2440049"/>
                <a:chExt cx="1401235" cy="584094"/>
              </a:xfrm>
            </p:grpSpPr>
            <p:grpSp>
              <p:nvGrpSpPr>
                <p:cNvPr id="20" name="Group 19"/>
                <p:cNvGrpSpPr/>
                <p:nvPr/>
              </p:nvGrpSpPr>
              <p:grpSpPr>
                <a:xfrm>
                  <a:off x="2972372" y="2440049"/>
                  <a:ext cx="1400790" cy="276999"/>
                  <a:chOff x="403699" y="2662134"/>
                  <a:chExt cx="1728280" cy="276999"/>
                </a:xfrm>
                <a:solidFill>
                  <a:srgbClr val="FFFF00"/>
                </a:solidFill>
              </p:grpSpPr>
              <p:sp>
                <p:nvSpPr>
                  <p:cNvPr id="21" name="TextBox 20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 </a:t>
                    </a:r>
                  </a:p>
                </p:txBody>
              </p:sp>
              <p:sp>
                <p:nvSpPr>
                  <p:cNvPr id="22" name="TextBox 21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53705 </a:t>
                    </a:r>
                  </a:p>
                </p:txBody>
              </p:sp>
              <p:sp>
                <p:nvSpPr>
                  <p:cNvPr id="23" name="TextBox 22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$15 </a:t>
                    </a:r>
                  </a:p>
                </p:txBody>
              </p:sp>
            </p:grpSp>
            <p:grpSp>
              <p:nvGrpSpPr>
                <p:cNvPr id="50" name="Group 49"/>
                <p:cNvGrpSpPr/>
                <p:nvPr/>
              </p:nvGrpSpPr>
              <p:grpSpPr>
                <a:xfrm>
                  <a:off x="2971927" y="2747144"/>
                  <a:ext cx="1400790" cy="276999"/>
                  <a:chOff x="403699" y="2662134"/>
                  <a:chExt cx="1728280" cy="276999"/>
                </a:xfrm>
                <a:solidFill>
                  <a:srgbClr val="B6FF23"/>
                </a:solidFill>
              </p:grpSpPr>
              <p:sp>
                <p:nvSpPr>
                  <p:cNvPr id="59" name="TextBox 58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6 </a:t>
                    </a:r>
                  </a:p>
                </p:txBody>
              </p:sp>
              <p:sp>
                <p:nvSpPr>
                  <p:cNvPr id="60" name="TextBox 59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44313 </a:t>
                    </a:r>
                  </a:p>
                </p:txBody>
              </p:sp>
              <p:sp>
                <p:nvSpPr>
                  <p:cNvPr id="61" name="TextBox 60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$10 </a:t>
                    </a:r>
                  </a:p>
                </p:txBody>
              </p:sp>
            </p:grpSp>
          </p:grpSp>
        </p:grpSp>
        <p:grpSp>
          <p:nvGrpSpPr>
            <p:cNvPr id="143" name="Group 142"/>
            <p:cNvGrpSpPr/>
            <p:nvPr/>
          </p:nvGrpSpPr>
          <p:grpSpPr>
            <a:xfrm>
              <a:off x="387807" y="3106269"/>
              <a:ext cx="1463040" cy="640080"/>
              <a:chOff x="2147742" y="3297889"/>
              <a:chExt cx="1463040" cy="640080"/>
            </a:xfrm>
          </p:grpSpPr>
          <p:sp>
            <p:nvSpPr>
              <p:cNvPr id="135" name="Rectangle 134"/>
              <p:cNvSpPr/>
              <p:nvPr/>
            </p:nvSpPr>
            <p:spPr bwMode="auto">
              <a:xfrm>
                <a:off x="2147742" y="3297889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128" name="Group 127"/>
              <p:cNvGrpSpPr/>
              <p:nvPr/>
            </p:nvGrpSpPr>
            <p:grpSpPr>
              <a:xfrm>
                <a:off x="2178867" y="3330694"/>
                <a:ext cx="1400790" cy="574471"/>
                <a:chOff x="305694" y="3500998"/>
                <a:chExt cx="1400790" cy="574471"/>
              </a:xfrm>
            </p:grpSpPr>
            <p:grpSp>
              <p:nvGrpSpPr>
                <p:cNvPr id="18" name="Group 17"/>
                <p:cNvGrpSpPr/>
                <p:nvPr/>
              </p:nvGrpSpPr>
              <p:grpSpPr>
                <a:xfrm>
                  <a:off x="305694" y="3500998"/>
                  <a:ext cx="1400790" cy="276999"/>
                  <a:chOff x="403699" y="2662134"/>
                  <a:chExt cx="1728280" cy="276999"/>
                </a:xfrm>
                <a:solidFill>
                  <a:srgbClr val="FFFF00"/>
                </a:solidFill>
              </p:grpSpPr>
              <p:sp>
                <p:nvSpPr>
                  <p:cNvPr id="27" name="TextBox 26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 </a:t>
                    </a:r>
                  </a:p>
                </p:txBody>
              </p:sp>
              <p:sp>
                <p:nvSpPr>
                  <p:cNvPr id="28" name="TextBox 27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53705 </a:t>
                    </a:r>
                  </a:p>
                </p:txBody>
              </p:sp>
              <p:sp>
                <p:nvSpPr>
                  <p:cNvPr id="29" name="TextBox 28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$65 </a:t>
                    </a:r>
                  </a:p>
                </p:txBody>
              </p:sp>
            </p:grpSp>
            <p:grpSp>
              <p:nvGrpSpPr>
                <p:cNvPr id="32" name="Group 31"/>
                <p:cNvGrpSpPr/>
                <p:nvPr/>
              </p:nvGrpSpPr>
              <p:grpSpPr>
                <a:xfrm>
                  <a:off x="305694" y="3798470"/>
                  <a:ext cx="1400790" cy="276999"/>
                  <a:chOff x="403699" y="2662134"/>
                  <a:chExt cx="1728280" cy="276999"/>
                </a:xfrm>
                <a:solidFill>
                  <a:schemeClr val="tx2">
                    <a:lumMod val="40000"/>
                    <a:lumOff val="60000"/>
                  </a:schemeClr>
                </a:solidFill>
              </p:grpSpPr>
              <p:sp>
                <p:nvSpPr>
                  <p:cNvPr id="41" name="TextBox 40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0 </a:t>
                    </a:r>
                  </a:p>
                </p:txBody>
              </p:sp>
              <p:sp>
                <p:nvSpPr>
                  <p:cNvPr id="42" name="TextBox 41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54235</a:t>
                    </a:r>
                  </a:p>
                </p:txBody>
              </p:sp>
              <p:sp>
                <p:nvSpPr>
                  <p:cNvPr id="43" name="TextBox 42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$22 </a:t>
                    </a:r>
                  </a:p>
                </p:txBody>
              </p:sp>
            </p:grpSp>
          </p:grpSp>
        </p:grpSp>
        <p:sp>
          <p:nvSpPr>
            <p:cNvPr id="146" name="Rounded Rectangle 145"/>
            <p:cNvSpPr/>
            <p:nvPr/>
          </p:nvSpPr>
          <p:spPr bwMode="auto">
            <a:xfrm>
              <a:off x="303330" y="4674280"/>
              <a:ext cx="1630018" cy="1604413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  <p:grpSp>
          <p:nvGrpSpPr>
            <p:cNvPr id="145" name="Group 144"/>
            <p:cNvGrpSpPr/>
            <p:nvPr/>
          </p:nvGrpSpPr>
          <p:grpSpPr>
            <a:xfrm>
              <a:off x="386819" y="5491703"/>
              <a:ext cx="1463040" cy="640080"/>
              <a:chOff x="2939448" y="4373217"/>
              <a:chExt cx="1463040" cy="640080"/>
            </a:xfrm>
          </p:grpSpPr>
          <p:sp>
            <p:nvSpPr>
              <p:cNvPr id="134" name="Rectangle 133"/>
              <p:cNvSpPr/>
              <p:nvPr/>
            </p:nvSpPr>
            <p:spPr bwMode="auto">
              <a:xfrm>
                <a:off x="2939448" y="4373217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131" name="Group 130"/>
              <p:cNvGrpSpPr/>
              <p:nvPr/>
            </p:nvGrpSpPr>
            <p:grpSpPr>
              <a:xfrm>
                <a:off x="2970351" y="4406868"/>
                <a:ext cx="1401235" cy="572779"/>
                <a:chOff x="2971927" y="3607099"/>
                <a:chExt cx="1401235" cy="572779"/>
              </a:xfrm>
            </p:grpSpPr>
            <p:grpSp>
              <p:nvGrpSpPr>
                <p:cNvPr id="34" name="Group 33"/>
                <p:cNvGrpSpPr/>
                <p:nvPr/>
              </p:nvGrpSpPr>
              <p:grpSpPr>
                <a:xfrm>
                  <a:off x="2972372" y="3902879"/>
                  <a:ext cx="1400790" cy="276999"/>
                  <a:chOff x="403699" y="2662134"/>
                  <a:chExt cx="1728280" cy="276999"/>
                </a:xfrm>
                <a:solidFill>
                  <a:schemeClr val="accent4">
                    <a:lumMod val="40000"/>
                    <a:lumOff val="60000"/>
                  </a:schemeClr>
                </a:solidFill>
              </p:grpSpPr>
              <p:sp>
                <p:nvSpPr>
                  <p:cNvPr id="35" name="TextBox 34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9 </a:t>
                    </a:r>
                  </a:p>
                </p:txBody>
              </p:sp>
              <p:sp>
                <p:nvSpPr>
                  <p:cNvPr id="36" name="TextBox 35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02115 </a:t>
                    </a:r>
                  </a:p>
                </p:txBody>
              </p:sp>
              <p:sp>
                <p:nvSpPr>
                  <p:cNvPr id="37" name="TextBox 36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$15 </a:t>
                    </a:r>
                  </a:p>
                </p:txBody>
              </p:sp>
            </p:grpSp>
            <p:grpSp>
              <p:nvGrpSpPr>
                <p:cNvPr id="51" name="Group 50"/>
                <p:cNvGrpSpPr/>
                <p:nvPr/>
              </p:nvGrpSpPr>
              <p:grpSpPr>
                <a:xfrm>
                  <a:off x="2971927" y="3607099"/>
                  <a:ext cx="1400790" cy="276999"/>
                  <a:chOff x="403699" y="2662134"/>
                  <a:chExt cx="1728280" cy="276999"/>
                </a:xfrm>
                <a:solidFill>
                  <a:srgbClr val="B6FF23"/>
                </a:solidFill>
              </p:grpSpPr>
              <p:sp>
                <p:nvSpPr>
                  <p:cNvPr id="56" name="TextBox 55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6 </a:t>
                    </a:r>
                  </a:p>
                </p:txBody>
              </p:sp>
              <p:sp>
                <p:nvSpPr>
                  <p:cNvPr id="57" name="TextBox 56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44313 </a:t>
                    </a:r>
                  </a:p>
                </p:txBody>
              </p:sp>
              <p:sp>
                <p:nvSpPr>
                  <p:cNvPr id="58" name="TextBox 57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$25 </a:t>
                    </a:r>
                  </a:p>
                </p:txBody>
              </p:sp>
            </p:grpSp>
          </p:grpSp>
        </p:grpSp>
        <p:grpSp>
          <p:nvGrpSpPr>
            <p:cNvPr id="144" name="Group 143"/>
            <p:cNvGrpSpPr/>
            <p:nvPr/>
          </p:nvGrpSpPr>
          <p:grpSpPr>
            <a:xfrm>
              <a:off x="386819" y="4811664"/>
              <a:ext cx="1463040" cy="640080"/>
              <a:chOff x="3683633" y="5470248"/>
              <a:chExt cx="1463040" cy="640080"/>
            </a:xfrm>
          </p:grpSpPr>
          <p:sp>
            <p:nvSpPr>
              <p:cNvPr id="138" name="Rectangle 137"/>
              <p:cNvSpPr/>
              <p:nvPr/>
            </p:nvSpPr>
            <p:spPr bwMode="auto">
              <a:xfrm>
                <a:off x="3683633" y="5470248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129" name="Group 128"/>
              <p:cNvGrpSpPr/>
              <p:nvPr/>
            </p:nvGrpSpPr>
            <p:grpSpPr>
              <a:xfrm>
                <a:off x="3714758" y="5513439"/>
                <a:ext cx="1400790" cy="572748"/>
                <a:chOff x="459037" y="2579073"/>
                <a:chExt cx="1400790" cy="572748"/>
              </a:xfrm>
            </p:grpSpPr>
            <p:grpSp>
              <p:nvGrpSpPr>
                <p:cNvPr id="48" name="Group 47"/>
                <p:cNvGrpSpPr/>
                <p:nvPr/>
              </p:nvGrpSpPr>
              <p:grpSpPr>
                <a:xfrm>
                  <a:off x="459037" y="2579073"/>
                  <a:ext cx="1400790" cy="276999"/>
                  <a:chOff x="403699" y="2662134"/>
                  <a:chExt cx="1728280" cy="276999"/>
                </a:xfrm>
                <a:solidFill>
                  <a:schemeClr val="accent6"/>
                </a:solidFill>
              </p:grpSpPr>
              <p:sp>
                <p:nvSpPr>
                  <p:cNvPr id="65" name="TextBox 64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3 </a:t>
                    </a:r>
                  </a:p>
                </p:txBody>
              </p:sp>
              <p:sp>
                <p:nvSpPr>
                  <p:cNvPr id="66" name="TextBox 65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10025 </a:t>
                    </a:r>
                  </a:p>
                </p:txBody>
              </p:sp>
              <p:sp>
                <p:nvSpPr>
                  <p:cNvPr id="67" name="TextBox 66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$95 </a:t>
                    </a:r>
                  </a:p>
                </p:txBody>
              </p:sp>
            </p:grpSp>
            <p:grpSp>
              <p:nvGrpSpPr>
                <p:cNvPr id="52" name="Group 51"/>
                <p:cNvGrpSpPr/>
                <p:nvPr/>
              </p:nvGrpSpPr>
              <p:grpSpPr>
                <a:xfrm>
                  <a:off x="459037" y="2874822"/>
                  <a:ext cx="1400790" cy="276999"/>
                  <a:chOff x="403699" y="2662134"/>
                  <a:chExt cx="1728280" cy="276999"/>
                </a:xfrm>
                <a:solidFill>
                  <a:srgbClr val="B6FF23"/>
                </a:solidFill>
              </p:grpSpPr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8 </a:t>
                    </a:r>
                  </a:p>
                </p:txBody>
              </p:sp>
              <p:sp>
                <p:nvSpPr>
                  <p:cNvPr id="54" name="TextBox 53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44313 </a:t>
                    </a:r>
                  </a:p>
                </p:txBody>
              </p:sp>
              <p:sp>
                <p:nvSpPr>
                  <p:cNvPr id="55" name="TextBox 54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$55 </a:t>
                    </a:r>
                  </a:p>
                </p:txBody>
              </p:sp>
            </p:grpSp>
          </p:grpSp>
        </p:grpSp>
        <p:sp>
          <p:nvSpPr>
            <p:cNvPr id="150" name="Rounded Rectangle 149"/>
            <p:cNvSpPr/>
            <p:nvPr/>
          </p:nvSpPr>
          <p:spPr bwMode="auto">
            <a:xfrm>
              <a:off x="303330" y="1246961"/>
              <a:ext cx="1630018" cy="1604413"/>
            </a:xfrm>
            <a:prstGeom prst="roundRect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  <p:grpSp>
          <p:nvGrpSpPr>
            <p:cNvPr id="141" name="Group 140"/>
            <p:cNvGrpSpPr/>
            <p:nvPr/>
          </p:nvGrpSpPr>
          <p:grpSpPr>
            <a:xfrm>
              <a:off x="386819" y="2072687"/>
              <a:ext cx="1463040" cy="640080"/>
              <a:chOff x="4197079" y="3098145"/>
              <a:chExt cx="1463040" cy="640080"/>
            </a:xfrm>
          </p:grpSpPr>
          <p:sp>
            <p:nvSpPr>
              <p:cNvPr id="137" name="Rectangle 136"/>
              <p:cNvSpPr/>
              <p:nvPr/>
            </p:nvSpPr>
            <p:spPr bwMode="auto">
              <a:xfrm>
                <a:off x="4197079" y="3098145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133" name="Group 132"/>
              <p:cNvGrpSpPr/>
              <p:nvPr/>
            </p:nvGrpSpPr>
            <p:grpSpPr>
              <a:xfrm>
                <a:off x="4228204" y="3117905"/>
                <a:ext cx="1400790" cy="581510"/>
                <a:chOff x="2908762" y="1637808"/>
                <a:chExt cx="1400790" cy="581510"/>
              </a:xfrm>
            </p:grpSpPr>
            <p:grpSp>
              <p:nvGrpSpPr>
                <p:cNvPr id="19" name="Group 18"/>
                <p:cNvGrpSpPr/>
                <p:nvPr/>
              </p:nvGrpSpPr>
              <p:grpSpPr>
                <a:xfrm>
                  <a:off x="2908762" y="1637808"/>
                  <a:ext cx="1400790" cy="276999"/>
                  <a:chOff x="403699" y="2662134"/>
                  <a:chExt cx="1728280" cy="276999"/>
                </a:xfrm>
                <a:solidFill>
                  <a:srgbClr val="FFFF00"/>
                </a:solidFill>
              </p:grpSpPr>
              <p:sp>
                <p:nvSpPr>
                  <p:cNvPr id="24" name="TextBox 23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2 </a:t>
                    </a:r>
                  </a:p>
                </p:txBody>
              </p:sp>
              <p:sp>
                <p:nvSpPr>
                  <p:cNvPr id="25" name="TextBox 24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53705 </a:t>
                    </a:r>
                  </a:p>
                </p:txBody>
              </p:sp>
              <p:sp>
                <p:nvSpPr>
                  <p:cNvPr id="26" name="TextBox 25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$30 </a:t>
                    </a:r>
                  </a:p>
                </p:txBody>
              </p:sp>
            </p:grpSp>
            <p:grpSp>
              <p:nvGrpSpPr>
                <p:cNvPr id="33" name="Group 32"/>
                <p:cNvGrpSpPr/>
                <p:nvPr/>
              </p:nvGrpSpPr>
              <p:grpSpPr>
                <a:xfrm>
                  <a:off x="2908762" y="1942319"/>
                  <a:ext cx="1400790" cy="276999"/>
                  <a:chOff x="403699" y="2662134"/>
                  <a:chExt cx="1728280" cy="276999"/>
                </a:xfrm>
                <a:solidFill>
                  <a:schemeClr val="accent4">
                    <a:lumMod val="40000"/>
                    <a:lumOff val="60000"/>
                  </a:schemeClr>
                </a:solidFill>
              </p:grpSpPr>
              <p:sp>
                <p:nvSpPr>
                  <p:cNvPr id="38" name="TextBox 37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1 </a:t>
                    </a:r>
                  </a:p>
                </p:txBody>
              </p:sp>
              <p:sp>
                <p:nvSpPr>
                  <p:cNvPr id="39" name="TextBox 38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02115 </a:t>
                    </a:r>
                  </a:p>
                </p:txBody>
              </p:sp>
              <p:sp>
                <p:nvSpPr>
                  <p:cNvPr id="40" name="TextBox 39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$15 </a:t>
                    </a:r>
                  </a:p>
                </p:txBody>
              </p:sp>
            </p:grpSp>
          </p:grpSp>
        </p:grpSp>
        <p:grpSp>
          <p:nvGrpSpPr>
            <p:cNvPr id="142" name="Group 141"/>
            <p:cNvGrpSpPr/>
            <p:nvPr/>
          </p:nvGrpSpPr>
          <p:grpSpPr>
            <a:xfrm>
              <a:off x="386819" y="1395092"/>
              <a:ext cx="1463040" cy="640080"/>
              <a:chOff x="4402488" y="2283841"/>
              <a:chExt cx="1463040" cy="640080"/>
            </a:xfrm>
          </p:grpSpPr>
          <p:sp>
            <p:nvSpPr>
              <p:cNvPr id="136" name="Rectangle 135"/>
              <p:cNvSpPr/>
              <p:nvPr/>
            </p:nvSpPr>
            <p:spPr bwMode="auto">
              <a:xfrm>
                <a:off x="4402488" y="2283841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127" name="Group 126"/>
              <p:cNvGrpSpPr/>
              <p:nvPr/>
            </p:nvGrpSpPr>
            <p:grpSpPr>
              <a:xfrm>
                <a:off x="4431859" y="2311913"/>
                <a:ext cx="1404297" cy="583936"/>
                <a:chOff x="563318" y="1643334"/>
                <a:chExt cx="1404297" cy="583936"/>
              </a:xfrm>
            </p:grpSpPr>
            <p:grpSp>
              <p:nvGrpSpPr>
                <p:cNvPr id="31" name="Group 30"/>
                <p:cNvGrpSpPr/>
                <p:nvPr/>
              </p:nvGrpSpPr>
              <p:grpSpPr>
                <a:xfrm>
                  <a:off x="566825" y="1643334"/>
                  <a:ext cx="1400790" cy="276999"/>
                  <a:chOff x="403699" y="2662134"/>
                  <a:chExt cx="1728280" cy="276999"/>
                </a:xfrm>
                <a:solidFill>
                  <a:schemeClr val="tx2">
                    <a:lumMod val="40000"/>
                    <a:lumOff val="60000"/>
                  </a:schemeClr>
                </a:solidFill>
              </p:grpSpPr>
              <p:sp>
                <p:nvSpPr>
                  <p:cNvPr id="44" name="TextBox 43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4 </a:t>
                    </a:r>
                  </a:p>
                </p:txBody>
              </p:sp>
              <p:sp>
                <p:nvSpPr>
                  <p:cNvPr id="45" name="TextBox 44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54235 </a:t>
                    </a:r>
                  </a:p>
                </p:txBody>
              </p:sp>
              <p:sp>
                <p:nvSpPr>
                  <p:cNvPr id="46" name="TextBox 45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$75 </a:t>
                    </a:r>
                  </a:p>
                </p:txBody>
              </p:sp>
            </p:grpSp>
            <p:grpSp>
              <p:nvGrpSpPr>
                <p:cNvPr id="49" name="Group 48"/>
                <p:cNvGrpSpPr/>
                <p:nvPr/>
              </p:nvGrpSpPr>
              <p:grpSpPr>
                <a:xfrm>
                  <a:off x="563318" y="1950271"/>
                  <a:ext cx="1400790" cy="276999"/>
                  <a:chOff x="403699" y="2662134"/>
                  <a:chExt cx="1728280" cy="276999"/>
                </a:xfrm>
                <a:solidFill>
                  <a:schemeClr val="accent6"/>
                </a:solidFill>
              </p:grpSpPr>
              <p:sp>
                <p:nvSpPr>
                  <p:cNvPr id="62" name="TextBox 61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7 </a:t>
                    </a:r>
                  </a:p>
                </p:txBody>
              </p:sp>
              <p:sp>
                <p:nvSpPr>
                  <p:cNvPr id="63" name="TextBox 62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10025 </a:t>
                    </a:r>
                  </a:p>
                </p:txBody>
              </p:sp>
              <p:sp>
                <p:nvSpPr>
                  <p:cNvPr id="64" name="TextBox 63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$60 </a:t>
                    </a:r>
                  </a:p>
                </p:txBody>
              </p:sp>
            </p:grpSp>
          </p:grpSp>
        </p:grpSp>
      </p:grpSp>
      <p:sp>
        <p:nvSpPr>
          <p:cNvPr id="155" name="Rounded Rectangle 154"/>
          <p:cNvSpPr/>
          <p:nvPr/>
        </p:nvSpPr>
        <p:spPr bwMode="auto">
          <a:xfrm>
            <a:off x="4764748" y="3006941"/>
            <a:ext cx="1060315" cy="42801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Mapper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56" name="Rounded Rectangle 155"/>
          <p:cNvSpPr/>
          <p:nvPr/>
        </p:nvSpPr>
        <p:spPr bwMode="auto">
          <a:xfrm>
            <a:off x="4778990" y="4712068"/>
            <a:ext cx="1060315" cy="42801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Mapper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pSp>
        <p:nvGrpSpPr>
          <p:cNvPr id="185" name="Group 184"/>
          <p:cNvGrpSpPr/>
          <p:nvPr/>
        </p:nvGrpSpPr>
        <p:grpSpPr>
          <a:xfrm>
            <a:off x="2792358" y="2170271"/>
            <a:ext cx="2071265" cy="1050679"/>
            <a:chOff x="1933348" y="1976301"/>
            <a:chExt cx="2071265" cy="1050679"/>
          </a:xfrm>
        </p:grpSpPr>
        <p:cxnSp>
          <p:nvCxnSpPr>
            <p:cNvPr id="180" name="Straight Arrow Connector 179"/>
            <p:cNvCxnSpPr>
              <a:stCxn id="150" idx="3"/>
              <a:endCxn id="155" idx="1"/>
            </p:cNvCxnSpPr>
            <p:nvPr/>
          </p:nvCxnSpPr>
          <p:spPr bwMode="auto">
            <a:xfrm>
              <a:off x="1933348" y="2049168"/>
              <a:ext cx="1972390" cy="977812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grpSp>
          <p:nvGrpSpPr>
            <p:cNvPr id="157" name="Group 156"/>
            <p:cNvGrpSpPr/>
            <p:nvPr/>
          </p:nvGrpSpPr>
          <p:grpSpPr>
            <a:xfrm>
              <a:off x="2541573" y="1976301"/>
              <a:ext cx="1463040" cy="640080"/>
              <a:chOff x="4402488" y="2283841"/>
              <a:chExt cx="1463040" cy="640080"/>
            </a:xfrm>
          </p:grpSpPr>
          <p:sp>
            <p:nvSpPr>
              <p:cNvPr id="158" name="Rectangle 157"/>
              <p:cNvSpPr/>
              <p:nvPr/>
            </p:nvSpPr>
            <p:spPr bwMode="auto">
              <a:xfrm>
                <a:off x="4402488" y="2283841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159" name="Group 158"/>
              <p:cNvGrpSpPr/>
              <p:nvPr/>
            </p:nvGrpSpPr>
            <p:grpSpPr>
              <a:xfrm>
                <a:off x="4431859" y="2311913"/>
                <a:ext cx="1404297" cy="583936"/>
                <a:chOff x="563318" y="1643334"/>
                <a:chExt cx="1404297" cy="583936"/>
              </a:xfrm>
            </p:grpSpPr>
            <p:grpSp>
              <p:nvGrpSpPr>
                <p:cNvPr id="160" name="Group 159"/>
                <p:cNvGrpSpPr/>
                <p:nvPr/>
              </p:nvGrpSpPr>
              <p:grpSpPr>
                <a:xfrm>
                  <a:off x="566825" y="1643334"/>
                  <a:ext cx="1400790" cy="276999"/>
                  <a:chOff x="403699" y="2662134"/>
                  <a:chExt cx="1728280" cy="276999"/>
                </a:xfrm>
                <a:solidFill>
                  <a:schemeClr val="tx2">
                    <a:lumMod val="40000"/>
                    <a:lumOff val="60000"/>
                  </a:schemeClr>
                </a:solidFill>
              </p:grpSpPr>
              <p:sp>
                <p:nvSpPr>
                  <p:cNvPr id="165" name="TextBox 164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4 </a:t>
                    </a:r>
                  </a:p>
                </p:txBody>
              </p:sp>
              <p:sp>
                <p:nvSpPr>
                  <p:cNvPr id="166" name="TextBox 165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54235 </a:t>
                    </a:r>
                  </a:p>
                </p:txBody>
              </p:sp>
              <p:sp>
                <p:nvSpPr>
                  <p:cNvPr id="167" name="TextBox 166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$75 </a:t>
                    </a:r>
                  </a:p>
                </p:txBody>
              </p:sp>
            </p:grpSp>
            <p:grpSp>
              <p:nvGrpSpPr>
                <p:cNvPr id="161" name="Group 160"/>
                <p:cNvGrpSpPr/>
                <p:nvPr/>
              </p:nvGrpSpPr>
              <p:grpSpPr>
                <a:xfrm>
                  <a:off x="563318" y="1950271"/>
                  <a:ext cx="1400790" cy="276999"/>
                  <a:chOff x="403699" y="2662134"/>
                  <a:chExt cx="1728280" cy="276999"/>
                </a:xfrm>
                <a:solidFill>
                  <a:schemeClr val="accent6"/>
                </a:solidFill>
              </p:grpSpPr>
              <p:sp>
                <p:nvSpPr>
                  <p:cNvPr id="162" name="TextBox 161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7 </a:t>
                    </a:r>
                  </a:p>
                </p:txBody>
              </p:sp>
              <p:sp>
                <p:nvSpPr>
                  <p:cNvPr id="163" name="TextBox 162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10025 </a:t>
                    </a:r>
                  </a:p>
                </p:txBody>
              </p:sp>
              <p:sp>
                <p:nvSpPr>
                  <p:cNvPr id="164" name="TextBox 163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$60 </a:t>
                    </a:r>
                  </a:p>
                </p:txBody>
              </p:sp>
            </p:grpSp>
          </p:grpSp>
        </p:grpSp>
      </p:grpSp>
      <p:grpSp>
        <p:nvGrpSpPr>
          <p:cNvPr id="187" name="Group 186"/>
          <p:cNvGrpSpPr/>
          <p:nvPr/>
        </p:nvGrpSpPr>
        <p:grpSpPr>
          <a:xfrm>
            <a:off x="2792358" y="2243138"/>
            <a:ext cx="2071265" cy="2682939"/>
            <a:chOff x="1933348" y="2049168"/>
            <a:chExt cx="2071265" cy="2682939"/>
          </a:xfrm>
        </p:grpSpPr>
        <p:cxnSp>
          <p:nvCxnSpPr>
            <p:cNvPr id="182" name="Straight Arrow Connector 181"/>
            <p:cNvCxnSpPr>
              <a:stCxn id="150" idx="3"/>
              <a:endCxn id="156" idx="1"/>
            </p:cNvCxnSpPr>
            <p:nvPr/>
          </p:nvCxnSpPr>
          <p:spPr bwMode="auto">
            <a:xfrm>
              <a:off x="1933348" y="2049168"/>
              <a:ext cx="1986632" cy="2682939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grpSp>
          <p:nvGrpSpPr>
            <p:cNvPr id="168" name="Group 167"/>
            <p:cNvGrpSpPr/>
            <p:nvPr/>
          </p:nvGrpSpPr>
          <p:grpSpPr>
            <a:xfrm>
              <a:off x="2541573" y="3732593"/>
              <a:ext cx="1463040" cy="640080"/>
              <a:chOff x="4197079" y="3088620"/>
              <a:chExt cx="1463040" cy="640080"/>
            </a:xfrm>
          </p:grpSpPr>
          <p:sp>
            <p:nvSpPr>
              <p:cNvPr id="169" name="Rectangle 168"/>
              <p:cNvSpPr/>
              <p:nvPr/>
            </p:nvSpPr>
            <p:spPr bwMode="auto">
              <a:xfrm>
                <a:off x="4197079" y="3088620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170" name="Group 169"/>
              <p:cNvGrpSpPr/>
              <p:nvPr/>
            </p:nvGrpSpPr>
            <p:grpSpPr>
              <a:xfrm>
                <a:off x="4228204" y="3117905"/>
                <a:ext cx="1400790" cy="581510"/>
                <a:chOff x="2908762" y="1637808"/>
                <a:chExt cx="1400790" cy="581510"/>
              </a:xfrm>
            </p:grpSpPr>
            <p:grpSp>
              <p:nvGrpSpPr>
                <p:cNvPr id="171" name="Group 170"/>
                <p:cNvGrpSpPr/>
                <p:nvPr/>
              </p:nvGrpSpPr>
              <p:grpSpPr>
                <a:xfrm>
                  <a:off x="2908762" y="1637808"/>
                  <a:ext cx="1400790" cy="276999"/>
                  <a:chOff x="403699" y="2662134"/>
                  <a:chExt cx="1728280" cy="276999"/>
                </a:xfrm>
                <a:solidFill>
                  <a:srgbClr val="FFFF00"/>
                </a:solidFill>
              </p:grpSpPr>
              <p:sp>
                <p:nvSpPr>
                  <p:cNvPr id="176" name="TextBox 175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2 </a:t>
                    </a:r>
                  </a:p>
                </p:txBody>
              </p:sp>
              <p:sp>
                <p:nvSpPr>
                  <p:cNvPr id="177" name="TextBox 176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53705 </a:t>
                    </a:r>
                  </a:p>
                </p:txBody>
              </p:sp>
              <p:sp>
                <p:nvSpPr>
                  <p:cNvPr id="178" name="TextBox 177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$30 </a:t>
                    </a:r>
                  </a:p>
                </p:txBody>
              </p:sp>
            </p:grpSp>
            <p:grpSp>
              <p:nvGrpSpPr>
                <p:cNvPr id="172" name="Group 171"/>
                <p:cNvGrpSpPr/>
                <p:nvPr/>
              </p:nvGrpSpPr>
              <p:grpSpPr>
                <a:xfrm>
                  <a:off x="2908762" y="1942319"/>
                  <a:ext cx="1400790" cy="276999"/>
                  <a:chOff x="403699" y="2662134"/>
                  <a:chExt cx="1728280" cy="276999"/>
                </a:xfrm>
                <a:solidFill>
                  <a:schemeClr val="accent4">
                    <a:lumMod val="40000"/>
                    <a:lumOff val="60000"/>
                  </a:schemeClr>
                </a:solidFill>
              </p:grpSpPr>
              <p:sp>
                <p:nvSpPr>
                  <p:cNvPr id="173" name="TextBox 172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1 </a:t>
                    </a:r>
                  </a:p>
                </p:txBody>
              </p:sp>
              <p:sp>
                <p:nvSpPr>
                  <p:cNvPr id="174" name="TextBox 173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02115 </a:t>
                    </a:r>
                  </a:p>
                </p:txBody>
              </p:sp>
              <p:sp>
                <p:nvSpPr>
                  <p:cNvPr id="175" name="TextBox 174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$15 </a:t>
                    </a:r>
                  </a:p>
                </p:txBody>
              </p:sp>
            </p:grpSp>
          </p:grpSp>
        </p:grpSp>
      </p:grpSp>
      <p:grpSp>
        <p:nvGrpSpPr>
          <p:cNvPr id="108" name="Group 107"/>
          <p:cNvGrpSpPr/>
          <p:nvPr/>
        </p:nvGrpSpPr>
        <p:grpSpPr>
          <a:xfrm>
            <a:off x="6768585" y="2002656"/>
            <a:ext cx="1109068" cy="276999"/>
            <a:chOff x="763623" y="2662134"/>
            <a:chExt cx="1368356" cy="276999"/>
          </a:xfrm>
          <a:solidFill>
            <a:schemeClr val="accent6"/>
          </a:solidFill>
        </p:grpSpPr>
        <p:sp>
          <p:nvSpPr>
            <p:cNvPr id="110" name="TextBox 109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10025 </a:t>
              </a: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$60 </a:t>
              </a:r>
            </a:p>
          </p:txBody>
        </p:sp>
      </p:grpSp>
      <p:cxnSp>
        <p:nvCxnSpPr>
          <p:cNvPr id="241" name="Straight Arrow Connector 240"/>
          <p:cNvCxnSpPr>
            <a:stCxn id="246" idx="0"/>
          </p:cNvCxnSpPr>
          <p:nvPr/>
        </p:nvCxnSpPr>
        <p:spPr bwMode="auto">
          <a:xfrm flipV="1">
            <a:off x="6168544" y="1389378"/>
            <a:ext cx="593735" cy="1580284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43" name="Straight Arrow Connector 242"/>
          <p:cNvCxnSpPr>
            <a:endCxn id="110" idx="1"/>
          </p:cNvCxnSpPr>
          <p:nvPr/>
        </p:nvCxnSpPr>
        <p:spPr bwMode="auto">
          <a:xfrm flipV="1">
            <a:off x="6391614" y="2141156"/>
            <a:ext cx="376971" cy="90418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45" name="Straight Arrow Connector 244"/>
          <p:cNvCxnSpPr>
            <a:stCxn id="248" idx="0"/>
          </p:cNvCxnSpPr>
          <p:nvPr/>
        </p:nvCxnSpPr>
        <p:spPr bwMode="auto">
          <a:xfrm flipV="1">
            <a:off x="6187016" y="4276958"/>
            <a:ext cx="577465" cy="414842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47" name="Straight Arrow Connector 246"/>
          <p:cNvCxnSpPr>
            <a:stCxn id="248" idx="2"/>
          </p:cNvCxnSpPr>
          <p:nvPr/>
        </p:nvCxnSpPr>
        <p:spPr bwMode="auto">
          <a:xfrm>
            <a:off x="6502484" y="4931431"/>
            <a:ext cx="278267" cy="6042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257" name="Group 256"/>
          <p:cNvGrpSpPr/>
          <p:nvPr/>
        </p:nvGrpSpPr>
        <p:grpSpPr>
          <a:xfrm>
            <a:off x="2792358" y="2456735"/>
            <a:ext cx="1972390" cy="1500062"/>
            <a:chOff x="1939905" y="2250829"/>
            <a:chExt cx="1972390" cy="1500062"/>
          </a:xfrm>
        </p:grpSpPr>
        <p:cxnSp>
          <p:nvCxnSpPr>
            <p:cNvPr id="250" name="Straight Arrow Connector 249"/>
            <p:cNvCxnSpPr>
              <a:stCxn id="151" idx="3"/>
              <a:endCxn id="155" idx="1"/>
            </p:cNvCxnSpPr>
            <p:nvPr/>
          </p:nvCxnSpPr>
          <p:spPr bwMode="auto">
            <a:xfrm flipV="1">
              <a:off x="1939905" y="3015044"/>
              <a:ext cx="1972390" cy="735847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grpSp>
          <p:nvGrpSpPr>
            <p:cNvPr id="188" name="Group 187"/>
            <p:cNvGrpSpPr/>
            <p:nvPr/>
          </p:nvGrpSpPr>
          <p:grpSpPr>
            <a:xfrm>
              <a:off x="2384875" y="2250829"/>
              <a:ext cx="1463040" cy="640080"/>
              <a:chOff x="2147742" y="3297889"/>
              <a:chExt cx="1463040" cy="640080"/>
            </a:xfrm>
          </p:grpSpPr>
          <p:sp>
            <p:nvSpPr>
              <p:cNvPr id="189" name="Rectangle 188"/>
              <p:cNvSpPr/>
              <p:nvPr/>
            </p:nvSpPr>
            <p:spPr bwMode="auto">
              <a:xfrm>
                <a:off x="2147742" y="3297889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190" name="Group 189"/>
              <p:cNvGrpSpPr/>
              <p:nvPr/>
            </p:nvGrpSpPr>
            <p:grpSpPr>
              <a:xfrm>
                <a:off x="2178867" y="3330694"/>
                <a:ext cx="1400790" cy="574471"/>
                <a:chOff x="305694" y="3500998"/>
                <a:chExt cx="1400790" cy="574471"/>
              </a:xfrm>
            </p:grpSpPr>
            <p:grpSp>
              <p:nvGrpSpPr>
                <p:cNvPr id="191" name="Group 190"/>
                <p:cNvGrpSpPr/>
                <p:nvPr/>
              </p:nvGrpSpPr>
              <p:grpSpPr>
                <a:xfrm>
                  <a:off x="305694" y="3500998"/>
                  <a:ext cx="1400790" cy="276999"/>
                  <a:chOff x="403699" y="2662134"/>
                  <a:chExt cx="1728280" cy="276999"/>
                </a:xfrm>
                <a:solidFill>
                  <a:srgbClr val="FFFF00"/>
                </a:solidFill>
              </p:grpSpPr>
              <p:sp>
                <p:nvSpPr>
                  <p:cNvPr id="196" name="TextBox 195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 </a:t>
                    </a:r>
                  </a:p>
                </p:txBody>
              </p:sp>
              <p:sp>
                <p:nvSpPr>
                  <p:cNvPr id="197" name="TextBox 196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53705 </a:t>
                    </a:r>
                  </a:p>
                </p:txBody>
              </p:sp>
              <p:sp>
                <p:nvSpPr>
                  <p:cNvPr id="198" name="TextBox 197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$65 </a:t>
                    </a:r>
                  </a:p>
                </p:txBody>
              </p:sp>
            </p:grpSp>
            <p:grpSp>
              <p:nvGrpSpPr>
                <p:cNvPr id="192" name="Group 191"/>
                <p:cNvGrpSpPr/>
                <p:nvPr/>
              </p:nvGrpSpPr>
              <p:grpSpPr>
                <a:xfrm>
                  <a:off x="305694" y="3798470"/>
                  <a:ext cx="1400790" cy="276999"/>
                  <a:chOff x="403699" y="2662134"/>
                  <a:chExt cx="1728280" cy="276999"/>
                </a:xfrm>
                <a:solidFill>
                  <a:schemeClr val="tx2">
                    <a:lumMod val="40000"/>
                    <a:lumOff val="60000"/>
                  </a:schemeClr>
                </a:solidFill>
              </p:grpSpPr>
              <p:sp>
                <p:nvSpPr>
                  <p:cNvPr id="193" name="TextBox 192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0 </a:t>
                    </a:r>
                  </a:p>
                </p:txBody>
              </p:sp>
              <p:sp>
                <p:nvSpPr>
                  <p:cNvPr id="194" name="TextBox 193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54235</a:t>
                    </a:r>
                  </a:p>
                </p:txBody>
              </p:sp>
              <p:sp>
                <p:nvSpPr>
                  <p:cNvPr id="195" name="TextBox 194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$22 </a:t>
                    </a:r>
                  </a:p>
                </p:txBody>
              </p:sp>
            </p:grpSp>
          </p:grpSp>
        </p:grpSp>
      </p:grpSp>
      <p:grpSp>
        <p:nvGrpSpPr>
          <p:cNvPr id="256" name="Group 255"/>
          <p:cNvGrpSpPr/>
          <p:nvPr/>
        </p:nvGrpSpPr>
        <p:grpSpPr>
          <a:xfrm>
            <a:off x="2792358" y="3956797"/>
            <a:ext cx="1986632" cy="1679824"/>
            <a:chOff x="1933348" y="3762827"/>
            <a:chExt cx="1986632" cy="1679824"/>
          </a:xfrm>
        </p:grpSpPr>
        <p:grpSp>
          <p:nvGrpSpPr>
            <p:cNvPr id="199" name="Group 198"/>
            <p:cNvGrpSpPr/>
            <p:nvPr/>
          </p:nvGrpSpPr>
          <p:grpSpPr>
            <a:xfrm>
              <a:off x="2384875" y="4802571"/>
              <a:ext cx="1463040" cy="640080"/>
              <a:chOff x="2105915" y="5411211"/>
              <a:chExt cx="1463040" cy="640080"/>
            </a:xfrm>
          </p:grpSpPr>
          <p:sp>
            <p:nvSpPr>
              <p:cNvPr id="200" name="Rectangle 199"/>
              <p:cNvSpPr/>
              <p:nvPr/>
            </p:nvSpPr>
            <p:spPr bwMode="auto">
              <a:xfrm>
                <a:off x="2105915" y="5411211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201" name="Group 200"/>
              <p:cNvGrpSpPr/>
              <p:nvPr/>
            </p:nvGrpSpPr>
            <p:grpSpPr>
              <a:xfrm>
                <a:off x="2136818" y="5439204"/>
                <a:ext cx="1401235" cy="584094"/>
                <a:chOff x="2971927" y="2440049"/>
                <a:chExt cx="1401235" cy="584094"/>
              </a:xfrm>
            </p:grpSpPr>
            <p:grpSp>
              <p:nvGrpSpPr>
                <p:cNvPr id="202" name="Group 201"/>
                <p:cNvGrpSpPr/>
                <p:nvPr/>
              </p:nvGrpSpPr>
              <p:grpSpPr>
                <a:xfrm>
                  <a:off x="2972372" y="2440049"/>
                  <a:ext cx="1400790" cy="276999"/>
                  <a:chOff x="403699" y="2662134"/>
                  <a:chExt cx="1728280" cy="276999"/>
                </a:xfrm>
                <a:solidFill>
                  <a:srgbClr val="FFFF00"/>
                </a:solidFill>
              </p:grpSpPr>
              <p:sp>
                <p:nvSpPr>
                  <p:cNvPr id="207" name="TextBox 206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 </a:t>
                    </a:r>
                  </a:p>
                </p:txBody>
              </p:sp>
              <p:sp>
                <p:nvSpPr>
                  <p:cNvPr id="208" name="TextBox 207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53705 </a:t>
                    </a:r>
                  </a:p>
                </p:txBody>
              </p:sp>
              <p:sp>
                <p:nvSpPr>
                  <p:cNvPr id="209" name="TextBox 208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$15 </a:t>
                    </a:r>
                  </a:p>
                </p:txBody>
              </p:sp>
            </p:grpSp>
            <p:grpSp>
              <p:nvGrpSpPr>
                <p:cNvPr id="203" name="Group 202"/>
                <p:cNvGrpSpPr/>
                <p:nvPr/>
              </p:nvGrpSpPr>
              <p:grpSpPr>
                <a:xfrm>
                  <a:off x="2971927" y="2747144"/>
                  <a:ext cx="1400790" cy="276999"/>
                  <a:chOff x="403699" y="2662134"/>
                  <a:chExt cx="1728280" cy="276999"/>
                </a:xfrm>
                <a:solidFill>
                  <a:srgbClr val="B6FF23"/>
                </a:solidFill>
              </p:grpSpPr>
              <p:sp>
                <p:nvSpPr>
                  <p:cNvPr id="204" name="TextBox 203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6 </a:t>
                    </a:r>
                  </a:p>
                </p:txBody>
              </p:sp>
              <p:sp>
                <p:nvSpPr>
                  <p:cNvPr id="205" name="TextBox 204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44313 </a:t>
                    </a:r>
                  </a:p>
                </p:txBody>
              </p:sp>
              <p:sp>
                <p:nvSpPr>
                  <p:cNvPr id="206" name="TextBox 205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$10 </a:t>
                    </a:r>
                  </a:p>
                </p:txBody>
              </p:sp>
            </p:grpSp>
          </p:grpSp>
        </p:grpSp>
        <p:cxnSp>
          <p:nvCxnSpPr>
            <p:cNvPr id="255" name="Straight Arrow Connector 254"/>
            <p:cNvCxnSpPr>
              <a:stCxn id="151" idx="3"/>
              <a:endCxn id="156" idx="1"/>
            </p:cNvCxnSpPr>
            <p:nvPr/>
          </p:nvCxnSpPr>
          <p:spPr bwMode="auto">
            <a:xfrm>
              <a:off x="1933348" y="3762827"/>
              <a:ext cx="1986632" cy="969280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cxnSp>
        <p:nvCxnSpPr>
          <p:cNvPr id="259" name="Straight Arrow Connector 258"/>
          <p:cNvCxnSpPr/>
          <p:nvPr/>
        </p:nvCxnSpPr>
        <p:spPr bwMode="auto">
          <a:xfrm flipV="1">
            <a:off x="5860839" y="3183542"/>
            <a:ext cx="895721" cy="49344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2" name="Straight Arrow Connector 261"/>
          <p:cNvCxnSpPr>
            <a:stCxn id="246" idx="0"/>
          </p:cNvCxnSpPr>
          <p:nvPr/>
        </p:nvCxnSpPr>
        <p:spPr bwMode="auto">
          <a:xfrm flipV="1">
            <a:off x="6168544" y="1837486"/>
            <a:ext cx="593735" cy="1132176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4" name="Straight Arrow Connector 263"/>
          <p:cNvCxnSpPr>
            <a:stCxn id="248" idx="1"/>
          </p:cNvCxnSpPr>
          <p:nvPr/>
        </p:nvCxnSpPr>
        <p:spPr bwMode="auto">
          <a:xfrm flipV="1">
            <a:off x="6410086" y="4591879"/>
            <a:ext cx="354395" cy="170107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6" name="Straight Arrow Connector 265"/>
          <p:cNvCxnSpPr/>
          <p:nvPr/>
        </p:nvCxnSpPr>
        <p:spPr bwMode="auto">
          <a:xfrm>
            <a:off x="6229390" y="5159752"/>
            <a:ext cx="523636" cy="45245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274" name="Group 273"/>
          <p:cNvGrpSpPr/>
          <p:nvPr/>
        </p:nvGrpSpPr>
        <p:grpSpPr>
          <a:xfrm>
            <a:off x="2792358" y="2831463"/>
            <a:ext cx="1972390" cy="2838994"/>
            <a:chOff x="1933348" y="2637493"/>
            <a:chExt cx="1972390" cy="2838994"/>
          </a:xfrm>
        </p:grpSpPr>
        <p:cxnSp>
          <p:nvCxnSpPr>
            <p:cNvPr id="270" name="Straight Arrow Connector 269"/>
            <p:cNvCxnSpPr>
              <a:stCxn id="146" idx="3"/>
              <a:endCxn id="155" idx="1"/>
            </p:cNvCxnSpPr>
            <p:nvPr/>
          </p:nvCxnSpPr>
          <p:spPr bwMode="auto">
            <a:xfrm flipV="1">
              <a:off x="1933348" y="3026980"/>
              <a:ext cx="1972390" cy="2449507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grpSp>
          <p:nvGrpSpPr>
            <p:cNvPr id="211" name="Group 210"/>
            <p:cNvGrpSpPr/>
            <p:nvPr/>
          </p:nvGrpSpPr>
          <p:grpSpPr>
            <a:xfrm>
              <a:off x="2211922" y="2637493"/>
              <a:ext cx="1463040" cy="640080"/>
              <a:chOff x="3683633" y="5479773"/>
              <a:chExt cx="1463040" cy="640080"/>
            </a:xfrm>
          </p:grpSpPr>
          <p:sp>
            <p:nvSpPr>
              <p:cNvPr id="212" name="Rectangle 211"/>
              <p:cNvSpPr/>
              <p:nvPr/>
            </p:nvSpPr>
            <p:spPr bwMode="auto">
              <a:xfrm>
                <a:off x="3683633" y="5479773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213" name="Group 212"/>
              <p:cNvGrpSpPr/>
              <p:nvPr/>
            </p:nvGrpSpPr>
            <p:grpSpPr>
              <a:xfrm>
                <a:off x="3714758" y="5513439"/>
                <a:ext cx="1400790" cy="572748"/>
                <a:chOff x="459037" y="2579073"/>
                <a:chExt cx="1400790" cy="572748"/>
              </a:xfrm>
            </p:grpSpPr>
            <p:grpSp>
              <p:nvGrpSpPr>
                <p:cNvPr id="214" name="Group 213"/>
                <p:cNvGrpSpPr/>
                <p:nvPr/>
              </p:nvGrpSpPr>
              <p:grpSpPr>
                <a:xfrm>
                  <a:off x="459037" y="2579073"/>
                  <a:ext cx="1400790" cy="276999"/>
                  <a:chOff x="403699" y="2662134"/>
                  <a:chExt cx="1728280" cy="276999"/>
                </a:xfrm>
                <a:solidFill>
                  <a:schemeClr val="accent6"/>
                </a:solidFill>
              </p:grpSpPr>
              <p:sp>
                <p:nvSpPr>
                  <p:cNvPr id="219" name="TextBox 218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3 </a:t>
                    </a:r>
                  </a:p>
                </p:txBody>
              </p:sp>
              <p:sp>
                <p:nvSpPr>
                  <p:cNvPr id="220" name="TextBox 219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10025 </a:t>
                    </a:r>
                  </a:p>
                </p:txBody>
              </p:sp>
              <p:sp>
                <p:nvSpPr>
                  <p:cNvPr id="221" name="TextBox 220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$95 </a:t>
                    </a:r>
                  </a:p>
                </p:txBody>
              </p:sp>
            </p:grpSp>
            <p:grpSp>
              <p:nvGrpSpPr>
                <p:cNvPr id="215" name="Group 214"/>
                <p:cNvGrpSpPr/>
                <p:nvPr/>
              </p:nvGrpSpPr>
              <p:grpSpPr>
                <a:xfrm>
                  <a:off x="459037" y="2874822"/>
                  <a:ext cx="1400790" cy="276999"/>
                  <a:chOff x="403699" y="2662134"/>
                  <a:chExt cx="1728280" cy="276999"/>
                </a:xfrm>
                <a:solidFill>
                  <a:srgbClr val="B6FF23"/>
                </a:solidFill>
              </p:grpSpPr>
              <p:sp>
                <p:nvSpPr>
                  <p:cNvPr id="216" name="TextBox 215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8 </a:t>
                    </a:r>
                  </a:p>
                </p:txBody>
              </p:sp>
              <p:sp>
                <p:nvSpPr>
                  <p:cNvPr id="217" name="TextBox 216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44313 </a:t>
                    </a:r>
                  </a:p>
                </p:txBody>
              </p:sp>
              <p:sp>
                <p:nvSpPr>
                  <p:cNvPr id="218" name="TextBox 217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$55 </a:t>
                    </a:r>
                  </a:p>
                </p:txBody>
              </p:sp>
            </p:grpSp>
          </p:grpSp>
        </p:grpSp>
      </p:grpSp>
      <p:grpSp>
        <p:nvGrpSpPr>
          <p:cNvPr id="273" name="Group 272"/>
          <p:cNvGrpSpPr/>
          <p:nvPr/>
        </p:nvGrpSpPr>
        <p:grpSpPr>
          <a:xfrm>
            <a:off x="2792358" y="4926077"/>
            <a:ext cx="2700726" cy="1006165"/>
            <a:chOff x="1933348" y="4732107"/>
            <a:chExt cx="2700726" cy="1006165"/>
          </a:xfrm>
        </p:grpSpPr>
        <p:cxnSp>
          <p:nvCxnSpPr>
            <p:cNvPr id="272" name="Straight Arrow Connector 271"/>
            <p:cNvCxnSpPr>
              <a:stCxn id="146" idx="3"/>
              <a:endCxn id="156" idx="1"/>
            </p:cNvCxnSpPr>
            <p:nvPr/>
          </p:nvCxnSpPr>
          <p:spPr bwMode="auto">
            <a:xfrm flipV="1">
              <a:off x="1933348" y="4732107"/>
              <a:ext cx="1986632" cy="744380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grpSp>
          <p:nvGrpSpPr>
            <p:cNvPr id="222" name="Group 221"/>
            <p:cNvGrpSpPr/>
            <p:nvPr/>
          </p:nvGrpSpPr>
          <p:grpSpPr>
            <a:xfrm>
              <a:off x="3171034" y="5098192"/>
              <a:ext cx="1463040" cy="640080"/>
              <a:chOff x="2939448" y="4373217"/>
              <a:chExt cx="1463040" cy="640080"/>
            </a:xfrm>
          </p:grpSpPr>
          <p:sp>
            <p:nvSpPr>
              <p:cNvPr id="223" name="Rectangle 222"/>
              <p:cNvSpPr/>
              <p:nvPr/>
            </p:nvSpPr>
            <p:spPr bwMode="auto">
              <a:xfrm>
                <a:off x="2939448" y="4373217"/>
                <a:ext cx="1463040" cy="640080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224" name="Group 223"/>
              <p:cNvGrpSpPr/>
              <p:nvPr/>
            </p:nvGrpSpPr>
            <p:grpSpPr>
              <a:xfrm>
                <a:off x="2970351" y="4406868"/>
                <a:ext cx="1401235" cy="572779"/>
                <a:chOff x="2971927" y="3607099"/>
                <a:chExt cx="1401235" cy="572779"/>
              </a:xfrm>
            </p:grpSpPr>
            <p:grpSp>
              <p:nvGrpSpPr>
                <p:cNvPr id="225" name="Group 224"/>
                <p:cNvGrpSpPr/>
                <p:nvPr/>
              </p:nvGrpSpPr>
              <p:grpSpPr>
                <a:xfrm>
                  <a:off x="2972372" y="3902879"/>
                  <a:ext cx="1400790" cy="276999"/>
                  <a:chOff x="403699" y="2662134"/>
                  <a:chExt cx="1728280" cy="276999"/>
                </a:xfrm>
                <a:solidFill>
                  <a:schemeClr val="accent4">
                    <a:lumMod val="40000"/>
                    <a:lumOff val="60000"/>
                  </a:schemeClr>
                </a:solidFill>
              </p:grpSpPr>
              <p:sp>
                <p:nvSpPr>
                  <p:cNvPr id="230" name="TextBox 229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9 </a:t>
                    </a:r>
                  </a:p>
                </p:txBody>
              </p:sp>
              <p:sp>
                <p:nvSpPr>
                  <p:cNvPr id="231" name="TextBox 230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02115 </a:t>
                    </a:r>
                  </a:p>
                </p:txBody>
              </p:sp>
              <p:sp>
                <p:nvSpPr>
                  <p:cNvPr id="232" name="TextBox 231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$15 </a:t>
                    </a:r>
                  </a:p>
                </p:txBody>
              </p:sp>
            </p:grpSp>
            <p:grpSp>
              <p:nvGrpSpPr>
                <p:cNvPr id="226" name="Group 225"/>
                <p:cNvGrpSpPr/>
                <p:nvPr/>
              </p:nvGrpSpPr>
              <p:grpSpPr>
                <a:xfrm>
                  <a:off x="2971927" y="3607099"/>
                  <a:ext cx="1400790" cy="276999"/>
                  <a:chOff x="403699" y="2662134"/>
                  <a:chExt cx="1728280" cy="276999"/>
                </a:xfrm>
                <a:solidFill>
                  <a:srgbClr val="B6FF23"/>
                </a:solidFill>
              </p:grpSpPr>
              <p:sp>
                <p:nvSpPr>
                  <p:cNvPr id="227" name="TextBox 226"/>
                  <p:cNvSpPr txBox="1"/>
                  <p:nvPr/>
                </p:nvSpPr>
                <p:spPr>
                  <a:xfrm>
                    <a:off x="403699" y="2662134"/>
                    <a:ext cx="359924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6 </a:t>
                    </a:r>
                  </a:p>
                </p:txBody>
              </p:sp>
              <p:sp>
                <p:nvSpPr>
                  <p:cNvPr id="228" name="TextBox 227"/>
                  <p:cNvSpPr txBox="1"/>
                  <p:nvPr/>
                </p:nvSpPr>
                <p:spPr>
                  <a:xfrm>
                    <a:off x="763623" y="2662134"/>
                    <a:ext cx="752269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44313 </a:t>
                    </a:r>
                  </a:p>
                </p:txBody>
              </p:sp>
              <p:sp>
                <p:nvSpPr>
                  <p:cNvPr id="229" name="TextBox 228"/>
                  <p:cNvSpPr txBox="1"/>
                  <p:nvPr/>
                </p:nvSpPr>
                <p:spPr>
                  <a:xfrm>
                    <a:off x="1515892" y="2662134"/>
                    <a:ext cx="616087" cy="276999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 smtClean="0">
                        <a:solidFill>
                          <a:srgbClr val="01020B"/>
                        </a:solidFill>
                        <a:latin typeface="+mj-lt"/>
                      </a:rPr>
                      <a:t>$25 </a:t>
                    </a:r>
                  </a:p>
                </p:txBody>
              </p:sp>
            </p:grpSp>
          </p:grpSp>
        </p:grpSp>
      </p:grpSp>
      <p:cxnSp>
        <p:nvCxnSpPr>
          <p:cNvPr id="276" name="Straight Arrow Connector 275"/>
          <p:cNvCxnSpPr>
            <a:stCxn id="246" idx="1"/>
          </p:cNvCxnSpPr>
          <p:nvPr/>
        </p:nvCxnSpPr>
        <p:spPr bwMode="auto">
          <a:xfrm flipV="1">
            <a:off x="6391614" y="2436413"/>
            <a:ext cx="379817" cy="603435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80" name="Straight Arrow Connector 279"/>
          <p:cNvCxnSpPr/>
          <p:nvPr/>
        </p:nvCxnSpPr>
        <p:spPr bwMode="auto">
          <a:xfrm flipV="1">
            <a:off x="6484012" y="2893894"/>
            <a:ext cx="287419" cy="294291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82" name="Straight Arrow Connector 281"/>
          <p:cNvCxnSpPr>
            <a:stCxn id="248" idx="4"/>
          </p:cNvCxnSpPr>
          <p:nvPr/>
        </p:nvCxnSpPr>
        <p:spPr bwMode="auto">
          <a:xfrm>
            <a:off x="6187016" y="5171061"/>
            <a:ext cx="577465" cy="750985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84" name="Straight Arrow Connector 283"/>
          <p:cNvCxnSpPr>
            <a:stCxn id="248" idx="3"/>
          </p:cNvCxnSpPr>
          <p:nvPr/>
        </p:nvCxnSpPr>
        <p:spPr bwMode="auto">
          <a:xfrm>
            <a:off x="6410086" y="5100875"/>
            <a:ext cx="370665" cy="22493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293" name="Group 292"/>
          <p:cNvGrpSpPr/>
          <p:nvPr/>
        </p:nvGrpSpPr>
        <p:grpSpPr>
          <a:xfrm>
            <a:off x="6768585" y="2304404"/>
            <a:ext cx="1109068" cy="276999"/>
            <a:chOff x="763623" y="2662134"/>
            <a:chExt cx="1368356" cy="276999"/>
          </a:xfrm>
          <a:solidFill>
            <a:schemeClr val="accent6"/>
          </a:solidFill>
        </p:grpSpPr>
        <p:sp>
          <p:nvSpPr>
            <p:cNvPr id="295" name="TextBox 294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10025 </a:t>
              </a:r>
            </a:p>
          </p:txBody>
        </p:sp>
        <p:sp>
          <p:nvSpPr>
            <p:cNvPr id="296" name="TextBox 295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$95 </a:t>
              </a:r>
            </a:p>
          </p:txBody>
        </p:sp>
      </p:grpSp>
      <p:sp>
        <p:nvSpPr>
          <p:cNvPr id="307" name="TextBox 306"/>
          <p:cNvSpPr txBox="1"/>
          <p:nvPr/>
        </p:nvSpPr>
        <p:spPr>
          <a:xfrm>
            <a:off x="1614375" y="636758"/>
            <a:ext cx="5344733" cy="46166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  <a:latin typeface="+mj-lt"/>
              </a:rPr>
              <a:t>Get sum </a:t>
            </a:r>
            <a:r>
              <a:rPr lang="en-US" dirty="0">
                <a:solidFill>
                  <a:srgbClr val="FFFF00"/>
                </a:solidFill>
                <a:latin typeface="+mj-lt"/>
              </a:rPr>
              <a:t>sales grouped by </a:t>
            </a:r>
            <a:r>
              <a:rPr lang="en-US" dirty="0" err="1">
                <a:solidFill>
                  <a:srgbClr val="FFFF00"/>
                </a:solidFill>
                <a:latin typeface="+mj-lt"/>
              </a:rPr>
              <a:t>zipCode</a:t>
            </a:r>
            <a:endParaRPr lang="en-US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 rot="16200000">
            <a:off x="413584" y="2118072"/>
            <a:ext cx="119135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00" dirty="0" smtClean="0">
                <a:solidFill>
                  <a:srgbClr val="01020B"/>
                </a:solidFill>
                <a:latin typeface="+mj-lt"/>
              </a:rPr>
              <a:t>DataNode3</a:t>
            </a:r>
            <a:endParaRPr lang="en-US" sz="1500" dirty="0">
              <a:latin typeface="+mj-lt"/>
            </a:endParaRPr>
          </a:p>
        </p:txBody>
      </p:sp>
      <p:sp>
        <p:nvSpPr>
          <p:cNvPr id="210" name="Rectangle 209"/>
          <p:cNvSpPr/>
          <p:nvPr/>
        </p:nvSpPr>
        <p:spPr>
          <a:xfrm rot="16200000">
            <a:off x="413584" y="3829162"/>
            <a:ext cx="119135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00" dirty="0" smtClean="0">
                <a:solidFill>
                  <a:srgbClr val="01020B"/>
                </a:solidFill>
                <a:latin typeface="+mj-lt"/>
              </a:rPr>
              <a:t>DataNode2</a:t>
            </a:r>
            <a:endParaRPr lang="en-US" sz="1500" dirty="0">
              <a:latin typeface="+mj-lt"/>
            </a:endParaRPr>
          </a:p>
        </p:txBody>
      </p:sp>
      <p:sp>
        <p:nvSpPr>
          <p:cNvPr id="234" name="Rectangle 233"/>
          <p:cNvSpPr/>
          <p:nvPr/>
        </p:nvSpPr>
        <p:spPr>
          <a:xfrm rot="16200000">
            <a:off x="413584" y="5540252"/>
            <a:ext cx="119135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00" dirty="0" smtClean="0">
                <a:solidFill>
                  <a:srgbClr val="01020B"/>
                </a:solidFill>
                <a:latin typeface="+mj-lt"/>
              </a:rPr>
              <a:t>DataNode1</a:t>
            </a:r>
            <a:endParaRPr lang="en-US" sz="1500" dirty="0">
              <a:latin typeface="+mj-lt"/>
            </a:endParaRPr>
          </a:p>
        </p:txBody>
      </p:sp>
      <p:grpSp>
        <p:nvGrpSpPr>
          <p:cNvPr id="235" name="Group 234"/>
          <p:cNvGrpSpPr/>
          <p:nvPr/>
        </p:nvGrpSpPr>
        <p:grpSpPr>
          <a:xfrm>
            <a:off x="41566" y="1250879"/>
            <a:ext cx="2973945" cy="5343788"/>
            <a:chOff x="987050" y="3158401"/>
            <a:chExt cx="1769142" cy="5343788"/>
          </a:xfrm>
        </p:grpSpPr>
        <p:sp>
          <p:nvSpPr>
            <p:cNvPr id="236" name="Rounded Rectangle 235"/>
            <p:cNvSpPr/>
            <p:nvPr/>
          </p:nvSpPr>
          <p:spPr>
            <a:xfrm>
              <a:off x="1466590" y="3158401"/>
              <a:ext cx="1289602" cy="5343788"/>
            </a:xfrm>
            <a:prstGeom prst="roundRect">
              <a:avLst>
                <a:gd name="adj" fmla="val 10941"/>
              </a:avLst>
            </a:prstGeom>
            <a:noFill/>
            <a:ln w="28575">
              <a:solidFill>
                <a:srgbClr val="A50021"/>
              </a:solidFill>
              <a:prstDash val="dash"/>
            </a:ln>
            <a:effectLst>
              <a:outerShdw dist="25400" dir="2700000" sx="0" sy="0" algn="br" rotWithShape="0">
                <a:srgbClr val="000000"/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237" name="Straight Arrow Connector 236"/>
            <p:cNvCxnSpPr/>
            <p:nvPr/>
          </p:nvCxnSpPr>
          <p:spPr>
            <a:xfrm>
              <a:off x="1323355" y="4833033"/>
              <a:ext cx="96535" cy="948968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38" name="TextBox 13"/>
            <p:cNvSpPr txBox="1"/>
            <p:nvPr/>
          </p:nvSpPr>
          <p:spPr>
            <a:xfrm>
              <a:off x="987050" y="3711463"/>
              <a:ext cx="479540" cy="1169551"/>
            </a:xfrm>
            <a:prstGeom prst="rect">
              <a:avLst/>
            </a:prstGeom>
            <a:solidFill>
              <a:srgbClr val="A50021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400" dirty="0" smtClean="0">
                  <a:solidFill>
                    <a:srgbClr val="FFFF00"/>
                  </a:solidFill>
                </a:rPr>
                <a:t>Blocks </a:t>
              </a:r>
            </a:p>
            <a:p>
              <a:r>
                <a:rPr lang="en-US" sz="1400" dirty="0" smtClean="0">
                  <a:solidFill>
                    <a:srgbClr val="FFFF00"/>
                  </a:solidFill>
                </a:rPr>
                <a:t>of the </a:t>
              </a:r>
            </a:p>
            <a:p>
              <a:r>
                <a:rPr lang="en-US" sz="1400" dirty="0" smtClean="0">
                  <a:solidFill>
                    <a:srgbClr val="FFFF00"/>
                  </a:solidFill>
                </a:rPr>
                <a:t>Sales </a:t>
              </a:r>
            </a:p>
            <a:p>
              <a:r>
                <a:rPr lang="en-US" sz="1400" dirty="0" smtClean="0">
                  <a:solidFill>
                    <a:srgbClr val="FFFF00"/>
                  </a:solidFill>
                </a:rPr>
                <a:t>file in </a:t>
              </a:r>
            </a:p>
            <a:p>
              <a:r>
                <a:rPr lang="en-US" sz="1400" dirty="0" smtClean="0">
                  <a:solidFill>
                    <a:srgbClr val="FFFF00"/>
                  </a:solidFill>
                </a:rPr>
                <a:t>HDFS</a:t>
              </a:r>
              <a:endParaRPr lang="en-US" sz="1400" dirty="0">
                <a:solidFill>
                  <a:srgbClr val="FFFF00"/>
                </a:solidFill>
              </a:endParaRPr>
            </a:p>
          </p:txBody>
        </p:sp>
      </p:grpSp>
      <p:sp>
        <p:nvSpPr>
          <p:cNvPr id="246" name="Oval 245"/>
          <p:cNvSpPr/>
          <p:nvPr/>
        </p:nvSpPr>
        <p:spPr bwMode="auto">
          <a:xfrm flipH="1">
            <a:off x="5853076" y="2969662"/>
            <a:ext cx="630936" cy="479261"/>
          </a:xfrm>
          <a:prstGeom prst="ellipse">
            <a:avLst/>
          </a:prstGeom>
          <a:solidFill>
            <a:srgbClr val="FFC000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latin typeface="+mj-lt"/>
              </a:rPr>
              <a:t>Group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latin typeface="+mj-lt"/>
              </a:rPr>
              <a:t>By</a:t>
            </a:r>
            <a:endParaRPr kumimoji="0" lang="en-US" sz="1200" i="0" u="none" strike="noStrike" cap="none" normalizeH="0" baseline="0" dirty="0">
              <a:ln>
                <a:noFill/>
              </a:ln>
              <a:solidFill>
                <a:srgbClr val="01020B"/>
              </a:solidFill>
              <a:latin typeface="+mj-lt"/>
            </a:endParaRPr>
          </a:p>
        </p:txBody>
      </p:sp>
      <p:sp>
        <p:nvSpPr>
          <p:cNvPr id="248" name="Oval 247"/>
          <p:cNvSpPr/>
          <p:nvPr/>
        </p:nvSpPr>
        <p:spPr bwMode="auto">
          <a:xfrm flipH="1">
            <a:off x="5871548" y="4691800"/>
            <a:ext cx="630936" cy="479261"/>
          </a:xfrm>
          <a:prstGeom prst="ellipse">
            <a:avLst/>
          </a:prstGeom>
          <a:solidFill>
            <a:srgbClr val="FFC000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latin typeface="+mj-lt"/>
              </a:rPr>
              <a:t>Group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latin typeface="+mj-lt"/>
              </a:rPr>
              <a:t>By</a:t>
            </a:r>
            <a:endParaRPr kumimoji="0" lang="en-US" sz="1200" i="0" u="none" strike="noStrike" cap="none" normalizeH="0" baseline="0" dirty="0">
              <a:ln>
                <a:noFill/>
              </a:ln>
              <a:solidFill>
                <a:srgbClr val="01020B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8036" y="1440931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600" dirty="0" err="1" smtClean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249" name="TextBox 13"/>
          <p:cNvSpPr txBox="1"/>
          <p:nvPr/>
        </p:nvSpPr>
        <p:spPr>
          <a:xfrm>
            <a:off x="780401" y="1210907"/>
            <a:ext cx="2426317" cy="307777"/>
          </a:xfrm>
          <a:prstGeom prst="rect">
            <a:avLst/>
          </a:prstGeom>
          <a:solidFill>
            <a:srgbClr val="A5002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>
                <a:solidFill>
                  <a:srgbClr val="FFFF00"/>
                </a:solidFill>
              </a:rPr>
              <a:t>(</a:t>
            </a:r>
            <a:r>
              <a:rPr lang="en-US" sz="1400" dirty="0" err="1" smtClean="0">
                <a:solidFill>
                  <a:srgbClr val="FFFF00"/>
                </a:solidFill>
              </a:rPr>
              <a:t>custId</a:t>
            </a:r>
            <a:r>
              <a:rPr lang="en-US" sz="1400" dirty="0" smtClean="0">
                <a:solidFill>
                  <a:srgbClr val="FFFF00"/>
                </a:solidFill>
              </a:rPr>
              <a:t>, </a:t>
            </a:r>
            <a:r>
              <a:rPr lang="en-US" sz="1400" dirty="0" err="1" smtClean="0">
                <a:solidFill>
                  <a:srgbClr val="FFFF00"/>
                </a:solidFill>
              </a:rPr>
              <a:t>zipCode</a:t>
            </a:r>
            <a:r>
              <a:rPr lang="en-US" sz="1400" dirty="0" smtClean="0">
                <a:solidFill>
                  <a:srgbClr val="FFFF00"/>
                </a:solidFill>
              </a:rPr>
              <a:t>, amount)</a:t>
            </a:r>
            <a:endParaRPr lang="en-US" sz="1400" dirty="0">
              <a:solidFill>
                <a:srgbClr val="FFFF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713381" y="1201382"/>
            <a:ext cx="1209874" cy="5043585"/>
            <a:chOff x="6713381" y="1201382"/>
            <a:chExt cx="1209874" cy="5043585"/>
          </a:xfrm>
        </p:grpSpPr>
        <p:sp>
          <p:nvSpPr>
            <p:cNvPr id="6" name="Rectangle 5"/>
            <p:cNvSpPr/>
            <p:nvPr/>
          </p:nvSpPr>
          <p:spPr bwMode="auto">
            <a:xfrm>
              <a:off x="6713381" y="1201382"/>
              <a:ext cx="1209874" cy="692751"/>
            </a:xfrm>
            <a:prstGeom prst="rect">
              <a:avLst/>
            </a:prstGeom>
            <a:noFill/>
            <a:ln w="28575" cap="flat" cmpd="sng" algn="ctr">
              <a:solidFill>
                <a:srgbClr val="01020B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51" name="Rectangle 250"/>
            <p:cNvSpPr/>
            <p:nvPr/>
          </p:nvSpPr>
          <p:spPr bwMode="auto">
            <a:xfrm>
              <a:off x="6713381" y="1962171"/>
              <a:ext cx="1209874" cy="960120"/>
            </a:xfrm>
            <a:prstGeom prst="rect">
              <a:avLst/>
            </a:prstGeom>
            <a:noFill/>
            <a:ln w="28575" cap="flat" cmpd="sng" algn="ctr">
              <a:solidFill>
                <a:srgbClr val="01020B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52" name="Rectangle 251"/>
            <p:cNvSpPr/>
            <p:nvPr/>
          </p:nvSpPr>
          <p:spPr bwMode="auto">
            <a:xfrm>
              <a:off x="6713381" y="2976462"/>
              <a:ext cx="1209874" cy="423533"/>
            </a:xfrm>
            <a:prstGeom prst="rect">
              <a:avLst/>
            </a:prstGeom>
            <a:noFill/>
            <a:ln w="28575" cap="flat" cmpd="sng" algn="ctr">
              <a:solidFill>
                <a:srgbClr val="01020B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53" name="Rectangle 252"/>
            <p:cNvSpPr/>
            <p:nvPr/>
          </p:nvSpPr>
          <p:spPr bwMode="auto">
            <a:xfrm>
              <a:off x="6713381" y="4019317"/>
              <a:ext cx="1209874" cy="692751"/>
            </a:xfrm>
            <a:prstGeom prst="rect">
              <a:avLst/>
            </a:prstGeom>
            <a:noFill/>
            <a:ln w="28575" cap="flat" cmpd="sng" algn="ctr">
              <a:solidFill>
                <a:srgbClr val="01020B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54" name="Rectangle 253"/>
            <p:cNvSpPr/>
            <p:nvPr/>
          </p:nvSpPr>
          <p:spPr bwMode="auto">
            <a:xfrm>
              <a:off x="6713381" y="4793709"/>
              <a:ext cx="1209874" cy="692751"/>
            </a:xfrm>
            <a:prstGeom prst="rect">
              <a:avLst/>
            </a:prstGeom>
            <a:noFill/>
            <a:ln w="28575" cap="flat" cmpd="sng" algn="ctr">
              <a:solidFill>
                <a:srgbClr val="01020B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58" name="Rectangle 257"/>
            <p:cNvSpPr/>
            <p:nvPr/>
          </p:nvSpPr>
          <p:spPr bwMode="auto">
            <a:xfrm>
              <a:off x="6713381" y="5552216"/>
              <a:ext cx="1209874" cy="692751"/>
            </a:xfrm>
            <a:prstGeom prst="rect">
              <a:avLst/>
            </a:prstGeom>
            <a:noFill/>
            <a:ln w="28575" cap="flat" cmpd="sng" algn="ctr">
              <a:solidFill>
                <a:srgbClr val="01020B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856325" y="2396341"/>
            <a:ext cx="1249576" cy="2708045"/>
            <a:chOff x="7923256" y="2443966"/>
            <a:chExt cx="1249576" cy="2708045"/>
          </a:xfrm>
        </p:grpSpPr>
        <p:sp>
          <p:nvSpPr>
            <p:cNvPr id="260" name="TextBox 15"/>
            <p:cNvSpPr txBox="1"/>
            <p:nvPr/>
          </p:nvSpPr>
          <p:spPr>
            <a:xfrm>
              <a:off x="7923256" y="3432044"/>
              <a:ext cx="1249576" cy="738664"/>
            </a:xfrm>
            <a:prstGeom prst="rect">
              <a:avLst/>
            </a:prstGeom>
            <a:solidFill>
              <a:srgbClr val="A50021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400" dirty="0" smtClean="0">
                  <a:solidFill>
                    <a:srgbClr val="FFFF00"/>
                  </a:solidFill>
                </a:rPr>
                <a:t>One output bucket  per reduce  task</a:t>
              </a:r>
              <a:endParaRPr lang="en-US" sz="1400" dirty="0">
                <a:solidFill>
                  <a:srgbClr val="FFFF00"/>
                </a:solidFill>
              </a:endParaRPr>
            </a:p>
          </p:txBody>
        </p:sp>
        <p:cxnSp>
          <p:nvCxnSpPr>
            <p:cNvPr id="263" name="Straight Arrow Connector 262"/>
            <p:cNvCxnSpPr/>
            <p:nvPr/>
          </p:nvCxnSpPr>
          <p:spPr>
            <a:xfrm flipH="1" flipV="1">
              <a:off x="8029575" y="2443966"/>
              <a:ext cx="532757" cy="97508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Arrow Connector 264"/>
            <p:cNvCxnSpPr/>
            <p:nvPr/>
          </p:nvCxnSpPr>
          <p:spPr>
            <a:xfrm flipH="1">
              <a:off x="8058150" y="4176931"/>
              <a:ext cx="532757" cy="97508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3892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5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5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5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5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5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500"/>
                            </p:stCondLst>
                            <p:childTnLst>
                              <p:par>
                                <p:cTn id="98" presetID="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5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5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500"/>
                            </p:stCondLst>
                            <p:childTnLst>
                              <p:par>
                                <p:cTn id="13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500"/>
                            </p:stCondLst>
                            <p:childTnLst>
                              <p:par>
                                <p:cTn id="14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25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25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5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25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5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" grpId="0" animBg="1"/>
      <p:bldP spid="246" grpId="0" animBg="1"/>
      <p:bldP spid="24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Rounded Rectangle 233"/>
          <p:cNvSpPr/>
          <p:nvPr/>
        </p:nvSpPr>
        <p:spPr bwMode="auto">
          <a:xfrm>
            <a:off x="280071" y="3996235"/>
            <a:ext cx="2509847" cy="2743200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90" name="Rounded Rectangle 289"/>
          <p:cNvSpPr/>
          <p:nvPr/>
        </p:nvSpPr>
        <p:spPr bwMode="auto">
          <a:xfrm>
            <a:off x="280071" y="913622"/>
            <a:ext cx="2509847" cy="2743200"/>
          </a:xfrm>
          <a:prstGeom prst="roundRect">
            <a:avLst/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3833419" y="4634307"/>
            <a:ext cx="4572000" cy="2071125"/>
            <a:chOff x="5818969" y="4634307"/>
            <a:chExt cx="2544928" cy="2071125"/>
          </a:xfrm>
        </p:grpSpPr>
        <p:sp>
          <p:nvSpPr>
            <p:cNvPr id="240" name="Rounded Rectangle 239"/>
            <p:cNvSpPr/>
            <p:nvPr/>
          </p:nvSpPr>
          <p:spPr bwMode="auto">
            <a:xfrm>
              <a:off x="5818969" y="5041224"/>
              <a:ext cx="2544928" cy="1664208"/>
            </a:xfrm>
            <a:prstGeom prst="roundRect">
              <a:avLst/>
            </a:prstGeom>
            <a:gradFill>
              <a:gsLst>
                <a:gs pos="0">
                  <a:schemeClr val="lt2">
                    <a:tint val="80000"/>
                    <a:satMod val="300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</a:gradFill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  <p:sp>
          <p:nvSpPr>
            <p:cNvPr id="242" name="Rounded Rectangle 241"/>
            <p:cNvSpPr/>
            <p:nvPr/>
          </p:nvSpPr>
          <p:spPr bwMode="auto">
            <a:xfrm>
              <a:off x="6563244" y="4634307"/>
              <a:ext cx="1060315" cy="428017"/>
            </a:xfrm>
            <a:prstGeom prst="roundRect">
              <a:avLst/>
            </a:prstGeom>
            <a:solidFill>
              <a:srgbClr val="E7E200"/>
            </a:solidFill>
            <a:ln>
              <a:headEnd type="none" w="med" len="med"/>
              <a:tailEnd type="none" w="med" len="med"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latin typeface="+mj-lt"/>
                </a:rPr>
                <a:t>Reducer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j-lt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833419" y="2379070"/>
            <a:ext cx="4572000" cy="2093403"/>
            <a:chOff x="5818969" y="2426695"/>
            <a:chExt cx="2544928" cy="2093403"/>
          </a:xfrm>
        </p:grpSpPr>
        <p:sp>
          <p:nvSpPr>
            <p:cNvPr id="238" name="Rounded Rectangle 237"/>
            <p:cNvSpPr/>
            <p:nvPr/>
          </p:nvSpPr>
          <p:spPr bwMode="auto">
            <a:xfrm>
              <a:off x="5818969" y="2855890"/>
              <a:ext cx="2544928" cy="1664208"/>
            </a:xfrm>
            <a:prstGeom prst="roundRect">
              <a:avLst/>
            </a:prstGeom>
            <a:gradFill>
              <a:gsLst>
                <a:gs pos="0">
                  <a:schemeClr val="lt2">
                    <a:tint val="80000"/>
                    <a:satMod val="300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</a:gradFill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  <p:sp>
          <p:nvSpPr>
            <p:cNvPr id="239" name="Rounded Rectangle 238"/>
            <p:cNvSpPr/>
            <p:nvPr/>
          </p:nvSpPr>
          <p:spPr bwMode="auto">
            <a:xfrm>
              <a:off x="6567818" y="2426695"/>
              <a:ext cx="1060315" cy="428017"/>
            </a:xfrm>
            <a:prstGeom prst="roundRect">
              <a:avLst/>
            </a:prstGeom>
            <a:solidFill>
              <a:srgbClr val="E7E200"/>
            </a:solidFill>
            <a:ln>
              <a:headEnd type="none" w="med" len="med"/>
              <a:tailEnd type="none" w="med" len="med"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latin typeface="+mj-lt"/>
                </a:rPr>
                <a:t>Reducer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j-lt"/>
              </a:endParaRPr>
            </a:p>
          </p:txBody>
        </p:sp>
      </p:grpSp>
      <p:grpSp>
        <p:nvGrpSpPr>
          <p:cNvPr id="204" name="Group 203"/>
          <p:cNvGrpSpPr/>
          <p:nvPr/>
        </p:nvGrpSpPr>
        <p:grpSpPr>
          <a:xfrm>
            <a:off x="2730320" y="221673"/>
            <a:ext cx="5820429" cy="6583014"/>
            <a:chOff x="2293499" y="3897940"/>
            <a:chExt cx="1592783" cy="6709067"/>
          </a:xfrm>
        </p:grpSpPr>
        <p:sp>
          <p:nvSpPr>
            <p:cNvPr id="205" name="Rounded Rectangle 204"/>
            <p:cNvSpPr/>
            <p:nvPr/>
          </p:nvSpPr>
          <p:spPr>
            <a:xfrm>
              <a:off x="2568532" y="3897940"/>
              <a:ext cx="1317750" cy="6709067"/>
            </a:xfrm>
            <a:prstGeom prst="roundRect">
              <a:avLst>
                <a:gd name="adj" fmla="val 7181"/>
              </a:avLst>
            </a:prstGeom>
            <a:noFill/>
            <a:ln w="28575">
              <a:solidFill>
                <a:srgbClr val="A50021"/>
              </a:solidFill>
              <a:prstDash val="dash"/>
            </a:ln>
            <a:effectLst>
              <a:outerShdw dist="25400" dir="2700000" sx="0" sy="0" algn="br" rotWithShape="0">
                <a:srgbClr val="000000"/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207" name="Straight Arrow Connector 206"/>
            <p:cNvCxnSpPr>
              <a:stCxn id="206" idx="0"/>
              <a:endCxn id="319" idx="3"/>
            </p:cNvCxnSpPr>
            <p:nvPr/>
          </p:nvCxnSpPr>
          <p:spPr>
            <a:xfrm flipV="1">
              <a:off x="2444433" y="7720685"/>
              <a:ext cx="139234" cy="542985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6" name="TextBox 15"/>
            <p:cNvSpPr txBox="1"/>
            <p:nvPr/>
          </p:nvSpPr>
          <p:spPr>
            <a:xfrm>
              <a:off x="2293499" y="8263670"/>
              <a:ext cx="301867" cy="523221"/>
            </a:xfrm>
            <a:prstGeom prst="rect">
              <a:avLst/>
            </a:prstGeom>
            <a:solidFill>
              <a:srgbClr val="A50021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400" dirty="0" smtClean="0">
                  <a:solidFill>
                    <a:srgbClr val="FFFF00"/>
                  </a:solidFill>
                </a:rPr>
                <a:t>Reduce tasks</a:t>
              </a:r>
              <a:endParaRPr lang="en-US" sz="1400" dirty="0">
                <a:solidFill>
                  <a:srgbClr val="FFFF00"/>
                </a:solidFill>
              </a:endParaRPr>
            </a:p>
          </p:txBody>
        </p:sp>
      </p:grpSp>
      <p:sp>
        <p:nvSpPr>
          <p:cNvPr id="345" name="Rounded Rectangle 344"/>
          <p:cNvSpPr/>
          <p:nvPr/>
        </p:nvSpPr>
        <p:spPr bwMode="auto">
          <a:xfrm>
            <a:off x="3109519" y="5044690"/>
            <a:ext cx="1276350" cy="1661449"/>
          </a:xfrm>
          <a:prstGeom prst="roundRect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44" name="Rounded Rectangle 343"/>
          <p:cNvSpPr/>
          <p:nvPr/>
        </p:nvSpPr>
        <p:spPr bwMode="auto">
          <a:xfrm>
            <a:off x="3109519" y="2830074"/>
            <a:ext cx="1276350" cy="1661449"/>
          </a:xfrm>
          <a:prstGeom prst="roundRect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3833419" y="176083"/>
            <a:ext cx="4572000" cy="2095535"/>
            <a:chOff x="5818969" y="176083"/>
            <a:chExt cx="2544928" cy="2095535"/>
          </a:xfrm>
        </p:grpSpPr>
        <p:sp>
          <p:nvSpPr>
            <p:cNvPr id="291" name="Rounded Rectangle 290"/>
            <p:cNvSpPr/>
            <p:nvPr/>
          </p:nvSpPr>
          <p:spPr bwMode="auto">
            <a:xfrm>
              <a:off x="5818969" y="607410"/>
              <a:ext cx="2544928" cy="1664208"/>
            </a:xfrm>
            <a:prstGeom prst="roundRect">
              <a:avLst/>
            </a:prstGeom>
            <a:gradFill>
              <a:gsLst>
                <a:gs pos="0">
                  <a:schemeClr val="lt2">
                    <a:tint val="80000"/>
                    <a:satMod val="300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</a:gradFill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  <p:sp>
          <p:nvSpPr>
            <p:cNvPr id="237" name="Rounded Rectangle 236"/>
            <p:cNvSpPr/>
            <p:nvPr/>
          </p:nvSpPr>
          <p:spPr bwMode="auto">
            <a:xfrm>
              <a:off x="6589739" y="176083"/>
              <a:ext cx="1060315" cy="428017"/>
            </a:xfrm>
            <a:prstGeom prst="roundRect">
              <a:avLst/>
            </a:prstGeom>
            <a:solidFill>
              <a:srgbClr val="E7E200"/>
            </a:solidFill>
            <a:ln>
              <a:headEnd type="none" w="med" len="med"/>
              <a:tailEnd type="none" w="med" len="med"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latin typeface="+mj-lt"/>
                </a:rPr>
                <a:t>Reducer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j-lt"/>
              </a:endParaRPr>
            </a:p>
          </p:txBody>
        </p:sp>
      </p:grpSp>
      <p:sp>
        <p:nvSpPr>
          <p:cNvPr id="343" name="Rounded Rectangle 342"/>
          <p:cNvSpPr/>
          <p:nvPr/>
        </p:nvSpPr>
        <p:spPr bwMode="auto">
          <a:xfrm>
            <a:off x="3110325" y="884876"/>
            <a:ext cx="1276350" cy="1098341"/>
          </a:xfrm>
          <a:prstGeom prst="roundRect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00" y="69275"/>
            <a:ext cx="3322476" cy="616634"/>
          </a:xfrm>
        </p:spPr>
        <p:txBody>
          <a:bodyPr/>
          <a:lstStyle/>
          <a:p>
            <a:r>
              <a:rPr lang="en-US" sz="3000" dirty="0" smtClean="0">
                <a:solidFill>
                  <a:srgbClr val="A50021"/>
                </a:solidFill>
              </a:rPr>
              <a:t>Reduce Phase</a:t>
            </a:r>
            <a:endParaRPr lang="en-US" sz="3000" dirty="0">
              <a:solidFill>
                <a:srgbClr val="A50021"/>
              </a:solidFill>
            </a:endParaRPr>
          </a:p>
        </p:txBody>
      </p:sp>
      <p:grpSp>
        <p:nvGrpSpPr>
          <p:cNvPr id="73" name="Group 72"/>
          <p:cNvGrpSpPr/>
          <p:nvPr/>
        </p:nvGrpSpPr>
        <p:grpSpPr>
          <a:xfrm>
            <a:off x="943452" y="3071113"/>
            <a:ext cx="1109068" cy="276999"/>
            <a:chOff x="763623" y="2662134"/>
            <a:chExt cx="1368356" cy="276999"/>
          </a:xfrm>
          <a:solidFill>
            <a:srgbClr val="FFFF00"/>
          </a:solidFill>
        </p:grpSpPr>
        <p:sp>
          <p:nvSpPr>
            <p:cNvPr id="75" name="TextBox 74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53705 </a:t>
              </a: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$65 </a:t>
              </a: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943452" y="1260015"/>
            <a:ext cx="1109068" cy="276999"/>
            <a:chOff x="763623" y="2662134"/>
            <a:chExt cx="1368356" cy="276999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93" name="TextBox 92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54235 </a:t>
              </a: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$75 </a:t>
              </a: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943452" y="1569623"/>
            <a:ext cx="1109068" cy="276999"/>
            <a:chOff x="763623" y="2662134"/>
            <a:chExt cx="1368356" cy="276999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90" name="TextBox 89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54235</a:t>
              </a: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$22 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943452" y="2011792"/>
            <a:ext cx="1109068" cy="882577"/>
            <a:chOff x="985017" y="2011792"/>
            <a:chExt cx="1109068" cy="882577"/>
          </a:xfrm>
        </p:grpSpPr>
        <p:grpSp>
          <p:nvGrpSpPr>
            <p:cNvPr id="104" name="Group 103"/>
            <p:cNvGrpSpPr/>
            <p:nvPr/>
          </p:nvGrpSpPr>
          <p:grpSpPr>
            <a:xfrm>
              <a:off x="985017" y="2315443"/>
              <a:ext cx="1109068" cy="276999"/>
              <a:chOff x="763623" y="2662134"/>
              <a:chExt cx="1368356" cy="276999"/>
            </a:xfrm>
            <a:solidFill>
              <a:schemeClr val="accent6"/>
            </a:solidFill>
          </p:grpSpPr>
          <p:sp>
            <p:nvSpPr>
              <p:cNvPr id="106" name="TextBox 105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10025 </a:t>
                </a:r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$95 </a:t>
                </a:r>
              </a:p>
            </p:txBody>
          </p:sp>
        </p:grpSp>
        <p:grpSp>
          <p:nvGrpSpPr>
            <p:cNvPr id="121" name="Group 120"/>
            <p:cNvGrpSpPr/>
            <p:nvPr/>
          </p:nvGrpSpPr>
          <p:grpSpPr>
            <a:xfrm>
              <a:off x="985017" y="2617370"/>
              <a:ext cx="1109068" cy="276999"/>
              <a:chOff x="763623" y="2662134"/>
              <a:chExt cx="1368356" cy="276999"/>
            </a:xfrm>
            <a:solidFill>
              <a:srgbClr val="B6FF23"/>
            </a:solidFill>
          </p:grpSpPr>
          <p:sp>
            <p:nvSpPr>
              <p:cNvPr id="123" name="TextBox 122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44313 </a:t>
                </a: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$55 </a:t>
                </a:r>
              </a:p>
            </p:txBody>
          </p:sp>
        </p:grpSp>
        <p:grpSp>
          <p:nvGrpSpPr>
            <p:cNvPr id="108" name="Group 107"/>
            <p:cNvGrpSpPr/>
            <p:nvPr/>
          </p:nvGrpSpPr>
          <p:grpSpPr>
            <a:xfrm>
              <a:off x="985017" y="2011792"/>
              <a:ext cx="1109068" cy="276999"/>
              <a:chOff x="763623" y="2662134"/>
              <a:chExt cx="1368356" cy="276999"/>
            </a:xfrm>
            <a:solidFill>
              <a:schemeClr val="accent6"/>
            </a:solidFill>
          </p:grpSpPr>
          <p:sp>
            <p:nvSpPr>
              <p:cNvPr id="110" name="TextBox 109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10025 </a:t>
                </a:r>
              </a:p>
            </p:txBody>
          </p:sp>
          <p:sp>
            <p:nvSpPr>
              <p:cNvPr id="111" name="TextBox 110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$60 </a:t>
                </a:r>
              </a:p>
            </p:txBody>
          </p:sp>
        </p:grpSp>
      </p:grpSp>
      <p:sp>
        <p:nvSpPr>
          <p:cNvPr id="235" name="Rounded Rectangle 234"/>
          <p:cNvSpPr/>
          <p:nvPr/>
        </p:nvSpPr>
        <p:spPr bwMode="auto">
          <a:xfrm rot="16200000">
            <a:off x="-250087" y="5111783"/>
            <a:ext cx="1060315" cy="42801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Mapper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pSp>
        <p:nvGrpSpPr>
          <p:cNvPr id="78" name="Group 77"/>
          <p:cNvGrpSpPr/>
          <p:nvPr/>
        </p:nvGrpSpPr>
        <p:grpSpPr>
          <a:xfrm>
            <a:off x="943452" y="4301888"/>
            <a:ext cx="1109068" cy="276999"/>
            <a:chOff x="763623" y="2662134"/>
            <a:chExt cx="1368356" cy="276999"/>
          </a:xfrm>
          <a:solidFill>
            <a:srgbClr val="FFFF00"/>
          </a:solidFill>
        </p:grpSpPr>
        <p:sp>
          <p:nvSpPr>
            <p:cNvPr id="84" name="TextBox 83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53705 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$30 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943452" y="4617484"/>
            <a:ext cx="1109068" cy="276999"/>
            <a:chOff x="763623" y="2662134"/>
            <a:chExt cx="1368356" cy="276999"/>
          </a:xfrm>
          <a:solidFill>
            <a:srgbClr val="FFFF00"/>
          </a:solidFill>
        </p:grpSpPr>
        <p:sp>
          <p:nvSpPr>
            <p:cNvPr id="81" name="TextBox 80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53705 </a:t>
              </a: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$15 </a:t>
              </a:r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943452" y="5083427"/>
            <a:ext cx="1109068" cy="276999"/>
            <a:chOff x="763623" y="2662134"/>
            <a:chExt cx="1368356" cy="276999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02" name="TextBox 101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02115 </a:t>
              </a: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$15 </a:t>
              </a: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943452" y="5398042"/>
            <a:ext cx="1109068" cy="276999"/>
            <a:chOff x="763623" y="2662134"/>
            <a:chExt cx="1368356" cy="276999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99" name="TextBox 98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02115 </a:t>
              </a: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$15 </a:t>
              </a:r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943452" y="5823007"/>
            <a:ext cx="1109068" cy="276999"/>
            <a:chOff x="763623" y="2662134"/>
            <a:chExt cx="1368356" cy="276999"/>
          </a:xfrm>
          <a:solidFill>
            <a:srgbClr val="B6FF23"/>
          </a:solidFill>
        </p:grpSpPr>
        <p:sp>
          <p:nvSpPr>
            <p:cNvPr id="119" name="TextBox 118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44313 </a:t>
              </a:r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$10 </a:t>
              </a: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943452" y="6135516"/>
            <a:ext cx="1109068" cy="276999"/>
            <a:chOff x="763623" y="2662134"/>
            <a:chExt cx="1368356" cy="276999"/>
          </a:xfrm>
          <a:solidFill>
            <a:srgbClr val="B6FF23"/>
          </a:solidFill>
        </p:grpSpPr>
        <p:sp>
          <p:nvSpPr>
            <p:cNvPr id="116" name="TextBox 115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44313 </a:t>
              </a: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$25 </a:t>
              </a:r>
            </a:p>
          </p:txBody>
        </p:sp>
      </p:grpSp>
      <p:sp>
        <p:nvSpPr>
          <p:cNvPr id="236" name="Rounded Rectangle 235"/>
          <p:cNvSpPr/>
          <p:nvPr/>
        </p:nvSpPr>
        <p:spPr bwMode="auto">
          <a:xfrm rot="16200000">
            <a:off x="-229214" y="1985192"/>
            <a:ext cx="1060315" cy="42801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Mapper</a:t>
            </a:r>
            <a:endParaRPr kumimoji="0" lang="en-US" sz="1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pSp>
        <p:nvGrpSpPr>
          <p:cNvPr id="303" name="Group 302"/>
          <p:cNvGrpSpPr/>
          <p:nvPr/>
        </p:nvGrpSpPr>
        <p:grpSpPr>
          <a:xfrm>
            <a:off x="3180942" y="951862"/>
            <a:ext cx="1109068" cy="276999"/>
            <a:chOff x="763623" y="2662134"/>
            <a:chExt cx="1368356" cy="276999"/>
          </a:xfrm>
          <a:solidFill>
            <a:srgbClr val="FFFF00"/>
          </a:solidFill>
        </p:grpSpPr>
        <p:sp>
          <p:nvSpPr>
            <p:cNvPr id="304" name="TextBox 303"/>
            <p:cNvSpPr txBox="1"/>
            <p:nvPr/>
          </p:nvSpPr>
          <p:spPr>
            <a:xfrm>
              <a:off x="763623" y="2662134"/>
              <a:ext cx="752269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53705 </a:t>
              </a:r>
            </a:p>
          </p:txBody>
        </p:sp>
        <p:sp>
          <p:nvSpPr>
            <p:cNvPr id="305" name="TextBox 304"/>
            <p:cNvSpPr txBox="1"/>
            <p:nvPr/>
          </p:nvSpPr>
          <p:spPr>
            <a:xfrm>
              <a:off x="1515892" y="2662134"/>
              <a:ext cx="616087" cy="27699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rgbClr val="01020B"/>
                  </a:solidFill>
                  <a:latin typeface="+mj-lt"/>
                </a:rPr>
                <a:t>$65 </a:t>
              </a: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3180942" y="1276107"/>
            <a:ext cx="1109068" cy="606425"/>
            <a:chOff x="5166492" y="1276107"/>
            <a:chExt cx="1109068" cy="606425"/>
          </a:xfrm>
        </p:grpSpPr>
        <p:grpSp>
          <p:nvGrpSpPr>
            <p:cNvPr id="306" name="Group 305"/>
            <p:cNvGrpSpPr/>
            <p:nvPr/>
          </p:nvGrpSpPr>
          <p:grpSpPr>
            <a:xfrm>
              <a:off x="5166492" y="1276107"/>
              <a:ext cx="1109068" cy="276999"/>
              <a:chOff x="763623" y="2662134"/>
              <a:chExt cx="1368356" cy="276999"/>
            </a:xfrm>
            <a:solidFill>
              <a:srgbClr val="FFFF00"/>
            </a:solidFill>
          </p:grpSpPr>
          <p:sp>
            <p:nvSpPr>
              <p:cNvPr id="307" name="TextBox 306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53705 </a:t>
                </a:r>
              </a:p>
            </p:txBody>
          </p:sp>
          <p:sp>
            <p:nvSpPr>
              <p:cNvPr id="308" name="TextBox 307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$30 </a:t>
                </a:r>
              </a:p>
            </p:txBody>
          </p:sp>
        </p:grpSp>
        <p:grpSp>
          <p:nvGrpSpPr>
            <p:cNvPr id="309" name="Group 308"/>
            <p:cNvGrpSpPr/>
            <p:nvPr/>
          </p:nvGrpSpPr>
          <p:grpSpPr>
            <a:xfrm>
              <a:off x="5166492" y="1605533"/>
              <a:ext cx="1109068" cy="276999"/>
              <a:chOff x="763623" y="2662134"/>
              <a:chExt cx="1368356" cy="276999"/>
            </a:xfrm>
            <a:solidFill>
              <a:srgbClr val="FFFF00"/>
            </a:solidFill>
          </p:grpSpPr>
          <p:sp>
            <p:nvSpPr>
              <p:cNvPr id="310" name="TextBox 309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53705 </a:t>
                </a:r>
              </a:p>
            </p:txBody>
          </p:sp>
          <p:sp>
            <p:nvSpPr>
              <p:cNvPr id="311" name="TextBox 310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$15 </a:t>
                </a: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3180942" y="2909187"/>
            <a:ext cx="1109068" cy="589508"/>
            <a:chOff x="5166492" y="2909187"/>
            <a:chExt cx="1109068" cy="589508"/>
          </a:xfrm>
        </p:grpSpPr>
        <p:grpSp>
          <p:nvGrpSpPr>
            <p:cNvPr id="312" name="Group 311"/>
            <p:cNvGrpSpPr/>
            <p:nvPr/>
          </p:nvGrpSpPr>
          <p:grpSpPr>
            <a:xfrm>
              <a:off x="5166492" y="2909187"/>
              <a:ext cx="1109068" cy="276999"/>
              <a:chOff x="763623" y="2662134"/>
              <a:chExt cx="1368356" cy="276999"/>
            </a:xfrm>
            <a:solidFill>
              <a:srgbClr val="B6FF23"/>
            </a:solidFill>
          </p:grpSpPr>
          <p:sp>
            <p:nvSpPr>
              <p:cNvPr id="313" name="TextBox 312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44313 </a:t>
                </a:r>
              </a:p>
            </p:txBody>
          </p:sp>
          <p:sp>
            <p:nvSpPr>
              <p:cNvPr id="314" name="TextBox 313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$10 </a:t>
                </a:r>
              </a:p>
            </p:txBody>
          </p:sp>
        </p:grpSp>
        <p:grpSp>
          <p:nvGrpSpPr>
            <p:cNvPr id="315" name="Group 314"/>
            <p:cNvGrpSpPr/>
            <p:nvPr/>
          </p:nvGrpSpPr>
          <p:grpSpPr>
            <a:xfrm>
              <a:off x="5166492" y="3221696"/>
              <a:ext cx="1109068" cy="276999"/>
              <a:chOff x="763623" y="2662134"/>
              <a:chExt cx="1368356" cy="276999"/>
            </a:xfrm>
            <a:solidFill>
              <a:srgbClr val="B6FF23"/>
            </a:solidFill>
          </p:grpSpPr>
          <p:sp>
            <p:nvSpPr>
              <p:cNvPr id="316" name="TextBox 315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44313 </a:t>
                </a:r>
              </a:p>
            </p:txBody>
          </p:sp>
          <p:sp>
            <p:nvSpPr>
              <p:cNvPr id="317" name="TextBox 316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$25 </a:t>
                </a:r>
              </a:p>
            </p:txBody>
          </p:sp>
        </p:grpSp>
      </p:grpSp>
      <p:grpSp>
        <p:nvGrpSpPr>
          <p:cNvPr id="70" name="Group 69"/>
          <p:cNvGrpSpPr/>
          <p:nvPr/>
        </p:nvGrpSpPr>
        <p:grpSpPr>
          <a:xfrm>
            <a:off x="3180942" y="3530444"/>
            <a:ext cx="1109068" cy="882577"/>
            <a:chOff x="5166492" y="3530444"/>
            <a:chExt cx="1109068" cy="882577"/>
          </a:xfrm>
        </p:grpSpPr>
        <p:grpSp>
          <p:nvGrpSpPr>
            <p:cNvPr id="318" name="Group 317"/>
            <p:cNvGrpSpPr/>
            <p:nvPr/>
          </p:nvGrpSpPr>
          <p:grpSpPr>
            <a:xfrm>
              <a:off x="5166492" y="3834095"/>
              <a:ext cx="1109068" cy="276999"/>
              <a:chOff x="763623" y="2662134"/>
              <a:chExt cx="1368356" cy="276999"/>
            </a:xfrm>
            <a:solidFill>
              <a:schemeClr val="accent6"/>
            </a:solidFill>
          </p:grpSpPr>
          <p:sp>
            <p:nvSpPr>
              <p:cNvPr id="319" name="TextBox 318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10025 </a:t>
                </a:r>
              </a:p>
            </p:txBody>
          </p:sp>
          <p:sp>
            <p:nvSpPr>
              <p:cNvPr id="320" name="TextBox 319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$95 </a:t>
                </a:r>
              </a:p>
            </p:txBody>
          </p:sp>
        </p:grpSp>
        <p:grpSp>
          <p:nvGrpSpPr>
            <p:cNvPr id="321" name="Group 320"/>
            <p:cNvGrpSpPr/>
            <p:nvPr/>
          </p:nvGrpSpPr>
          <p:grpSpPr>
            <a:xfrm>
              <a:off x="5166492" y="4136022"/>
              <a:ext cx="1109068" cy="276999"/>
              <a:chOff x="763623" y="2662134"/>
              <a:chExt cx="1368356" cy="276999"/>
            </a:xfrm>
            <a:solidFill>
              <a:srgbClr val="B6FF23"/>
            </a:solidFill>
          </p:grpSpPr>
          <p:sp>
            <p:nvSpPr>
              <p:cNvPr id="322" name="TextBox 321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44313 </a:t>
                </a:r>
              </a:p>
            </p:txBody>
          </p:sp>
          <p:sp>
            <p:nvSpPr>
              <p:cNvPr id="323" name="TextBox 322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$55 </a:t>
                </a:r>
              </a:p>
            </p:txBody>
          </p:sp>
        </p:grpSp>
        <p:grpSp>
          <p:nvGrpSpPr>
            <p:cNvPr id="324" name="Group 323"/>
            <p:cNvGrpSpPr/>
            <p:nvPr/>
          </p:nvGrpSpPr>
          <p:grpSpPr>
            <a:xfrm>
              <a:off x="5166492" y="3530444"/>
              <a:ext cx="1109068" cy="276999"/>
              <a:chOff x="763623" y="2662134"/>
              <a:chExt cx="1368356" cy="276999"/>
            </a:xfrm>
            <a:solidFill>
              <a:schemeClr val="accent6"/>
            </a:solidFill>
          </p:grpSpPr>
          <p:sp>
            <p:nvSpPr>
              <p:cNvPr id="325" name="TextBox 324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10025 </a:t>
                </a:r>
              </a:p>
            </p:txBody>
          </p:sp>
          <p:sp>
            <p:nvSpPr>
              <p:cNvPr id="326" name="TextBox 325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$60 </a:t>
                </a:r>
              </a:p>
            </p:txBody>
          </p:sp>
        </p:grpSp>
      </p:grpSp>
      <p:grpSp>
        <p:nvGrpSpPr>
          <p:cNvPr id="86" name="Group 85"/>
          <p:cNvGrpSpPr/>
          <p:nvPr/>
        </p:nvGrpSpPr>
        <p:grpSpPr>
          <a:xfrm>
            <a:off x="3180942" y="5236029"/>
            <a:ext cx="1109068" cy="586607"/>
            <a:chOff x="5166492" y="5236029"/>
            <a:chExt cx="1109068" cy="586607"/>
          </a:xfrm>
        </p:grpSpPr>
        <p:grpSp>
          <p:nvGrpSpPr>
            <p:cNvPr id="327" name="Group 326"/>
            <p:cNvGrpSpPr/>
            <p:nvPr/>
          </p:nvGrpSpPr>
          <p:grpSpPr>
            <a:xfrm>
              <a:off x="5166492" y="5236029"/>
              <a:ext cx="1109068" cy="276999"/>
              <a:chOff x="763623" y="2662134"/>
              <a:chExt cx="1368356" cy="276999"/>
            </a:xfrm>
            <a:solidFill>
              <a:schemeClr val="tx2">
                <a:lumMod val="40000"/>
                <a:lumOff val="60000"/>
              </a:schemeClr>
            </a:solidFill>
          </p:grpSpPr>
          <p:sp>
            <p:nvSpPr>
              <p:cNvPr id="328" name="TextBox 327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54235 </a:t>
                </a:r>
              </a:p>
            </p:txBody>
          </p:sp>
          <p:sp>
            <p:nvSpPr>
              <p:cNvPr id="329" name="TextBox 328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$75 </a:t>
                </a:r>
              </a:p>
            </p:txBody>
          </p:sp>
        </p:grpSp>
        <p:grpSp>
          <p:nvGrpSpPr>
            <p:cNvPr id="330" name="Group 329"/>
            <p:cNvGrpSpPr/>
            <p:nvPr/>
          </p:nvGrpSpPr>
          <p:grpSpPr>
            <a:xfrm>
              <a:off x="5166492" y="5545637"/>
              <a:ext cx="1109068" cy="276999"/>
              <a:chOff x="763623" y="2662134"/>
              <a:chExt cx="1368356" cy="276999"/>
            </a:xfrm>
            <a:solidFill>
              <a:schemeClr val="tx2">
                <a:lumMod val="40000"/>
                <a:lumOff val="60000"/>
              </a:schemeClr>
            </a:solidFill>
          </p:grpSpPr>
          <p:sp>
            <p:nvSpPr>
              <p:cNvPr id="331" name="TextBox 330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54235</a:t>
                </a:r>
              </a:p>
            </p:txBody>
          </p:sp>
          <p:sp>
            <p:nvSpPr>
              <p:cNvPr id="332" name="TextBox 331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$22 </a:t>
                </a:r>
              </a:p>
            </p:txBody>
          </p:sp>
        </p:grpSp>
      </p:grpSp>
      <p:grpSp>
        <p:nvGrpSpPr>
          <p:cNvPr id="95" name="Group 94"/>
          <p:cNvGrpSpPr/>
          <p:nvPr/>
        </p:nvGrpSpPr>
        <p:grpSpPr>
          <a:xfrm>
            <a:off x="3180942" y="5918232"/>
            <a:ext cx="1109068" cy="591614"/>
            <a:chOff x="5166492" y="5918232"/>
            <a:chExt cx="1109068" cy="591614"/>
          </a:xfrm>
        </p:grpSpPr>
        <p:grpSp>
          <p:nvGrpSpPr>
            <p:cNvPr id="333" name="Group 332"/>
            <p:cNvGrpSpPr/>
            <p:nvPr/>
          </p:nvGrpSpPr>
          <p:grpSpPr>
            <a:xfrm>
              <a:off x="5166492" y="5918232"/>
              <a:ext cx="1109068" cy="276999"/>
              <a:chOff x="763623" y="2662134"/>
              <a:chExt cx="1368356" cy="276999"/>
            </a:xfrm>
            <a:solidFill>
              <a:schemeClr val="accent4">
                <a:lumMod val="40000"/>
                <a:lumOff val="60000"/>
              </a:schemeClr>
            </a:solidFill>
          </p:grpSpPr>
          <p:sp>
            <p:nvSpPr>
              <p:cNvPr id="334" name="TextBox 333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02115 </a:t>
                </a:r>
              </a:p>
            </p:txBody>
          </p:sp>
          <p:sp>
            <p:nvSpPr>
              <p:cNvPr id="335" name="TextBox 334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$15 </a:t>
                </a:r>
              </a:p>
            </p:txBody>
          </p:sp>
        </p:grpSp>
        <p:grpSp>
          <p:nvGrpSpPr>
            <p:cNvPr id="336" name="Group 335"/>
            <p:cNvGrpSpPr/>
            <p:nvPr/>
          </p:nvGrpSpPr>
          <p:grpSpPr>
            <a:xfrm>
              <a:off x="5166492" y="6232847"/>
              <a:ext cx="1109068" cy="276999"/>
              <a:chOff x="763623" y="2662134"/>
              <a:chExt cx="1368356" cy="276999"/>
            </a:xfrm>
            <a:solidFill>
              <a:schemeClr val="accent4">
                <a:lumMod val="40000"/>
                <a:lumOff val="60000"/>
              </a:schemeClr>
            </a:solidFill>
          </p:grpSpPr>
          <p:sp>
            <p:nvSpPr>
              <p:cNvPr id="337" name="TextBox 336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02115 </a:t>
                </a:r>
              </a:p>
            </p:txBody>
          </p:sp>
          <p:sp>
            <p:nvSpPr>
              <p:cNvPr id="338" name="TextBox 337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$15 </a:t>
                </a:r>
              </a:p>
            </p:txBody>
          </p:sp>
        </p:grpSp>
      </p:grpSp>
      <p:cxnSp>
        <p:nvCxnSpPr>
          <p:cNvPr id="11" name="Straight Arrow Connector 10"/>
          <p:cNvCxnSpPr>
            <a:stCxn id="76" idx="3"/>
            <a:endCxn id="304" idx="1"/>
          </p:cNvCxnSpPr>
          <p:nvPr/>
        </p:nvCxnSpPr>
        <p:spPr bwMode="auto">
          <a:xfrm flipV="1">
            <a:off x="2052520" y="1090362"/>
            <a:ext cx="1128422" cy="2119251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Straight Arrow Connector 12"/>
          <p:cNvCxnSpPr/>
          <p:nvPr/>
        </p:nvCxnSpPr>
        <p:spPr bwMode="auto">
          <a:xfrm flipV="1">
            <a:off x="2052520" y="1581681"/>
            <a:ext cx="1474797" cy="3035804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" name="Straight Arrow Connector 15"/>
          <p:cNvCxnSpPr/>
          <p:nvPr/>
        </p:nvCxnSpPr>
        <p:spPr bwMode="auto">
          <a:xfrm flipV="1">
            <a:off x="2052520" y="3209613"/>
            <a:ext cx="1474797" cy="284711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0" name="Straight Arrow Connector 29"/>
          <p:cNvCxnSpPr>
            <a:endCxn id="319" idx="1"/>
          </p:cNvCxnSpPr>
          <p:nvPr/>
        </p:nvCxnSpPr>
        <p:spPr bwMode="auto">
          <a:xfrm>
            <a:off x="1706145" y="2453942"/>
            <a:ext cx="1474797" cy="1518653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5" name="Straight Arrow Connector 124"/>
          <p:cNvCxnSpPr/>
          <p:nvPr/>
        </p:nvCxnSpPr>
        <p:spPr bwMode="auto">
          <a:xfrm>
            <a:off x="2052520" y="1569623"/>
            <a:ext cx="1474797" cy="3680207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39" name="Straight Arrow Connector 338"/>
          <p:cNvCxnSpPr/>
          <p:nvPr/>
        </p:nvCxnSpPr>
        <p:spPr bwMode="auto">
          <a:xfrm>
            <a:off x="2052520" y="5398042"/>
            <a:ext cx="1474797" cy="797189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130" name="Group 129"/>
          <p:cNvGrpSpPr/>
          <p:nvPr/>
        </p:nvGrpSpPr>
        <p:grpSpPr>
          <a:xfrm>
            <a:off x="4372010" y="1194416"/>
            <a:ext cx="855245" cy="4905590"/>
            <a:chOff x="6340590" y="1194416"/>
            <a:chExt cx="976554" cy="4905590"/>
          </a:xfrm>
        </p:grpSpPr>
        <p:grpSp>
          <p:nvGrpSpPr>
            <p:cNvPr id="348" name="Group 347"/>
            <p:cNvGrpSpPr/>
            <p:nvPr/>
          </p:nvGrpSpPr>
          <p:grpSpPr>
            <a:xfrm>
              <a:off x="6373155" y="1194416"/>
              <a:ext cx="943989" cy="479261"/>
              <a:chOff x="6373155" y="1194416"/>
              <a:chExt cx="943989" cy="479261"/>
            </a:xfrm>
          </p:grpSpPr>
          <p:sp>
            <p:nvSpPr>
              <p:cNvPr id="340" name="Oval 339"/>
              <p:cNvSpPr/>
              <p:nvPr/>
            </p:nvSpPr>
            <p:spPr bwMode="auto">
              <a:xfrm>
                <a:off x="6593246" y="1194416"/>
                <a:ext cx="723898" cy="479261"/>
              </a:xfrm>
              <a:prstGeom prst="ellipse">
                <a:avLst/>
              </a:prstGeom>
              <a:solidFill>
                <a:schemeClr val="tx2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Sort</a:t>
                </a:r>
                <a:endParaRPr kumimoji="0" lang="en-US" sz="140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cxnSp>
            <p:nvCxnSpPr>
              <p:cNvPr id="347" name="Straight Arrow Connector 346"/>
              <p:cNvCxnSpPr>
                <a:stCxn id="343" idx="3"/>
                <a:endCxn id="340" idx="2"/>
              </p:cNvCxnSpPr>
              <p:nvPr/>
            </p:nvCxnSpPr>
            <p:spPr bwMode="auto">
              <a:xfrm>
                <a:off x="6373155" y="1434047"/>
                <a:ext cx="220091" cy="0"/>
              </a:xfrm>
              <a:prstGeom prst="straightConnector1">
                <a:avLst/>
              </a:prstGeom>
              <a:solidFill>
                <a:schemeClr val="accent1"/>
              </a:solidFill>
              <a:ln w="2857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</p:grpSp>
        <p:grpSp>
          <p:nvGrpSpPr>
            <p:cNvPr id="349" name="Group 348"/>
            <p:cNvGrpSpPr/>
            <p:nvPr/>
          </p:nvGrpSpPr>
          <p:grpSpPr>
            <a:xfrm>
              <a:off x="6351712" y="3421167"/>
              <a:ext cx="952913" cy="479261"/>
              <a:chOff x="6351712" y="1194416"/>
              <a:chExt cx="952913" cy="479261"/>
            </a:xfrm>
          </p:grpSpPr>
          <p:sp>
            <p:nvSpPr>
              <p:cNvPr id="350" name="Oval 349"/>
              <p:cNvSpPr/>
              <p:nvPr/>
            </p:nvSpPr>
            <p:spPr bwMode="auto">
              <a:xfrm>
                <a:off x="6580725" y="1194416"/>
                <a:ext cx="723900" cy="479261"/>
              </a:xfrm>
              <a:prstGeom prst="ellipse">
                <a:avLst/>
              </a:prstGeom>
              <a:solidFill>
                <a:schemeClr val="tx2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Sort</a:t>
                </a:r>
                <a:endParaRPr kumimoji="0" lang="en-US" sz="140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cxnSp>
            <p:nvCxnSpPr>
              <p:cNvPr id="351" name="Straight Arrow Connector 350"/>
              <p:cNvCxnSpPr/>
              <p:nvPr/>
            </p:nvCxnSpPr>
            <p:spPr bwMode="auto">
              <a:xfrm flipV="1">
                <a:off x="6351712" y="1434047"/>
                <a:ext cx="240143" cy="8145"/>
              </a:xfrm>
              <a:prstGeom prst="straightConnector1">
                <a:avLst/>
              </a:prstGeom>
              <a:solidFill>
                <a:schemeClr val="accent1"/>
              </a:solidFill>
              <a:ln w="2857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</p:grpSp>
        <p:grpSp>
          <p:nvGrpSpPr>
            <p:cNvPr id="352" name="Group 351"/>
            <p:cNvGrpSpPr/>
            <p:nvPr/>
          </p:nvGrpSpPr>
          <p:grpSpPr>
            <a:xfrm>
              <a:off x="6340590" y="5620745"/>
              <a:ext cx="948782" cy="479261"/>
              <a:chOff x="6340590" y="1194416"/>
              <a:chExt cx="948782" cy="479261"/>
            </a:xfrm>
          </p:grpSpPr>
          <p:sp>
            <p:nvSpPr>
              <p:cNvPr id="353" name="Oval 352"/>
              <p:cNvSpPr/>
              <p:nvPr/>
            </p:nvSpPr>
            <p:spPr bwMode="auto">
              <a:xfrm>
                <a:off x="6565472" y="1194416"/>
                <a:ext cx="723900" cy="479261"/>
              </a:xfrm>
              <a:prstGeom prst="ellipse">
                <a:avLst/>
              </a:prstGeom>
              <a:solidFill>
                <a:schemeClr val="tx2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Sort</a:t>
                </a:r>
                <a:endParaRPr kumimoji="0" lang="en-US" sz="140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cxnSp>
            <p:nvCxnSpPr>
              <p:cNvPr id="354" name="Straight Arrow Connector 353"/>
              <p:cNvCxnSpPr/>
              <p:nvPr/>
            </p:nvCxnSpPr>
            <p:spPr bwMode="auto">
              <a:xfrm flipV="1">
                <a:off x="6340590" y="1434047"/>
                <a:ext cx="240143" cy="15039"/>
              </a:xfrm>
              <a:prstGeom prst="straightConnector1">
                <a:avLst/>
              </a:prstGeom>
              <a:solidFill>
                <a:schemeClr val="accent1"/>
              </a:solidFill>
              <a:ln w="2857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</p:grpSp>
      </p:grpSp>
      <p:cxnSp>
        <p:nvCxnSpPr>
          <p:cNvPr id="364" name="Straight Arrow Connector 363"/>
          <p:cNvCxnSpPr/>
          <p:nvPr/>
        </p:nvCxnSpPr>
        <p:spPr bwMode="auto">
          <a:xfrm>
            <a:off x="5241121" y="1428872"/>
            <a:ext cx="210312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62" name="Straight Arrow Connector 361"/>
          <p:cNvCxnSpPr/>
          <p:nvPr/>
        </p:nvCxnSpPr>
        <p:spPr bwMode="auto">
          <a:xfrm>
            <a:off x="5241121" y="3655623"/>
            <a:ext cx="210312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60" name="Straight Arrow Connector 359"/>
          <p:cNvCxnSpPr/>
          <p:nvPr/>
        </p:nvCxnSpPr>
        <p:spPr bwMode="auto">
          <a:xfrm>
            <a:off x="5222936" y="5845676"/>
            <a:ext cx="210312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1020B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148" name="Group 147"/>
          <p:cNvGrpSpPr/>
          <p:nvPr/>
        </p:nvGrpSpPr>
        <p:grpSpPr>
          <a:xfrm>
            <a:off x="5437962" y="913451"/>
            <a:ext cx="1276350" cy="1098341"/>
            <a:chOff x="7659047" y="913451"/>
            <a:chExt cx="1276350" cy="1098341"/>
          </a:xfrm>
        </p:grpSpPr>
        <p:sp>
          <p:nvSpPr>
            <p:cNvPr id="365" name="Rounded Rectangle 364"/>
            <p:cNvSpPr/>
            <p:nvPr/>
          </p:nvSpPr>
          <p:spPr bwMode="auto">
            <a:xfrm>
              <a:off x="7659047" y="913451"/>
              <a:ext cx="1276350" cy="1098341"/>
            </a:xfrm>
            <a:prstGeom prst="round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grpSp>
          <p:nvGrpSpPr>
            <p:cNvPr id="366" name="Group 365"/>
            <p:cNvGrpSpPr/>
            <p:nvPr/>
          </p:nvGrpSpPr>
          <p:grpSpPr>
            <a:xfrm>
              <a:off x="7729664" y="980437"/>
              <a:ext cx="1109068" cy="276999"/>
              <a:chOff x="763623" y="2662134"/>
              <a:chExt cx="1368356" cy="276999"/>
            </a:xfrm>
            <a:solidFill>
              <a:srgbClr val="FFFF00"/>
            </a:solidFill>
          </p:grpSpPr>
          <p:sp>
            <p:nvSpPr>
              <p:cNvPr id="367" name="TextBox 366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53705 </a:t>
                </a:r>
              </a:p>
            </p:txBody>
          </p:sp>
          <p:sp>
            <p:nvSpPr>
              <p:cNvPr id="368" name="TextBox 367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$65 </a:t>
                </a:r>
              </a:p>
            </p:txBody>
          </p:sp>
        </p:grpSp>
        <p:grpSp>
          <p:nvGrpSpPr>
            <p:cNvPr id="369" name="Group 368"/>
            <p:cNvGrpSpPr/>
            <p:nvPr/>
          </p:nvGrpSpPr>
          <p:grpSpPr>
            <a:xfrm>
              <a:off x="7729664" y="1304682"/>
              <a:ext cx="1109068" cy="606425"/>
              <a:chOff x="5166492" y="1276107"/>
              <a:chExt cx="1109068" cy="606425"/>
            </a:xfrm>
          </p:grpSpPr>
          <p:grpSp>
            <p:nvGrpSpPr>
              <p:cNvPr id="370" name="Group 369"/>
              <p:cNvGrpSpPr/>
              <p:nvPr/>
            </p:nvGrpSpPr>
            <p:grpSpPr>
              <a:xfrm>
                <a:off x="5166492" y="1276107"/>
                <a:ext cx="1109068" cy="276999"/>
                <a:chOff x="763623" y="2662134"/>
                <a:chExt cx="1368356" cy="276999"/>
              </a:xfrm>
              <a:solidFill>
                <a:srgbClr val="FFFF00"/>
              </a:solidFill>
            </p:grpSpPr>
            <p:sp>
              <p:nvSpPr>
                <p:cNvPr id="374" name="TextBox 373"/>
                <p:cNvSpPr txBox="1"/>
                <p:nvPr/>
              </p:nvSpPr>
              <p:spPr>
                <a:xfrm>
                  <a:off x="763623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53705 </a:t>
                  </a:r>
                </a:p>
              </p:txBody>
            </p:sp>
            <p:sp>
              <p:nvSpPr>
                <p:cNvPr id="375" name="TextBox 374"/>
                <p:cNvSpPr txBox="1"/>
                <p:nvPr/>
              </p:nvSpPr>
              <p:spPr>
                <a:xfrm>
                  <a:off x="1515892" y="2662134"/>
                  <a:ext cx="616087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$30 </a:t>
                  </a:r>
                </a:p>
              </p:txBody>
            </p:sp>
          </p:grpSp>
          <p:grpSp>
            <p:nvGrpSpPr>
              <p:cNvPr id="371" name="Group 370"/>
              <p:cNvGrpSpPr/>
              <p:nvPr/>
            </p:nvGrpSpPr>
            <p:grpSpPr>
              <a:xfrm>
                <a:off x="5166492" y="1605533"/>
                <a:ext cx="1109068" cy="276999"/>
                <a:chOff x="763623" y="2662134"/>
                <a:chExt cx="1368356" cy="276999"/>
              </a:xfrm>
              <a:solidFill>
                <a:srgbClr val="FFFF00"/>
              </a:solidFill>
            </p:grpSpPr>
            <p:sp>
              <p:nvSpPr>
                <p:cNvPr id="372" name="TextBox 371"/>
                <p:cNvSpPr txBox="1"/>
                <p:nvPr/>
              </p:nvSpPr>
              <p:spPr>
                <a:xfrm>
                  <a:off x="763623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53705 </a:t>
                  </a:r>
                </a:p>
              </p:txBody>
            </p:sp>
            <p:sp>
              <p:nvSpPr>
                <p:cNvPr id="373" name="TextBox 372"/>
                <p:cNvSpPr txBox="1"/>
                <p:nvPr/>
              </p:nvSpPr>
              <p:spPr>
                <a:xfrm>
                  <a:off x="1515892" y="2662134"/>
                  <a:ext cx="616087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$15 </a:t>
                  </a:r>
                </a:p>
              </p:txBody>
            </p:sp>
          </p:grpSp>
        </p:grpSp>
      </p:grpSp>
      <p:grpSp>
        <p:nvGrpSpPr>
          <p:cNvPr id="152" name="Group 151"/>
          <p:cNvGrpSpPr/>
          <p:nvPr/>
        </p:nvGrpSpPr>
        <p:grpSpPr>
          <a:xfrm>
            <a:off x="5451817" y="2823544"/>
            <a:ext cx="1276350" cy="1661449"/>
            <a:chOff x="7663112" y="2823544"/>
            <a:chExt cx="1276350" cy="1661449"/>
          </a:xfrm>
        </p:grpSpPr>
        <p:sp>
          <p:nvSpPr>
            <p:cNvPr id="376" name="Rounded Rectangle 375"/>
            <p:cNvSpPr/>
            <p:nvPr/>
          </p:nvSpPr>
          <p:spPr bwMode="auto">
            <a:xfrm>
              <a:off x="7663112" y="2823544"/>
              <a:ext cx="1276350" cy="1661449"/>
            </a:xfrm>
            <a:prstGeom prst="round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grpSp>
          <p:nvGrpSpPr>
            <p:cNvPr id="377" name="Group 376"/>
            <p:cNvGrpSpPr/>
            <p:nvPr/>
          </p:nvGrpSpPr>
          <p:grpSpPr>
            <a:xfrm>
              <a:off x="7737227" y="3492220"/>
              <a:ext cx="1109068" cy="589508"/>
              <a:chOff x="5166492" y="2909187"/>
              <a:chExt cx="1109068" cy="589508"/>
            </a:xfrm>
          </p:grpSpPr>
          <p:grpSp>
            <p:nvGrpSpPr>
              <p:cNvPr id="378" name="Group 377"/>
              <p:cNvGrpSpPr/>
              <p:nvPr/>
            </p:nvGrpSpPr>
            <p:grpSpPr>
              <a:xfrm>
                <a:off x="5166492" y="2909187"/>
                <a:ext cx="1109068" cy="276999"/>
                <a:chOff x="763623" y="2662134"/>
                <a:chExt cx="1368356" cy="276999"/>
              </a:xfrm>
              <a:solidFill>
                <a:srgbClr val="B6FF23"/>
              </a:solidFill>
            </p:grpSpPr>
            <p:sp>
              <p:nvSpPr>
                <p:cNvPr id="382" name="TextBox 381"/>
                <p:cNvSpPr txBox="1"/>
                <p:nvPr/>
              </p:nvSpPr>
              <p:spPr>
                <a:xfrm>
                  <a:off x="763623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44313 </a:t>
                  </a:r>
                </a:p>
              </p:txBody>
            </p:sp>
            <p:sp>
              <p:nvSpPr>
                <p:cNvPr id="383" name="TextBox 382"/>
                <p:cNvSpPr txBox="1"/>
                <p:nvPr/>
              </p:nvSpPr>
              <p:spPr>
                <a:xfrm>
                  <a:off x="1515892" y="2662134"/>
                  <a:ext cx="616087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$10 </a:t>
                  </a:r>
                </a:p>
              </p:txBody>
            </p:sp>
          </p:grpSp>
          <p:grpSp>
            <p:nvGrpSpPr>
              <p:cNvPr id="379" name="Group 378"/>
              <p:cNvGrpSpPr/>
              <p:nvPr/>
            </p:nvGrpSpPr>
            <p:grpSpPr>
              <a:xfrm>
                <a:off x="5166492" y="3221696"/>
                <a:ext cx="1109068" cy="276999"/>
                <a:chOff x="763623" y="2662134"/>
                <a:chExt cx="1368356" cy="276999"/>
              </a:xfrm>
              <a:solidFill>
                <a:srgbClr val="B6FF23"/>
              </a:solidFill>
            </p:grpSpPr>
            <p:sp>
              <p:nvSpPr>
                <p:cNvPr id="380" name="TextBox 379"/>
                <p:cNvSpPr txBox="1"/>
                <p:nvPr/>
              </p:nvSpPr>
              <p:spPr>
                <a:xfrm>
                  <a:off x="763623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44313 </a:t>
                  </a:r>
                </a:p>
              </p:txBody>
            </p:sp>
            <p:sp>
              <p:nvSpPr>
                <p:cNvPr id="381" name="TextBox 380"/>
                <p:cNvSpPr txBox="1"/>
                <p:nvPr/>
              </p:nvSpPr>
              <p:spPr>
                <a:xfrm>
                  <a:off x="1515892" y="2662134"/>
                  <a:ext cx="616087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$25 </a:t>
                  </a:r>
                </a:p>
              </p:txBody>
            </p:sp>
          </p:grpSp>
        </p:grpSp>
        <p:grpSp>
          <p:nvGrpSpPr>
            <p:cNvPr id="386" name="Group 385"/>
            <p:cNvGrpSpPr/>
            <p:nvPr/>
          </p:nvGrpSpPr>
          <p:grpSpPr>
            <a:xfrm>
              <a:off x="7737227" y="4109843"/>
              <a:ext cx="1109068" cy="276999"/>
              <a:chOff x="763623" y="2662134"/>
              <a:chExt cx="1368356" cy="276999"/>
            </a:xfrm>
            <a:solidFill>
              <a:srgbClr val="B6FF23"/>
            </a:solidFill>
          </p:grpSpPr>
          <p:sp>
            <p:nvSpPr>
              <p:cNvPr id="390" name="TextBox 389"/>
              <p:cNvSpPr txBox="1"/>
              <p:nvPr/>
            </p:nvSpPr>
            <p:spPr>
              <a:xfrm>
                <a:off x="763623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44313 </a:t>
                </a:r>
              </a:p>
            </p:txBody>
          </p:sp>
          <p:sp>
            <p:nvSpPr>
              <p:cNvPr id="391" name="TextBox 390"/>
              <p:cNvSpPr txBox="1"/>
              <p:nvPr/>
            </p:nvSpPr>
            <p:spPr>
              <a:xfrm>
                <a:off x="1515892" y="2662134"/>
                <a:ext cx="616087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$55 </a:t>
                </a:r>
              </a:p>
            </p:txBody>
          </p:sp>
        </p:grpSp>
        <p:grpSp>
          <p:nvGrpSpPr>
            <p:cNvPr id="147" name="Group 146"/>
            <p:cNvGrpSpPr/>
            <p:nvPr/>
          </p:nvGrpSpPr>
          <p:grpSpPr>
            <a:xfrm>
              <a:off x="7737227" y="2890137"/>
              <a:ext cx="1109068" cy="580651"/>
              <a:chOff x="7868493" y="2410829"/>
              <a:chExt cx="1109068" cy="580651"/>
            </a:xfrm>
          </p:grpSpPr>
          <p:grpSp>
            <p:nvGrpSpPr>
              <p:cNvPr id="385" name="Group 384"/>
              <p:cNvGrpSpPr/>
              <p:nvPr/>
            </p:nvGrpSpPr>
            <p:grpSpPr>
              <a:xfrm>
                <a:off x="7868493" y="2714481"/>
                <a:ext cx="1109068" cy="276999"/>
                <a:chOff x="763623" y="2662134"/>
                <a:chExt cx="1368356" cy="276999"/>
              </a:xfrm>
              <a:solidFill>
                <a:schemeClr val="accent6"/>
              </a:solidFill>
            </p:grpSpPr>
            <p:sp>
              <p:nvSpPr>
                <p:cNvPr id="392" name="TextBox 391"/>
                <p:cNvSpPr txBox="1"/>
                <p:nvPr/>
              </p:nvSpPr>
              <p:spPr>
                <a:xfrm>
                  <a:off x="763623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10025 </a:t>
                  </a:r>
                </a:p>
              </p:txBody>
            </p:sp>
            <p:sp>
              <p:nvSpPr>
                <p:cNvPr id="393" name="TextBox 392"/>
                <p:cNvSpPr txBox="1"/>
                <p:nvPr/>
              </p:nvSpPr>
              <p:spPr>
                <a:xfrm>
                  <a:off x="1515892" y="2662134"/>
                  <a:ext cx="616087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$95 </a:t>
                  </a:r>
                </a:p>
              </p:txBody>
            </p:sp>
          </p:grpSp>
          <p:grpSp>
            <p:nvGrpSpPr>
              <p:cNvPr id="387" name="Group 386"/>
              <p:cNvGrpSpPr/>
              <p:nvPr/>
            </p:nvGrpSpPr>
            <p:grpSpPr>
              <a:xfrm>
                <a:off x="7868493" y="2410829"/>
                <a:ext cx="1109068" cy="276999"/>
                <a:chOff x="763623" y="2662134"/>
                <a:chExt cx="1368356" cy="276999"/>
              </a:xfrm>
              <a:solidFill>
                <a:schemeClr val="accent6"/>
              </a:solidFill>
            </p:grpSpPr>
            <p:sp>
              <p:nvSpPr>
                <p:cNvPr id="388" name="TextBox 387"/>
                <p:cNvSpPr txBox="1"/>
                <p:nvPr/>
              </p:nvSpPr>
              <p:spPr>
                <a:xfrm>
                  <a:off x="763623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10025 </a:t>
                  </a:r>
                </a:p>
              </p:txBody>
            </p:sp>
            <p:sp>
              <p:nvSpPr>
                <p:cNvPr id="389" name="TextBox 388"/>
                <p:cNvSpPr txBox="1"/>
                <p:nvPr/>
              </p:nvSpPr>
              <p:spPr>
                <a:xfrm>
                  <a:off x="1515892" y="2662134"/>
                  <a:ext cx="616087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$60 </a:t>
                  </a:r>
                </a:p>
              </p:txBody>
            </p:sp>
          </p:grpSp>
        </p:grpSp>
      </p:grpSp>
      <p:grpSp>
        <p:nvGrpSpPr>
          <p:cNvPr id="153" name="Group 152"/>
          <p:cNvGrpSpPr/>
          <p:nvPr/>
        </p:nvGrpSpPr>
        <p:grpSpPr>
          <a:xfrm>
            <a:off x="5410252" y="5043983"/>
            <a:ext cx="1276350" cy="1661449"/>
            <a:chOff x="7701211" y="5043983"/>
            <a:chExt cx="1276350" cy="1661449"/>
          </a:xfrm>
        </p:grpSpPr>
        <p:sp>
          <p:nvSpPr>
            <p:cNvPr id="394" name="Rounded Rectangle 393"/>
            <p:cNvSpPr/>
            <p:nvPr/>
          </p:nvSpPr>
          <p:spPr bwMode="auto">
            <a:xfrm>
              <a:off x="7701211" y="5043983"/>
              <a:ext cx="1276350" cy="1661449"/>
            </a:xfrm>
            <a:prstGeom prst="roundRect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grpSp>
          <p:nvGrpSpPr>
            <p:cNvPr id="395" name="Group 394"/>
            <p:cNvGrpSpPr/>
            <p:nvPr/>
          </p:nvGrpSpPr>
          <p:grpSpPr>
            <a:xfrm>
              <a:off x="7789724" y="5971822"/>
              <a:ext cx="1109068" cy="586607"/>
              <a:chOff x="5166492" y="5236029"/>
              <a:chExt cx="1109068" cy="586607"/>
            </a:xfrm>
          </p:grpSpPr>
          <p:grpSp>
            <p:nvGrpSpPr>
              <p:cNvPr id="396" name="Group 395"/>
              <p:cNvGrpSpPr/>
              <p:nvPr/>
            </p:nvGrpSpPr>
            <p:grpSpPr>
              <a:xfrm>
                <a:off x="5166492" y="5236029"/>
                <a:ext cx="1109068" cy="276999"/>
                <a:chOff x="763623" y="2662134"/>
                <a:chExt cx="1368356" cy="276999"/>
              </a:xfrm>
              <a:solidFill>
                <a:schemeClr val="tx2">
                  <a:lumMod val="40000"/>
                  <a:lumOff val="60000"/>
                </a:schemeClr>
              </a:solidFill>
            </p:grpSpPr>
            <p:sp>
              <p:nvSpPr>
                <p:cNvPr id="400" name="TextBox 399"/>
                <p:cNvSpPr txBox="1"/>
                <p:nvPr/>
              </p:nvSpPr>
              <p:spPr>
                <a:xfrm>
                  <a:off x="763623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54235 </a:t>
                  </a:r>
                </a:p>
              </p:txBody>
            </p:sp>
            <p:sp>
              <p:nvSpPr>
                <p:cNvPr id="401" name="TextBox 400"/>
                <p:cNvSpPr txBox="1"/>
                <p:nvPr/>
              </p:nvSpPr>
              <p:spPr>
                <a:xfrm>
                  <a:off x="1515892" y="2662134"/>
                  <a:ext cx="616087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$75 </a:t>
                  </a:r>
                </a:p>
              </p:txBody>
            </p:sp>
          </p:grpSp>
          <p:grpSp>
            <p:nvGrpSpPr>
              <p:cNvPr id="397" name="Group 396"/>
              <p:cNvGrpSpPr/>
              <p:nvPr/>
            </p:nvGrpSpPr>
            <p:grpSpPr>
              <a:xfrm>
                <a:off x="5166492" y="5545637"/>
                <a:ext cx="1109068" cy="276999"/>
                <a:chOff x="763623" y="2662134"/>
                <a:chExt cx="1368356" cy="276999"/>
              </a:xfrm>
              <a:solidFill>
                <a:schemeClr val="tx2">
                  <a:lumMod val="40000"/>
                  <a:lumOff val="60000"/>
                </a:schemeClr>
              </a:solidFill>
            </p:grpSpPr>
            <p:sp>
              <p:nvSpPr>
                <p:cNvPr id="398" name="TextBox 397"/>
                <p:cNvSpPr txBox="1"/>
                <p:nvPr/>
              </p:nvSpPr>
              <p:spPr>
                <a:xfrm>
                  <a:off x="763623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54235</a:t>
                  </a:r>
                </a:p>
              </p:txBody>
            </p:sp>
            <p:sp>
              <p:nvSpPr>
                <p:cNvPr id="399" name="TextBox 398"/>
                <p:cNvSpPr txBox="1"/>
                <p:nvPr/>
              </p:nvSpPr>
              <p:spPr>
                <a:xfrm>
                  <a:off x="1515892" y="2662134"/>
                  <a:ext cx="616087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$22 </a:t>
                  </a:r>
                </a:p>
              </p:txBody>
            </p:sp>
          </p:grpSp>
        </p:grpSp>
        <p:grpSp>
          <p:nvGrpSpPr>
            <p:cNvPr id="402" name="Group 401"/>
            <p:cNvGrpSpPr/>
            <p:nvPr/>
          </p:nvGrpSpPr>
          <p:grpSpPr>
            <a:xfrm>
              <a:off x="7789724" y="5249830"/>
              <a:ext cx="1109068" cy="591614"/>
              <a:chOff x="5166492" y="5918232"/>
              <a:chExt cx="1109068" cy="591614"/>
            </a:xfrm>
          </p:grpSpPr>
          <p:grpSp>
            <p:nvGrpSpPr>
              <p:cNvPr id="403" name="Group 402"/>
              <p:cNvGrpSpPr/>
              <p:nvPr/>
            </p:nvGrpSpPr>
            <p:grpSpPr>
              <a:xfrm>
                <a:off x="5166492" y="5918232"/>
                <a:ext cx="1109068" cy="276999"/>
                <a:chOff x="763623" y="2662134"/>
                <a:chExt cx="1368356" cy="276999"/>
              </a:xfrm>
              <a:solidFill>
                <a:schemeClr val="accent4">
                  <a:lumMod val="40000"/>
                  <a:lumOff val="60000"/>
                </a:schemeClr>
              </a:solidFill>
            </p:grpSpPr>
            <p:sp>
              <p:nvSpPr>
                <p:cNvPr id="407" name="TextBox 406"/>
                <p:cNvSpPr txBox="1"/>
                <p:nvPr/>
              </p:nvSpPr>
              <p:spPr>
                <a:xfrm>
                  <a:off x="763623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02115 </a:t>
                  </a:r>
                </a:p>
              </p:txBody>
            </p:sp>
            <p:sp>
              <p:nvSpPr>
                <p:cNvPr id="408" name="TextBox 407"/>
                <p:cNvSpPr txBox="1"/>
                <p:nvPr/>
              </p:nvSpPr>
              <p:spPr>
                <a:xfrm>
                  <a:off x="1515892" y="2662134"/>
                  <a:ext cx="616087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$15 </a:t>
                  </a:r>
                </a:p>
              </p:txBody>
            </p:sp>
          </p:grpSp>
          <p:grpSp>
            <p:nvGrpSpPr>
              <p:cNvPr id="404" name="Group 403"/>
              <p:cNvGrpSpPr/>
              <p:nvPr/>
            </p:nvGrpSpPr>
            <p:grpSpPr>
              <a:xfrm>
                <a:off x="5166492" y="6232847"/>
                <a:ext cx="1109068" cy="276999"/>
                <a:chOff x="763623" y="2662134"/>
                <a:chExt cx="1368356" cy="276999"/>
              </a:xfrm>
              <a:solidFill>
                <a:schemeClr val="accent4">
                  <a:lumMod val="40000"/>
                  <a:lumOff val="60000"/>
                </a:schemeClr>
              </a:solidFill>
            </p:grpSpPr>
            <p:sp>
              <p:nvSpPr>
                <p:cNvPr id="405" name="TextBox 404"/>
                <p:cNvSpPr txBox="1"/>
                <p:nvPr/>
              </p:nvSpPr>
              <p:spPr>
                <a:xfrm>
                  <a:off x="763623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02115 </a:t>
                  </a:r>
                </a:p>
              </p:txBody>
            </p:sp>
            <p:sp>
              <p:nvSpPr>
                <p:cNvPr id="406" name="TextBox 405"/>
                <p:cNvSpPr txBox="1"/>
                <p:nvPr/>
              </p:nvSpPr>
              <p:spPr>
                <a:xfrm>
                  <a:off x="1515892" y="2662134"/>
                  <a:ext cx="616087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$15 </a:t>
                  </a:r>
                </a:p>
              </p:txBody>
            </p:sp>
          </p:grpSp>
        </p:grpSp>
      </p:grpSp>
      <p:grpSp>
        <p:nvGrpSpPr>
          <p:cNvPr id="442" name="Group 441"/>
          <p:cNvGrpSpPr/>
          <p:nvPr/>
        </p:nvGrpSpPr>
        <p:grpSpPr>
          <a:xfrm>
            <a:off x="6690326" y="931548"/>
            <a:ext cx="2304131" cy="5526673"/>
            <a:chOff x="3415395" y="1046801"/>
            <a:chExt cx="2304131" cy="5526673"/>
          </a:xfrm>
        </p:grpSpPr>
        <p:grpSp>
          <p:nvGrpSpPr>
            <p:cNvPr id="443" name="Group 442"/>
            <p:cNvGrpSpPr/>
            <p:nvPr/>
          </p:nvGrpSpPr>
          <p:grpSpPr>
            <a:xfrm>
              <a:off x="3415395" y="1046801"/>
              <a:ext cx="2304131" cy="5526673"/>
              <a:chOff x="3415395" y="1046801"/>
              <a:chExt cx="2304131" cy="5526673"/>
            </a:xfrm>
          </p:grpSpPr>
          <p:grpSp>
            <p:nvGrpSpPr>
              <p:cNvPr id="460" name="Group 459"/>
              <p:cNvGrpSpPr/>
              <p:nvPr/>
            </p:nvGrpSpPr>
            <p:grpSpPr>
              <a:xfrm>
                <a:off x="3415395" y="1348774"/>
                <a:ext cx="1048215" cy="4938713"/>
                <a:chOff x="4544038" y="1199883"/>
                <a:chExt cx="1048215" cy="4938713"/>
              </a:xfrm>
            </p:grpSpPr>
            <p:grpSp>
              <p:nvGrpSpPr>
                <p:cNvPr id="464" name="Group 463"/>
                <p:cNvGrpSpPr/>
                <p:nvPr/>
              </p:nvGrpSpPr>
              <p:grpSpPr>
                <a:xfrm>
                  <a:off x="4563882" y="1199883"/>
                  <a:ext cx="997835" cy="479261"/>
                  <a:chOff x="4758420" y="740994"/>
                  <a:chExt cx="997835" cy="479261"/>
                </a:xfrm>
              </p:grpSpPr>
              <p:sp>
                <p:nvSpPr>
                  <p:cNvPr id="473" name="Oval 472"/>
                  <p:cNvSpPr/>
                  <p:nvPr/>
                </p:nvSpPr>
                <p:spPr bwMode="auto">
                  <a:xfrm flipH="1">
                    <a:off x="4935125" y="740994"/>
                    <a:ext cx="630936" cy="479261"/>
                  </a:xfrm>
                  <a:prstGeom prst="ellipse">
                    <a:avLst/>
                  </a:prstGeom>
                  <a:solidFill>
                    <a:srgbClr val="FF5050"/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>
                    <a:innerShdw blurRad="114300">
                      <a:prstClr val="black"/>
                    </a:innerShdw>
                  </a:effectLst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40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latin typeface="+mj-lt"/>
                      </a:rPr>
                      <a:t>SUM</a:t>
                    </a:r>
                    <a:endParaRPr kumimoji="0" lang="en-US" sz="140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latin typeface="+mj-lt"/>
                    </a:endParaRPr>
                  </a:p>
                </p:txBody>
              </p:sp>
              <p:cxnSp>
                <p:nvCxnSpPr>
                  <p:cNvPr id="474" name="Straight Arrow Connector 473"/>
                  <p:cNvCxnSpPr/>
                  <p:nvPr/>
                </p:nvCxnSpPr>
                <p:spPr bwMode="auto">
                  <a:xfrm>
                    <a:off x="4758420" y="980624"/>
                    <a:ext cx="182880" cy="0"/>
                  </a:xfrm>
                  <a:prstGeom prst="straightConnector1">
                    <a:avLst/>
                  </a:prstGeom>
                  <a:solidFill>
                    <a:srgbClr val="92D050"/>
                  </a:solidFill>
                  <a:ln w="2857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arrow"/>
                  </a:ln>
                  <a:effectLst/>
                </p:spPr>
              </p:cxnSp>
              <p:cxnSp>
                <p:nvCxnSpPr>
                  <p:cNvPr id="475" name="Straight Arrow Connector 474"/>
                  <p:cNvCxnSpPr/>
                  <p:nvPr/>
                </p:nvCxnSpPr>
                <p:spPr bwMode="auto">
                  <a:xfrm>
                    <a:off x="5573375" y="980624"/>
                    <a:ext cx="182880" cy="0"/>
                  </a:xfrm>
                  <a:prstGeom prst="straightConnector1">
                    <a:avLst/>
                  </a:prstGeom>
                  <a:solidFill>
                    <a:srgbClr val="92D050"/>
                  </a:solidFill>
                  <a:ln w="2857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arrow"/>
                  </a:ln>
                  <a:effectLst/>
                </p:spPr>
              </p:cxnSp>
            </p:grpSp>
            <p:grpSp>
              <p:nvGrpSpPr>
                <p:cNvPr id="465" name="Group 464"/>
                <p:cNvGrpSpPr/>
                <p:nvPr/>
              </p:nvGrpSpPr>
              <p:grpSpPr>
                <a:xfrm>
                  <a:off x="4576045" y="3458582"/>
                  <a:ext cx="1002339" cy="479261"/>
                  <a:chOff x="4770583" y="783584"/>
                  <a:chExt cx="1002339" cy="479261"/>
                </a:xfrm>
              </p:grpSpPr>
              <p:sp>
                <p:nvSpPr>
                  <p:cNvPr id="470" name="Oval 469"/>
                  <p:cNvSpPr/>
                  <p:nvPr/>
                </p:nvSpPr>
                <p:spPr bwMode="auto">
                  <a:xfrm flipH="1">
                    <a:off x="4948980" y="783584"/>
                    <a:ext cx="630936" cy="479261"/>
                  </a:xfrm>
                  <a:prstGeom prst="ellipse">
                    <a:avLst/>
                  </a:prstGeom>
                  <a:solidFill>
                    <a:srgbClr val="FF5050"/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>
                    <a:innerShdw blurRad="114300">
                      <a:prstClr val="black"/>
                    </a:innerShdw>
                  </a:effectLst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40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SUM</a:t>
                    </a:r>
                    <a:endParaRPr kumimoji="0" lang="en-US" sz="140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cxnSp>
                <p:nvCxnSpPr>
                  <p:cNvPr id="471" name="Straight Arrow Connector 470"/>
                  <p:cNvCxnSpPr/>
                  <p:nvPr/>
                </p:nvCxnSpPr>
                <p:spPr bwMode="auto">
                  <a:xfrm>
                    <a:off x="4770583" y="1023214"/>
                    <a:ext cx="182880" cy="0"/>
                  </a:xfrm>
                  <a:prstGeom prst="straightConnector1">
                    <a:avLst/>
                  </a:prstGeom>
                  <a:solidFill>
                    <a:srgbClr val="92D050"/>
                  </a:solidFill>
                  <a:ln w="2857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arrow"/>
                  </a:ln>
                  <a:effectLst/>
                </p:spPr>
              </p:cxnSp>
              <p:cxnSp>
                <p:nvCxnSpPr>
                  <p:cNvPr id="472" name="Straight Arrow Connector 471"/>
                  <p:cNvCxnSpPr/>
                  <p:nvPr/>
                </p:nvCxnSpPr>
                <p:spPr bwMode="auto">
                  <a:xfrm>
                    <a:off x="5590042" y="1023214"/>
                    <a:ext cx="182880" cy="0"/>
                  </a:xfrm>
                  <a:prstGeom prst="straightConnector1">
                    <a:avLst/>
                  </a:prstGeom>
                  <a:solidFill>
                    <a:srgbClr val="92D050"/>
                  </a:solidFill>
                  <a:ln w="2857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arrow"/>
                  </a:ln>
                  <a:effectLst/>
                </p:spPr>
              </p:cxnSp>
            </p:grpSp>
            <p:grpSp>
              <p:nvGrpSpPr>
                <p:cNvPr id="466" name="Group 465"/>
                <p:cNvGrpSpPr/>
                <p:nvPr/>
              </p:nvGrpSpPr>
              <p:grpSpPr>
                <a:xfrm>
                  <a:off x="4544038" y="5659335"/>
                  <a:ext cx="1048215" cy="479261"/>
                  <a:chOff x="4738576" y="764546"/>
                  <a:chExt cx="1048215" cy="479261"/>
                </a:xfrm>
              </p:grpSpPr>
              <p:sp>
                <p:nvSpPr>
                  <p:cNvPr id="467" name="Oval 466"/>
                  <p:cNvSpPr/>
                  <p:nvPr/>
                </p:nvSpPr>
                <p:spPr bwMode="auto">
                  <a:xfrm flipH="1">
                    <a:off x="4935417" y="764546"/>
                    <a:ext cx="630936" cy="479261"/>
                  </a:xfrm>
                  <a:prstGeom prst="ellipse">
                    <a:avLst/>
                  </a:prstGeom>
                  <a:solidFill>
                    <a:srgbClr val="FF5050"/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>
                    <a:innerShdw blurRad="114300">
                      <a:prstClr val="black"/>
                    </a:innerShdw>
                  </a:effectLst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40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SUM</a:t>
                    </a:r>
                    <a:endParaRPr kumimoji="0" lang="en-US" sz="140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cxnSp>
                <p:nvCxnSpPr>
                  <p:cNvPr id="468" name="Straight Arrow Connector 467"/>
                  <p:cNvCxnSpPr/>
                  <p:nvPr/>
                </p:nvCxnSpPr>
                <p:spPr bwMode="auto">
                  <a:xfrm>
                    <a:off x="4738576" y="1004176"/>
                    <a:ext cx="210312" cy="0"/>
                  </a:xfrm>
                  <a:prstGeom prst="straightConnector1">
                    <a:avLst/>
                  </a:prstGeom>
                  <a:solidFill>
                    <a:srgbClr val="92D050"/>
                  </a:solidFill>
                  <a:ln w="2857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arrow"/>
                  </a:ln>
                  <a:effectLst/>
                </p:spPr>
              </p:cxnSp>
              <p:cxnSp>
                <p:nvCxnSpPr>
                  <p:cNvPr id="469" name="Straight Arrow Connector 468"/>
                  <p:cNvCxnSpPr/>
                  <p:nvPr/>
                </p:nvCxnSpPr>
                <p:spPr bwMode="auto">
                  <a:xfrm>
                    <a:off x="5576479" y="1004176"/>
                    <a:ext cx="210312" cy="0"/>
                  </a:xfrm>
                  <a:prstGeom prst="straightConnector1">
                    <a:avLst/>
                  </a:prstGeom>
                  <a:solidFill>
                    <a:srgbClr val="92D050"/>
                  </a:solidFill>
                  <a:ln w="28575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arrow"/>
                  </a:ln>
                  <a:effectLst/>
                </p:spPr>
              </p:cxnSp>
            </p:grpSp>
          </p:grpSp>
          <p:sp>
            <p:nvSpPr>
              <p:cNvPr id="461" name="Rounded Rectangle 460"/>
              <p:cNvSpPr/>
              <p:nvPr/>
            </p:nvSpPr>
            <p:spPr bwMode="auto">
              <a:xfrm>
                <a:off x="4423040" y="1046801"/>
                <a:ext cx="1276350" cy="1098341"/>
              </a:xfrm>
              <a:prstGeom prst="round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462" name="Rounded Rectangle 461"/>
              <p:cNvSpPr/>
              <p:nvPr/>
            </p:nvSpPr>
            <p:spPr bwMode="auto">
              <a:xfrm>
                <a:off x="4443176" y="3256601"/>
                <a:ext cx="1276350" cy="1098341"/>
              </a:xfrm>
              <a:prstGeom prst="round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463" name="Rounded Rectangle 462"/>
              <p:cNvSpPr/>
              <p:nvPr/>
            </p:nvSpPr>
            <p:spPr bwMode="auto">
              <a:xfrm>
                <a:off x="4443176" y="5475133"/>
                <a:ext cx="1276350" cy="1098341"/>
              </a:xfrm>
              <a:prstGeom prst="round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444" name="Group 443"/>
            <p:cNvGrpSpPr/>
            <p:nvPr/>
          </p:nvGrpSpPr>
          <p:grpSpPr>
            <a:xfrm>
              <a:off x="4496291" y="3515050"/>
              <a:ext cx="1192709" cy="578926"/>
              <a:chOff x="292267" y="2315443"/>
              <a:chExt cx="1192709" cy="578926"/>
            </a:xfrm>
          </p:grpSpPr>
          <p:grpSp>
            <p:nvGrpSpPr>
              <p:cNvPr id="454" name="Group 453"/>
              <p:cNvGrpSpPr/>
              <p:nvPr/>
            </p:nvGrpSpPr>
            <p:grpSpPr>
              <a:xfrm>
                <a:off x="292267" y="2315443"/>
                <a:ext cx="1192709" cy="276999"/>
                <a:chOff x="-91077" y="2662134"/>
                <a:chExt cx="1471551" cy="276999"/>
              </a:xfrm>
              <a:solidFill>
                <a:schemeClr val="accent6"/>
              </a:solidFill>
            </p:grpSpPr>
            <p:sp>
              <p:nvSpPr>
                <p:cNvPr id="458" name="TextBox 457"/>
                <p:cNvSpPr txBox="1"/>
                <p:nvPr/>
              </p:nvSpPr>
              <p:spPr>
                <a:xfrm>
                  <a:off x="-91077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10025 </a:t>
                  </a:r>
                </a:p>
              </p:txBody>
            </p:sp>
            <p:sp>
              <p:nvSpPr>
                <p:cNvPr id="459" name="TextBox 458"/>
                <p:cNvSpPr txBox="1"/>
                <p:nvPr/>
              </p:nvSpPr>
              <p:spPr>
                <a:xfrm>
                  <a:off x="661192" y="2662134"/>
                  <a:ext cx="719282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$155 </a:t>
                  </a:r>
                </a:p>
              </p:txBody>
            </p:sp>
          </p:grpSp>
          <p:grpSp>
            <p:nvGrpSpPr>
              <p:cNvPr id="455" name="Group 454"/>
              <p:cNvGrpSpPr/>
              <p:nvPr/>
            </p:nvGrpSpPr>
            <p:grpSpPr>
              <a:xfrm>
                <a:off x="292267" y="2617370"/>
                <a:ext cx="1192709" cy="276999"/>
                <a:chOff x="-91077" y="2662134"/>
                <a:chExt cx="1471551" cy="276999"/>
              </a:xfrm>
              <a:solidFill>
                <a:srgbClr val="B6FF23"/>
              </a:solidFill>
            </p:grpSpPr>
            <p:sp>
              <p:nvSpPr>
                <p:cNvPr id="456" name="TextBox 455"/>
                <p:cNvSpPr txBox="1"/>
                <p:nvPr/>
              </p:nvSpPr>
              <p:spPr>
                <a:xfrm>
                  <a:off x="-91077" y="2662134"/>
                  <a:ext cx="752269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44313 </a:t>
                  </a:r>
                </a:p>
              </p:txBody>
            </p:sp>
            <p:sp>
              <p:nvSpPr>
                <p:cNvPr id="457" name="TextBox 456"/>
                <p:cNvSpPr txBox="1"/>
                <p:nvPr/>
              </p:nvSpPr>
              <p:spPr>
                <a:xfrm>
                  <a:off x="661192" y="2662134"/>
                  <a:ext cx="719282" cy="276999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 smtClean="0">
                      <a:solidFill>
                        <a:srgbClr val="01020B"/>
                      </a:solidFill>
                      <a:latin typeface="+mj-lt"/>
                    </a:rPr>
                    <a:t>$90 </a:t>
                  </a:r>
                </a:p>
              </p:txBody>
            </p:sp>
          </p:grpSp>
        </p:grpSp>
        <p:grpSp>
          <p:nvGrpSpPr>
            <p:cNvPr id="445" name="Group 444"/>
            <p:cNvGrpSpPr/>
            <p:nvPr/>
          </p:nvGrpSpPr>
          <p:grpSpPr>
            <a:xfrm>
              <a:off x="4461549" y="1449904"/>
              <a:ext cx="1196211" cy="276999"/>
              <a:chOff x="143106" y="2662134"/>
              <a:chExt cx="1196180" cy="276999"/>
            </a:xfrm>
            <a:solidFill>
              <a:srgbClr val="FFFF00"/>
            </a:solidFill>
          </p:grpSpPr>
          <p:sp>
            <p:nvSpPr>
              <p:cNvPr id="452" name="TextBox 451"/>
              <p:cNvSpPr txBox="1"/>
              <p:nvPr/>
            </p:nvSpPr>
            <p:spPr>
              <a:xfrm>
                <a:off x="143106" y="2662134"/>
                <a:ext cx="666180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53705 </a:t>
                </a:r>
              </a:p>
            </p:txBody>
          </p:sp>
          <p:sp>
            <p:nvSpPr>
              <p:cNvPr id="453" name="TextBox 452"/>
              <p:cNvSpPr txBox="1"/>
              <p:nvPr/>
            </p:nvSpPr>
            <p:spPr>
              <a:xfrm>
                <a:off x="809288" y="2662134"/>
                <a:ext cx="529998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$110 </a:t>
                </a:r>
              </a:p>
            </p:txBody>
          </p:sp>
        </p:grpSp>
        <p:grpSp>
          <p:nvGrpSpPr>
            <p:cNvPr id="446" name="Group 445"/>
            <p:cNvGrpSpPr/>
            <p:nvPr/>
          </p:nvGrpSpPr>
          <p:grpSpPr>
            <a:xfrm>
              <a:off x="4480968" y="6010488"/>
              <a:ext cx="1192206" cy="276999"/>
              <a:chOff x="-108171" y="2662134"/>
              <a:chExt cx="1470931" cy="276999"/>
            </a:xfrm>
            <a:solidFill>
              <a:schemeClr val="tx2">
                <a:lumMod val="40000"/>
                <a:lumOff val="60000"/>
              </a:schemeClr>
            </a:solidFill>
          </p:grpSpPr>
          <p:sp>
            <p:nvSpPr>
              <p:cNvPr id="450" name="TextBox 449"/>
              <p:cNvSpPr txBox="1"/>
              <p:nvPr/>
            </p:nvSpPr>
            <p:spPr>
              <a:xfrm>
                <a:off x="-108171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54235 </a:t>
                </a:r>
              </a:p>
            </p:txBody>
          </p:sp>
          <p:sp>
            <p:nvSpPr>
              <p:cNvPr id="451" name="TextBox 450"/>
              <p:cNvSpPr txBox="1"/>
              <p:nvPr/>
            </p:nvSpPr>
            <p:spPr>
              <a:xfrm>
                <a:off x="644099" y="2662134"/>
                <a:ext cx="718661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$97 </a:t>
                </a:r>
              </a:p>
            </p:txBody>
          </p:sp>
        </p:grpSp>
        <p:grpSp>
          <p:nvGrpSpPr>
            <p:cNvPr id="447" name="Group 446"/>
            <p:cNvGrpSpPr/>
            <p:nvPr/>
          </p:nvGrpSpPr>
          <p:grpSpPr>
            <a:xfrm>
              <a:off x="4476965" y="5685457"/>
              <a:ext cx="1196208" cy="276999"/>
              <a:chOff x="-108171" y="2662134"/>
              <a:chExt cx="1475868" cy="276999"/>
            </a:xfrm>
            <a:solidFill>
              <a:schemeClr val="accent4">
                <a:lumMod val="40000"/>
                <a:lumOff val="60000"/>
              </a:schemeClr>
            </a:solidFill>
          </p:grpSpPr>
          <p:sp>
            <p:nvSpPr>
              <p:cNvPr id="448" name="TextBox 447"/>
              <p:cNvSpPr txBox="1"/>
              <p:nvPr/>
            </p:nvSpPr>
            <p:spPr>
              <a:xfrm>
                <a:off x="-108171" y="2662134"/>
                <a:ext cx="75226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02115 </a:t>
                </a:r>
              </a:p>
            </p:txBody>
          </p:sp>
          <p:sp>
            <p:nvSpPr>
              <p:cNvPr id="449" name="TextBox 448"/>
              <p:cNvSpPr txBox="1"/>
              <p:nvPr/>
            </p:nvSpPr>
            <p:spPr>
              <a:xfrm>
                <a:off x="644098" y="2662134"/>
                <a:ext cx="723599" cy="276999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01020B"/>
                    </a:solidFill>
                    <a:latin typeface="+mj-lt"/>
                  </a:rPr>
                  <a:t>$30 </a:t>
                </a:r>
              </a:p>
            </p:txBody>
          </p:sp>
        </p:grpSp>
      </p:grpSp>
      <p:sp>
        <p:nvSpPr>
          <p:cNvPr id="25" name="Rectangle 24"/>
          <p:cNvSpPr/>
          <p:nvPr/>
        </p:nvSpPr>
        <p:spPr>
          <a:xfrm rot="20818857">
            <a:off x="6472742" y="2325381"/>
            <a:ext cx="2513830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ctr"/>
            <a:r>
              <a:rPr lang="en-US" sz="5000" b="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Done!</a:t>
            </a:r>
            <a:endParaRPr lang="en-US" sz="5000" b="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202" name="TextBox 15"/>
          <p:cNvSpPr txBox="1"/>
          <p:nvPr/>
        </p:nvSpPr>
        <p:spPr>
          <a:xfrm rot="16200000">
            <a:off x="1815920" y="3536630"/>
            <a:ext cx="1828800" cy="307777"/>
          </a:xfrm>
          <a:prstGeom prst="rect">
            <a:avLst/>
          </a:prstGeom>
          <a:solidFill>
            <a:srgbClr val="A5002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 smtClean="0">
                <a:solidFill>
                  <a:srgbClr val="FFFF00"/>
                </a:solidFill>
              </a:rPr>
              <a:t>Shuffle</a:t>
            </a:r>
            <a:endParaRPr lang="en-US" sz="1400" dirty="0">
              <a:solidFill>
                <a:srgbClr val="FFFF00"/>
              </a:solidFill>
            </a:endParaRPr>
          </a:p>
        </p:txBody>
      </p:sp>
      <p:sp>
        <p:nvSpPr>
          <p:cNvPr id="208" name="Rectangle 207"/>
          <p:cNvSpPr/>
          <p:nvPr/>
        </p:nvSpPr>
        <p:spPr bwMode="auto">
          <a:xfrm>
            <a:off x="871981" y="1210057"/>
            <a:ext cx="1209874" cy="692751"/>
          </a:xfrm>
          <a:prstGeom prst="rect">
            <a:avLst/>
          </a:prstGeom>
          <a:noFill/>
          <a:ln w="28575" cap="flat" cmpd="sng" algn="ctr">
            <a:solidFill>
              <a:srgbClr val="01020B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09" name="Rectangle 208"/>
          <p:cNvSpPr/>
          <p:nvPr/>
        </p:nvSpPr>
        <p:spPr bwMode="auto">
          <a:xfrm>
            <a:off x="871981" y="1970846"/>
            <a:ext cx="1209874" cy="960120"/>
          </a:xfrm>
          <a:prstGeom prst="rect">
            <a:avLst/>
          </a:prstGeom>
          <a:noFill/>
          <a:ln w="28575" cap="flat" cmpd="sng" algn="ctr">
            <a:solidFill>
              <a:srgbClr val="01020B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10" name="Rectangle 209"/>
          <p:cNvSpPr/>
          <p:nvPr/>
        </p:nvSpPr>
        <p:spPr bwMode="auto">
          <a:xfrm>
            <a:off x="871981" y="2985137"/>
            <a:ext cx="1209874" cy="423533"/>
          </a:xfrm>
          <a:prstGeom prst="rect">
            <a:avLst/>
          </a:prstGeom>
          <a:noFill/>
          <a:ln w="28575" cap="flat" cmpd="sng" algn="ctr">
            <a:solidFill>
              <a:srgbClr val="01020B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881506" y="4256592"/>
            <a:ext cx="1209874" cy="2197075"/>
            <a:chOff x="881506" y="4256592"/>
            <a:chExt cx="1209874" cy="2197075"/>
          </a:xfrm>
        </p:grpSpPr>
        <p:sp>
          <p:nvSpPr>
            <p:cNvPr id="211" name="Rectangle 210"/>
            <p:cNvSpPr/>
            <p:nvPr/>
          </p:nvSpPr>
          <p:spPr bwMode="auto">
            <a:xfrm>
              <a:off x="881506" y="4256592"/>
              <a:ext cx="1209874" cy="692751"/>
            </a:xfrm>
            <a:prstGeom prst="rect">
              <a:avLst/>
            </a:prstGeom>
            <a:noFill/>
            <a:ln w="28575" cap="flat" cmpd="sng" algn="ctr">
              <a:solidFill>
                <a:srgbClr val="01020B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12" name="Rectangle 211"/>
            <p:cNvSpPr/>
            <p:nvPr/>
          </p:nvSpPr>
          <p:spPr bwMode="auto">
            <a:xfrm>
              <a:off x="881506" y="5030984"/>
              <a:ext cx="1209874" cy="692751"/>
            </a:xfrm>
            <a:prstGeom prst="rect">
              <a:avLst/>
            </a:prstGeom>
            <a:noFill/>
            <a:ln w="28575" cap="flat" cmpd="sng" algn="ctr">
              <a:solidFill>
                <a:srgbClr val="01020B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13" name="Rectangle 212"/>
            <p:cNvSpPr/>
            <p:nvPr/>
          </p:nvSpPr>
          <p:spPr bwMode="auto">
            <a:xfrm>
              <a:off x="881506" y="5760916"/>
              <a:ext cx="1209874" cy="692751"/>
            </a:xfrm>
            <a:prstGeom prst="rect">
              <a:avLst/>
            </a:prstGeom>
            <a:noFill/>
            <a:ln w="28575" cap="flat" cmpd="sng" algn="ctr">
              <a:solidFill>
                <a:srgbClr val="01020B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398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5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50"/>
                            </p:stCondLst>
                            <p:childTnLst>
                              <p:par>
                                <p:cTn id="54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50"/>
                            </p:stCondLst>
                            <p:childTnLst>
                              <p:par>
                                <p:cTn id="8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5" grpId="0" animBg="1"/>
      <p:bldP spid="345" grpId="1" animBg="1"/>
      <p:bldP spid="344" grpId="0" animBg="1"/>
      <p:bldP spid="344" grpId="1" animBg="1"/>
      <p:bldP spid="343" grpId="0" animBg="1"/>
      <p:bldP spid="343" grpId="1" animBg="1"/>
      <p:bldP spid="25" grpId="0"/>
      <p:bldP spid="202" grpId="0" animBg="1"/>
      <p:bldP spid="202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720" y="2997671"/>
            <a:ext cx="8229600" cy="990600"/>
          </a:xfrm>
        </p:spPr>
        <p:txBody>
          <a:bodyPr>
            <a:noAutofit/>
          </a:bodyPr>
          <a:lstStyle/>
          <a:p>
            <a:pPr algn="ctr"/>
            <a:r>
              <a:rPr lang="en-US" sz="3000" dirty="0" smtClean="0">
                <a:solidFill>
                  <a:srgbClr val="A50021"/>
                </a:solidFill>
                <a:latin typeface="Segoe Script" pitchFamily="34" charset="0"/>
              </a:rPr>
              <a:t>What About More Complicated Jobs?</a:t>
            </a:r>
            <a:br>
              <a:rPr lang="en-US" sz="3000" dirty="0" smtClean="0">
                <a:solidFill>
                  <a:srgbClr val="A50021"/>
                </a:solidFill>
                <a:latin typeface="Segoe Script" pitchFamily="34" charset="0"/>
              </a:rPr>
            </a:br>
            <a:r>
              <a:rPr lang="en-US" sz="3000" dirty="0" smtClean="0">
                <a:solidFill>
                  <a:srgbClr val="A50021"/>
                </a:solidFill>
                <a:latin typeface="Segoe Script" pitchFamily="34" charset="0"/>
              </a:rPr>
              <a:t>(e.g., Join of Two Datasets</a:t>
            </a:r>
            <a:r>
              <a:rPr lang="en-US" sz="3000" dirty="0">
                <a:solidFill>
                  <a:srgbClr val="A50021"/>
                </a:solidFill>
                <a:latin typeface="Segoe Script" pitchFamily="34" charset="0"/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15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Rounded Rectangle 188"/>
          <p:cNvSpPr/>
          <p:nvPr/>
        </p:nvSpPr>
        <p:spPr bwMode="auto">
          <a:xfrm>
            <a:off x="4822677" y="5297050"/>
            <a:ext cx="1333501" cy="1355003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87" name="Rounded Rectangle 186"/>
          <p:cNvSpPr/>
          <p:nvPr/>
        </p:nvSpPr>
        <p:spPr bwMode="auto">
          <a:xfrm>
            <a:off x="3304018" y="5310976"/>
            <a:ext cx="1333501" cy="1355003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82" name="Rounded Rectangle 181"/>
          <p:cNvSpPr/>
          <p:nvPr/>
        </p:nvSpPr>
        <p:spPr bwMode="auto">
          <a:xfrm>
            <a:off x="1785359" y="5298133"/>
            <a:ext cx="1333501" cy="1355003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81" name="Rounded Rectangle 180"/>
          <p:cNvSpPr/>
          <p:nvPr/>
        </p:nvSpPr>
        <p:spPr bwMode="auto">
          <a:xfrm>
            <a:off x="266700" y="5297050"/>
            <a:ext cx="1333501" cy="1355003"/>
          </a:xfrm>
          <a:prstGeom prst="roundRect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88" name="Rectangle 187"/>
          <p:cNvSpPr>
            <a:spLocks noChangeArrowheads="1"/>
          </p:cNvSpPr>
          <p:nvPr/>
        </p:nvSpPr>
        <p:spPr bwMode="auto">
          <a:xfrm>
            <a:off x="1319680" y="929838"/>
            <a:ext cx="6102350" cy="481012"/>
          </a:xfrm>
          <a:prstGeom prst="rect">
            <a:avLst/>
          </a:prstGeom>
          <a:solidFill>
            <a:srgbClr val="E8E8ED"/>
          </a:solidFill>
          <a:ln w="12700">
            <a:solidFill>
              <a:srgbClr val="22210C"/>
            </a:solidFill>
            <a:miter lim="800000"/>
            <a:headEnd/>
            <a:tailEnd/>
          </a:ln>
          <a:effectLst>
            <a:outerShdw blurRad="38100" dist="25401" dir="2700000" algn="br" rotWithShape="0">
              <a:srgbClr val="000000">
                <a:alpha val="59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0963" name="Slide Number Placeholder 4"/>
          <p:cNvSpPr>
            <a:spLocks noGrp="1"/>
          </p:cNvSpPr>
          <p:nvPr>
            <p:ph type="sldNum" sz="quarter" idx="10"/>
          </p:nvPr>
        </p:nvSpPr>
        <p:spPr bwMode="auto">
          <a:xfrm>
            <a:off x="7124700" y="6332395"/>
            <a:ext cx="19050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7E7B958-D223-724B-8EFE-5EDFF459C407}" type="slidenum">
              <a:rPr lang="ar-SA" sz="1400"/>
              <a:pPr eaLnBrk="1" hangingPunct="1"/>
              <a:t>39</a:t>
            </a:fld>
            <a:endParaRPr lang="en-US" sz="1400"/>
          </a:p>
        </p:txBody>
      </p:sp>
      <p:grpSp>
        <p:nvGrpSpPr>
          <p:cNvPr id="40968" name="Group 76"/>
          <p:cNvGrpSpPr>
            <a:grpSpLocks/>
          </p:cNvGrpSpPr>
          <p:nvPr/>
        </p:nvGrpSpPr>
        <p:grpSpPr bwMode="auto">
          <a:xfrm>
            <a:off x="3392488" y="6117788"/>
            <a:ext cx="622300" cy="406400"/>
            <a:chOff x="4229100" y="2070100"/>
            <a:chExt cx="622300" cy="406400"/>
          </a:xfrm>
        </p:grpSpPr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4229100" y="2070100"/>
              <a:ext cx="622300" cy="406400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4389437" y="2298700"/>
              <a:ext cx="111125" cy="109537"/>
            </a:xfrm>
            <a:prstGeom prst="ellipse">
              <a:avLst/>
            </a:prstGeom>
            <a:solidFill>
              <a:srgbClr val="800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Isosceles Triangle 11"/>
            <p:cNvSpPr>
              <a:spLocks noChangeArrowheads="1"/>
            </p:cNvSpPr>
            <p:nvPr/>
          </p:nvSpPr>
          <p:spPr bwMode="auto">
            <a:xfrm>
              <a:off x="4630737" y="2293937"/>
              <a:ext cx="182563" cy="114300"/>
            </a:xfrm>
            <a:prstGeom prst="triangle">
              <a:avLst>
                <a:gd name="adj" fmla="val 5000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Hexagon 12"/>
            <p:cNvSpPr>
              <a:spLocks noChangeArrowheads="1"/>
            </p:cNvSpPr>
            <p:nvPr/>
          </p:nvSpPr>
          <p:spPr bwMode="auto">
            <a:xfrm>
              <a:off x="4500562" y="2141537"/>
              <a:ext cx="177800" cy="152400"/>
            </a:xfrm>
            <a:prstGeom prst="hexagon">
              <a:avLst>
                <a:gd name="adj" fmla="val 25002"/>
                <a:gd name="vf" fmla="val 11547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4287837" y="2133600"/>
              <a:ext cx="111125" cy="109537"/>
            </a:xfrm>
            <a:prstGeom prst="ellipse">
              <a:avLst/>
            </a:prstGeom>
            <a:solidFill>
              <a:srgbClr val="800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69" name="Group 75"/>
          <p:cNvGrpSpPr>
            <a:grpSpLocks/>
          </p:cNvGrpSpPr>
          <p:nvPr/>
        </p:nvGrpSpPr>
        <p:grpSpPr bwMode="auto">
          <a:xfrm>
            <a:off x="5391150" y="5601850"/>
            <a:ext cx="622300" cy="406400"/>
            <a:chOff x="5676900" y="2514600"/>
            <a:chExt cx="622300" cy="406400"/>
          </a:xfrm>
        </p:grpSpPr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5676900" y="2514600"/>
              <a:ext cx="622300" cy="406400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Isosceles Triangle 23"/>
            <p:cNvSpPr>
              <a:spLocks noChangeArrowheads="1"/>
            </p:cNvSpPr>
            <p:nvPr/>
          </p:nvSpPr>
          <p:spPr bwMode="auto">
            <a:xfrm>
              <a:off x="6078538" y="2738438"/>
              <a:ext cx="182562" cy="114300"/>
            </a:xfrm>
            <a:prstGeom prst="triangle">
              <a:avLst>
                <a:gd name="adj" fmla="val 5000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Hexagon 24"/>
            <p:cNvSpPr>
              <a:spLocks noChangeArrowheads="1"/>
            </p:cNvSpPr>
            <p:nvPr/>
          </p:nvSpPr>
          <p:spPr bwMode="auto">
            <a:xfrm>
              <a:off x="5897563" y="2586038"/>
              <a:ext cx="177800" cy="152400"/>
            </a:xfrm>
            <a:prstGeom prst="hexagon">
              <a:avLst>
                <a:gd name="adj" fmla="val 25002"/>
                <a:gd name="vf" fmla="val 11547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>
              <a:spLocks noChangeArrowheads="1"/>
            </p:cNvSpPr>
            <p:nvPr/>
          </p:nvSpPr>
          <p:spPr bwMode="auto">
            <a:xfrm>
              <a:off x="5735638" y="2743200"/>
              <a:ext cx="111125" cy="109538"/>
            </a:xfrm>
            <a:prstGeom prst="ellipse">
              <a:avLst/>
            </a:prstGeom>
            <a:solidFill>
              <a:srgbClr val="800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70" name="Group 77"/>
          <p:cNvGrpSpPr>
            <a:grpSpLocks/>
          </p:cNvGrpSpPr>
          <p:nvPr/>
        </p:nvGrpSpPr>
        <p:grpSpPr bwMode="auto">
          <a:xfrm>
            <a:off x="2170113" y="6149538"/>
            <a:ext cx="622300" cy="406400"/>
            <a:chOff x="4381500" y="2654300"/>
            <a:chExt cx="622300" cy="406400"/>
          </a:xfrm>
        </p:grpSpPr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4381500" y="2654300"/>
              <a:ext cx="622300" cy="406400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Isosceles Triangle 18"/>
            <p:cNvSpPr>
              <a:spLocks noChangeArrowheads="1"/>
            </p:cNvSpPr>
            <p:nvPr/>
          </p:nvSpPr>
          <p:spPr bwMode="auto">
            <a:xfrm>
              <a:off x="4448175" y="2682875"/>
              <a:ext cx="182562" cy="114300"/>
            </a:xfrm>
            <a:prstGeom prst="triangle">
              <a:avLst>
                <a:gd name="adj" fmla="val 5000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Hexagon 19"/>
            <p:cNvSpPr>
              <a:spLocks noChangeArrowheads="1"/>
            </p:cNvSpPr>
            <p:nvPr/>
          </p:nvSpPr>
          <p:spPr bwMode="auto">
            <a:xfrm>
              <a:off x="4716462" y="2713037"/>
              <a:ext cx="177800" cy="152400"/>
            </a:xfrm>
            <a:prstGeom prst="hexagon">
              <a:avLst>
                <a:gd name="adj" fmla="val 25002"/>
                <a:gd name="vf" fmla="val 11547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Oval 22"/>
            <p:cNvSpPr>
              <a:spLocks noChangeArrowheads="1"/>
            </p:cNvSpPr>
            <p:nvPr/>
          </p:nvSpPr>
          <p:spPr bwMode="auto">
            <a:xfrm>
              <a:off x="4783137" y="2921000"/>
              <a:ext cx="111125" cy="109537"/>
            </a:xfrm>
            <a:prstGeom prst="ellipse">
              <a:avLst/>
            </a:prstGeom>
            <a:solidFill>
              <a:srgbClr val="800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Hexagon 26"/>
            <p:cNvSpPr>
              <a:spLocks noChangeArrowheads="1"/>
            </p:cNvSpPr>
            <p:nvPr/>
          </p:nvSpPr>
          <p:spPr bwMode="auto">
            <a:xfrm>
              <a:off x="4475162" y="2878137"/>
              <a:ext cx="177800" cy="152400"/>
            </a:xfrm>
            <a:prstGeom prst="hexagon">
              <a:avLst>
                <a:gd name="adj" fmla="val 25002"/>
                <a:gd name="vf" fmla="val 11547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71" name="Group 74"/>
          <p:cNvGrpSpPr>
            <a:grpSpLocks/>
          </p:cNvGrpSpPr>
          <p:nvPr/>
        </p:nvGrpSpPr>
        <p:grpSpPr bwMode="auto">
          <a:xfrm>
            <a:off x="331788" y="5625663"/>
            <a:ext cx="622300" cy="406400"/>
            <a:chOff x="4533900" y="3289300"/>
            <a:chExt cx="622300" cy="406400"/>
          </a:xfrm>
        </p:grpSpPr>
        <p:sp>
          <p:nvSpPr>
            <p:cNvPr id="28" name="Rectangle 27"/>
            <p:cNvSpPr>
              <a:spLocks noChangeArrowheads="1"/>
            </p:cNvSpPr>
            <p:nvPr/>
          </p:nvSpPr>
          <p:spPr bwMode="auto">
            <a:xfrm>
              <a:off x="4533900" y="3289300"/>
              <a:ext cx="622300" cy="406400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9" name="Isosceles Triangle 28"/>
            <p:cNvSpPr>
              <a:spLocks noChangeArrowheads="1"/>
            </p:cNvSpPr>
            <p:nvPr/>
          </p:nvSpPr>
          <p:spPr bwMode="auto">
            <a:xfrm>
              <a:off x="4600575" y="3317875"/>
              <a:ext cx="182562" cy="114300"/>
            </a:xfrm>
            <a:prstGeom prst="triangle">
              <a:avLst>
                <a:gd name="adj" fmla="val 5000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Hexagon 31"/>
            <p:cNvSpPr>
              <a:spLocks noChangeArrowheads="1"/>
            </p:cNvSpPr>
            <p:nvPr/>
          </p:nvSpPr>
          <p:spPr bwMode="auto">
            <a:xfrm>
              <a:off x="4627562" y="3513137"/>
              <a:ext cx="177800" cy="152400"/>
            </a:xfrm>
            <a:prstGeom prst="hexagon">
              <a:avLst>
                <a:gd name="adj" fmla="val 25002"/>
                <a:gd name="vf" fmla="val 11547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Isosceles Triangle 32"/>
            <p:cNvSpPr>
              <a:spLocks noChangeArrowheads="1"/>
            </p:cNvSpPr>
            <p:nvPr/>
          </p:nvSpPr>
          <p:spPr bwMode="auto">
            <a:xfrm>
              <a:off x="4867275" y="3330575"/>
              <a:ext cx="182562" cy="114300"/>
            </a:xfrm>
            <a:prstGeom prst="triangle">
              <a:avLst>
                <a:gd name="adj" fmla="val 5000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Isosceles Triangle 33"/>
            <p:cNvSpPr>
              <a:spLocks noChangeArrowheads="1"/>
            </p:cNvSpPr>
            <p:nvPr/>
          </p:nvSpPr>
          <p:spPr bwMode="auto">
            <a:xfrm>
              <a:off x="4867275" y="3521075"/>
              <a:ext cx="182562" cy="114300"/>
            </a:xfrm>
            <a:prstGeom prst="triangle">
              <a:avLst>
                <a:gd name="adj" fmla="val 5000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72" name="Group 81"/>
          <p:cNvGrpSpPr>
            <a:grpSpLocks/>
          </p:cNvGrpSpPr>
          <p:nvPr/>
        </p:nvGrpSpPr>
        <p:grpSpPr bwMode="auto">
          <a:xfrm>
            <a:off x="4870450" y="6093975"/>
            <a:ext cx="622300" cy="406400"/>
            <a:chOff x="2891536" y="2471928"/>
            <a:chExt cx="622300" cy="406400"/>
          </a:xfrm>
        </p:grpSpPr>
        <p:sp>
          <p:nvSpPr>
            <p:cNvPr id="43" name="Rectangle 42"/>
            <p:cNvSpPr>
              <a:spLocks noChangeArrowheads="1"/>
            </p:cNvSpPr>
            <p:nvPr/>
          </p:nvSpPr>
          <p:spPr bwMode="auto">
            <a:xfrm>
              <a:off x="2891536" y="2471928"/>
              <a:ext cx="622300" cy="4064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Isosceles Triangle 44"/>
            <p:cNvSpPr>
              <a:spLocks noChangeArrowheads="1"/>
            </p:cNvSpPr>
            <p:nvPr/>
          </p:nvSpPr>
          <p:spPr bwMode="auto">
            <a:xfrm>
              <a:off x="3293174" y="2695766"/>
              <a:ext cx="182562" cy="114300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Hexagon 45"/>
            <p:cNvSpPr>
              <a:spLocks noChangeArrowheads="1"/>
            </p:cNvSpPr>
            <p:nvPr/>
          </p:nvSpPr>
          <p:spPr bwMode="auto">
            <a:xfrm>
              <a:off x="3112199" y="2543366"/>
              <a:ext cx="177800" cy="152400"/>
            </a:xfrm>
            <a:prstGeom prst="hexagon">
              <a:avLst>
                <a:gd name="adj" fmla="val 25002"/>
                <a:gd name="vf" fmla="val 11547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Oval 46"/>
            <p:cNvSpPr>
              <a:spLocks noChangeArrowheads="1"/>
            </p:cNvSpPr>
            <p:nvPr/>
          </p:nvSpPr>
          <p:spPr bwMode="auto">
            <a:xfrm>
              <a:off x="2950274" y="2700528"/>
              <a:ext cx="111125" cy="10953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73" name="Group 82"/>
          <p:cNvGrpSpPr>
            <a:grpSpLocks/>
          </p:cNvGrpSpPr>
          <p:nvPr/>
        </p:nvGrpSpPr>
        <p:grpSpPr bwMode="auto">
          <a:xfrm>
            <a:off x="2487613" y="5620900"/>
            <a:ext cx="622300" cy="406400"/>
            <a:chOff x="1913636" y="1719072"/>
            <a:chExt cx="622300" cy="406400"/>
          </a:xfrm>
        </p:grpSpPr>
        <p:sp>
          <p:nvSpPr>
            <p:cNvPr id="66" name="Rectangle 65"/>
            <p:cNvSpPr>
              <a:spLocks noChangeArrowheads="1"/>
            </p:cNvSpPr>
            <p:nvPr/>
          </p:nvSpPr>
          <p:spPr bwMode="auto">
            <a:xfrm>
              <a:off x="1913636" y="1719072"/>
              <a:ext cx="622300" cy="4064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7" name="Isosceles Triangle 66"/>
            <p:cNvSpPr>
              <a:spLocks noChangeArrowheads="1"/>
            </p:cNvSpPr>
            <p:nvPr/>
          </p:nvSpPr>
          <p:spPr bwMode="auto">
            <a:xfrm>
              <a:off x="2315273" y="1942910"/>
              <a:ext cx="182563" cy="114300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8" name="Hexagon 67"/>
            <p:cNvSpPr>
              <a:spLocks noChangeArrowheads="1"/>
            </p:cNvSpPr>
            <p:nvPr/>
          </p:nvSpPr>
          <p:spPr bwMode="auto">
            <a:xfrm>
              <a:off x="2134298" y="1790510"/>
              <a:ext cx="177800" cy="152400"/>
            </a:xfrm>
            <a:prstGeom prst="hexagon">
              <a:avLst>
                <a:gd name="adj" fmla="val 25002"/>
                <a:gd name="vf" fmla="val 11547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9" name="Oval 68"/>
            <p:cNvSpPr>
              <a:spLocks noChangeArrowheads="1"/>
            </p:cNvSpPr>
            <p:nvPr/>
          </p:nvSpPr>
          <p:spPr bwMode="auto">
            <a:xfrm>
              <a:off x="1972373" y="1947672"/>
              <a:ext cx="111125" cy="10953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74" name="Group 78"/>
          <p:cNvGrpSpPr>
            <a:grpSpLocks/>
          </p:cNvGrpSpPr>
          <p:nvPr/>
        </p:nvGrpSpPr>
        <p:grpSpPr bwMode="auto">
          <a:xfrm>
            <a:off x="3900488" y="5597088"/>
            <a:ext cx="622300" cy="406400"/>
            <a:chOff x="453136" y="2150872"/>
            <a:chExt cx="622300" cy="406400"/>
          </a:xfrm>
        </p:grpSpPr>
        <p:sp>
          <p:nvSpPr>
            <p:cNvPr id="54" name="Rectangle 53"/>
            <p:cNvSpPr>
              <a:spLocks noChangeArrowheads="1"/>
            </p:cNvSpPr>
            <p:nvPr/>
          </p:nvSpPr>
          <p:spPr bwMode="auto">
            <a:xfrm>
              <a:off x="453136" y="2150872"/>
              <a:ext cx="622300" cy="4064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5" name="Isosceles Triangle 54"/>
            <p:cNvSpPr>
              <a:spLocks noChangeArrowheads="1"/>
            </p:cNvSpPr>
            <p:nvPr/>
          </p:nvSpPr>
          <p:spPr bwMode="auto">
            <a:xfrm>
              <a:off x="854773" y="2374709"/>
              <a:ext cx="182563" cy="114300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Hexagon 55"/>
            <p:cNvSpPr>
              <a:spLocks noChangeArrowheads="1"/>
            </p:cNvSpPr>
            <p:nvPr/>
          </p:nvSpPr>
          <p:spPr bwMode="auto">
            <a:xfrm>
              <a:off x="673798" y="2222309"/>
              <a:ext cx="177800" cy="152400"/>
            </a:xfrm>
            <a:prstGeom prst="hexagon">
              <a:avLst>
                <a:gd name="adj" fmla="val 25002"/>
                <a:gd name="vf" fmla="val 11547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Oval 56"/>
            <p:cNvSpPr>
              <a:spLocks noChangeArrowheads="1"/>
            </p:cNvSpPr>
            <p:nvPr/>
          </p:nvSpPr>
          <p:spPr bwMode="auto">
            <a:xfrm>
              <a:off x="511873" y="2379472"/>
              <a:ext cx="111125" cy="109537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" name="Oval 69"/>
            <p:cNvSpPr>
              <a:spLocks noChangeArrowheads="1"/>
            </p:cNvSpPr>
            <p:nvPr/>
          </p:nvSpPr>
          <p:spPr bwMode="auto">
            <a:xfrm>
              <a:off x="524573" y="2214372"/>
              <a:ext cx="111125" cy="109537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75" name="Group 79"/>
          <p:cNvGrpSpPr>
            <a:grpSpLocks/>
          </p:cNvGrpSpPr>
          <p:nvPr/>
        </p:nvGrpSpPr>
        <p:grpSpPr bwMode="auto">
          <a:xfrm>
            <a:off x="1811338" y="5609788"/>
            <a:ext cx="622300" cy="406400"/>
            <a:chOff x="1651000" y="2738628"/>
            <a:chExt cx="622300" cy="406400"/>
          </a:xfrm>
        </p:grpSpPr>
        <p:sp>
          <p:nvSpPr>
            <p:cNvPr id="58" name="Rectangle 57"/>
            <p:cNvSpPr>
              <a:spLocks noChangeArrowheads="1"/>
            </p:cNvSpPr>
            <p:nvPr/>
          </p:nvSpPr>
          <p:spPr bwMode="auto">
            <a:xfrm>
              <a:off x="1651000" y="2738628"/>
              <a:ext cx="622300" cy="4064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9" name="Isosceles Triangle 58"/>
            <p:cNvSpPr>
              <a:spLocks noChangeArrowheads="1"/>
            </p:cNvSpPr>
            <p:nvPr/>
          </p:nvSpPr>
          <p:spPr bwMode="auto">
            <a:xfrm>
              <a:off x="2052637" y="2962465"/>
              <a:ext cx="182563" cy="114300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Oval 60"/>
            <p:cNvSpPr>
              <a:spLocks noChangeArrowheads="1"/>
            </p:cNvSpPr>
            <p:nvPr/>
          </p:nvSpPr>
          <p:spPr bwMode="auto">
            <a:xfrm>
              <a:off x="1709737" y="2967228"/>
              <a:ext cx="111125" cy="109537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1" name="Isosceles Triangle 70"/>
            <p:cNvSpPr>
              <a:spLocks noChangeArrowheads="1"/>
            </p:cNvSpPr>
            <p:nvPr/>
          </p:nvSpPr>
          <p:spPr bwMode="auto">
            <a:xfrm>
              <a:off x="2014537" y="2810065"/>
              <a:ext cx="182563" cy="114300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2" name="Isosceles Triangle 71"/>
            <p:cNvSpPr>
              <a:spLocks noChangeArrowheads="1"/>
            </p:cNvSpPr>
            <p:nvPr/>
          </p:nvSpPr>
          <p:spPr bwMode="auto">
            <a:xfrm>
              <a:off x="1874837" y="2962465"/>
              <a:ext cx="182563" cy="114300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3" name="Oval 72"/>
            <p:cNvSpPr>
              <a:spLocks noChangeArrowheads="1"/>
            </p:cNvSpPr>
            <p:nvPr/>
          </p:nvSpPr>
          <p:spPr bwMode="auto">
            <a:xfrm>
              <a:off x="1811337" y="2814828"/>
              <a:ext cx="111125" cy="109537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76" name="Group 80"/>
          <p:cNvGrpSpPr>
            <a:grpSpLocks/>
          </p:cNvGrpSpPr>
          <p:nvPr/>
        </p:nvGrpSpPr>
        <p:grpSpPr bwMode="auto">
          <a:xfrm>
            <a:off x="879475" y="6114613"/>
            <a:ext cx="622300" cy="406400"/>
            <a:chOff x="2745486" y="3440684"/>
            <a:chExt cx="622300" cy="406400"/>
          </a:xfrm>
        </p:grpSpPr>
        <p:sp>
          <p:nvSpPr>
            <p:cNvPr id="62" name="Rectangle 61"/>
            <p:cNvSpPr>
              <a:spLocks noChangeArrowheads="1"/>
            </p:cNvSpPr>
            <p:nvPr/>
          </p:nvSpPr>
          <p:spPr bwMode="auto">
            <a:xfrm>
              <a:off x="2745486" y="3440684"/>
              <a:ext cx="622300" cy="4064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4" name="Hexagon 63"/>
            <p:cNvSpPr>
              <a:spLocks noChangeArrowheads="1"/>
            </p:cNvSpPr>
            <p:nvPr/>
          </p:nvSpPr>
          <p:spPr bwMode="auto">
            <a:xfrm>
              <a:off x="2953449" y="3499421"/>
              <a:ext cx="177800" cy="152400"/>
            </a:xfrm>
            <a:prstGeom prst="hexagon">
              <a:avLst>
                <a:gd name="adj" fmla="val 25002"/>
                <a:gd name="vf" fmla="val 11547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5" name="Oval 64"/>
            <p:cNvSpPr>
              <a:spLocks noChangeArrowheads="1"/>
            </p:cNvSpPr>
            <p:nvPr/>
          </p:nvSpPr>
          <p:spPr bwMode="auto">
            <a:xfrm>
              <a:off x="2791524" y="3656584"/>
              <a:ext cx="111125" cy="109537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4" name="Hexagon 73"/>
            <p:cNvSpPr>
              <a:spLocks noChangeArrowheads="1"/>
            </p:cNvSpPr>
            <p:nvPr/>
          </p:nvSpPr>
          <p:spPr bwMode="auto">
            <a:xfrm>
              <a:off x="3105849" y="3651821"/>
              <a:ext cx="177800" cy="152400"/>
            </a:xfrm>
            <a:prstGeom prst="hexagon">
              <a:avLst>
                <a:gd name="adj" fmla="val 25002"/>
                <a:gd name="vf" fmla="val 11547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77" name="Group 188"/>
          <p:cNvGrpSpPr>
            <a:grpSpLocks/>
          </p:cNvGrpSpPr>
          <p:nvPr/>
        </p:nvGrpSpPr>
        <p:grpSpPr bwMode="auto">
          <a:xfrm>
            <a:off x="1562568" y="980638"/>
            <a:ext cx="1355725" cy="338137"/>
            <a:chOff x="9283700" y="1898134"/>
            <a:chExt cx="1355782" cy="338554"/>
          </a:xfrm>
        </p:grpSpPr>
        <p:sp>
          <p:nvSpPr>
            <p:cNvPr id="176" name="Rectangle 175"/>
            <p:cNvSpPr>
              <a:spLocks noChangeArrowheads="1"/>
            </p:cNvSpPr>
            <p:nvPr/>
          </p:nvSpPr>
          <p:spPr bwMode="auto">
            <a:xfrm>
              <a:off x="9283700" y="1985554"/>
              <a:ext cx="273061" cy="192325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081" name="TextBox 176"/>
            <p:cNvSpPr txBox="1">
              <a:spLocks noChangeArrowheads="1"/>
            </p:cNvSpPr>
            <p:nvPr/>
          </p:nvSpPr>
          <p:spPr bwMode="auto">
            <a:xfrm>
              <a:off x="9569958" y="1898134"/>
              <a:ext cx="106952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600"/>
                <a:t>Dataset A</a:t>
              </a:r>
            </a:p>
          </p:txBody>
        </p:sp>
      </p:grpSp>
      <p:grpSp>
        <p:nvGrpSpPr>
          <p:cNvPr id="40978" name="Group 189"/>
          <p:cNvGrpSpPr>
            <a:grpSpLocks/>
          </p:cNvGrpSpPr>
          <p:nvPr/>
        </p:nvGrpSpPr>
        <p:grpSpPr bwMode="auto">
          <a:xfrm>
            <a:off x="3327868" y="980638"/>
            <a:ext cx="1371600" cy="338137"/>
            <a:chOff x="10769600" y="1898134"/>
            <a:chExt cx="1371912" cy="338554"/>
          </a:xfrm>
        </p:grpSpPr>
        <p:sp>
          <p:nvSpPr>
            <p:cNvPr id="172" name="Rectangle 171"/>
            <p:cNvSpPr>
              <a:spLocks noChangeArrowheads="1"/>
            </p:cNvSpPr>
            <p:nvPr/>
          </p:nvSpPr>
          <p:spPr bwMode="auto">
            <a:xfrm>
              <a:off x="10769600" y="1985554"/>
              <a:ext cx="273112" cy="192325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079" name="TextBox 177"/>
            <p:cNvSpPr txBox="1">
              <a:spLocks noChangeArrowheads="1"/>
            </p:cNvSpPr>
            <p:nvPr/>
          </p:nvSpPr>
          <p:spPr bwMode="auto">
            <a:xfrm>
              <a:off x="11055858" y="1898134"/>
              <a:ext cx="108565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600"/>
                <a:t>Dataset B</a:t>
              </a:r>
            </a:p>
          </p:txBody>
        </p:sp>
      </p:grpSp>
      <p:grpSp>
        <p:nvGrpSpPr>
          <p:cNvPr id="40979" name="Group 190"/>
          <p:cNvGrpSpPr>
            <a:grpSpLocks/>
          </p:cNvGrpSpPr>
          <p:nvPr/>
        </p:nvGrpSpPr>
        <p:grpSpPr bwMode="auto">
          <a:xfrm>
            <a:off x="5067768" y="974288"/>
            <a:ext cx="2257425" cy="350837"/>
            <a:chOff x="9316852" y="999490"/>
            <a:chExt cx="2256914" cy="352028"/>
          </a:xfrm>
        </p:grpSpPr>
        <p:sp>
          <p:nvSpPr>
            <p:cNvPr id="173" name="Isosceles Triangle 172"/>
            <p:cNvSpPr>
              <a:spLocks noChangeArrowheads="1"/>
            </p:cNvSpPr>
            <p:nvPr/>
          </p:nvSpPr>
          <p:spPr bwMode="auto">
            <a:xfrm>
              <a:off x="9546987" y="1236830"/>
              <a:ext cx="182522" cy="114688"/>
            </a:xfrm>
            <a:prstGeom prst="triangle">
              <a:avLst>
                <a:gd name="adj" fmla="val 50000"/>
              </a:avLst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4" name="Hexagon 173"/>
            <p:cNvSpPr>
              <a:spLocks noChangeArrowheads="1"/>
            </p:cNvSpPr>
            <p:nvPr/>
          </p:nvSpPr>
          <p:spPr bwMode="auto">
            <a:xfrm>
              <a:off x="9316852" y="1118956"/>
              <a:ext cx="177760" cy="152917"/>
            </a:xfrm>
            <a:prstGeom prst="hexagon">
              <a:avLst>
                <a:gd name="adj" fmla="val 24998"/>
                <a:gd name="vf" fmla="val 115470"/>
              </a:avLst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5" name="Oval 174"/>
            <p:cNvSpPr>
              <a:spLocks noChangeArrowheads="1"/>
            </p:cNvSpPr>
            <p:nvPr/>
          </p:nvSpPr>
          <p:spPr bwMode="auto">
            <a:xfrm>
              <a:off x="9581904" y="1029754"/>
              <a:ext cx="109513" cy="10991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077" name="TextBox 178"/>
            <p:cNvSpPr txBox="1">
              <a:spLocks noChangeArrowheads="1"/>
            </p:cNvSpPr>
            <p:nvPr/>
          </p:nvSpPr>
          <p:spPr bwMode="auto">
            <a:xfrm>
              <a:off x="9762052" y="999490"/>
              <a:ext cx="18117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600"/>
                <a:t>Different join keys</a:t>
              </a:r>
            </a:p>
          </p:txBody>
        </p:sp>
      </p:grpSp>
      <p:sp>
        <p:nvSpPr>
          <p:cNvPr id="40980" name="TextBox 179"/>
          <p:cNvSpPr txBox="1">
            <a:spLocks noChangeArrowheads="1"/>
          </p:cNvSpPr>
          <p:nvPr/>
        </p:nvSpPr>
        <p:spPr bwMode="auto">
          <a:xfrm>
            <a:off x="6757988" y="5871725"/>
            <a:ext cx="2309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400"/>
              <a:t>HDFS stores data blocks </a:t>
            </a:r>
            <a:endParaRPr lang="en-US" sz="1400">
              <a:solidFill>
                <a:srgbClr val="800000"/>
              </a:solidFill>
            </a:endParaRPr>
          </a:p>
          <a:p>
            <a:pPr eaLnBrk="1" hangingPunct="1"/>
            <a:r>
              <a:rPr lang="en-US" sz="1400" b="1">
                <a:solidFill>
                  <a:srgbClr val="800000"/>
                </a:solidFill>
              </a:rPr>
              <a:t>(Replicas are not shown)</a:t>
            </a:r>
          </a:p>
        </p:txBody>
      </p:sp>
      <p:sp>
        <p:nvSpPr>
          <p:cNvPr id="183" name="Right Brace 182"/>
          <p:cNvSpPr/>
          <p:nvPr/>
        </p:nvSpPr>
        <p:spPr>
          <a:xfrm>
            <a:off x="6369050" y="5444688"/>
            <a:ext cx="355600" cy="1173162"/>
          </a:xfrm>
          <a:prstGeom prst="rightBrace">
            <a:avLst>
              <a:gd name="adj1" fmla="val 35605"/>
              <a:gd name="adj2" fmla="val 50000"/>
            </a:avLst>
          </a:prstGeom>
          <a:ln w="127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194" name="Group 193"/>
          <p:cNvGrpSpPr>
            <a:grpSpLocks/>
          </p:cNvGrpSpPr>
          <p:nvPr/>
        </p:nvGrpSpPr>
        <p:grpSpPr bwMode="auto">
          <a:xfrm>
            <a:off x="182563" y="3596746"/>
            <a:ext cx="8922183" cy="2504019"/>
            <a:chOff x="182118" y="3735319"/>
            <a:chExt cx="8922626" cy="2503359"/>
          </a:xfrm>
        </p:grpSpPr>
        <p:grpSp>
          <p:nvGrpSpPr>
            <p:cNvPr id="41035" name="Group 191"/>
            <p:cNvGrpSpPr>
              <a:grpSpLocks/>
            </p:cNvGrpSpPr>
            <p:nvPr/>
          </p:nvGrpSpPr>
          <p:grpSpPr bwMode="auto">
            <a:xfrm>
              <a:off x="182118" y="3835400"/>
              <a:ext cx="5965952" cy="2403278"/>
              <a:chOff x="182118" y="3835400"/>
              <a:chExt cx="5965952" cy="2403278"/>
            </a:xfrm>
          </p:grpSpPr>
          <p:sp>
            <p:nvSpPr>
              <p:cNvPr id="133" name="Oval 132"/>
              <p:cNvSpPr/>
              <p:nvPr/>
            </p:nvSpPr>
            <p:spPr>
              <a:xfrm>
                <a:off x="5030978" y="4559300"/>
                <a:ext cx="1117092" cy="52070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12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Mapper </a:t>
                </a:r>
                <a:r>
                  <a:rPr lang="en-US" sz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M+N</a:t>
                </a:r>
                <a:endParaRPr lang="en-US" sz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135" name="Straight Arrow Connector 134"/>
              <p:cNvCxnSpPr>
                <a:stCxn id="28" idx="0"/>
                <a:endCxn id="139" idx="4"/>
              </p:cNvCxnSpPr>
              <p:nvPr/>
            </p:nvCxnSpPr>
            <p:spPr>
              <a:xfrm flipV="1">
                <a:off x="642516" y="5080000"/>
                <a:ext cx="98149" cy="669856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8" name="Oval 137"/>
              <p:cNvSpPr/>
              <p:nvPr/>
            </p:nvSpPr>
            <p:spPr>
              <a:xfrm>
                <a:off x="1401826" y="4559300"/>
                <a:ext cx="1117092" cy="52070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12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Mapper 2</a:t>
                </a:r>
              </a:p>
            </p:txBody>
          </p:sp>
          <p:sp>
            <p:nvSpPr>
              <p:cNvPr id="139" name="Oval 138"/>
              <p:cNvSpPr/>
              <p:nvPr/>
            </p:nvSpPr>
            <p:spPr>
              <a:xfrm>
                <a:off x="182118" y="4559300"/>
                <a:ext cx="1117092" cy="52070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12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Mapper 1</a:t>
                </a:r>
              </a:p>
            </p:txBody>
          </p:sp>
          <p:cxnSp>
            <p:nvCxnSpPr>
              <p:cNvPr id="141" name="Straight Arrow Connector 140"/>
              <p:cNvCxnSpPr>
                <a:stCxn id="62" idx="0"/>
                <a:endCxn id="138" idx="4"/>
              </p:cNvCxnSpPr>
              <p:nvPr/>
            </p:nvCxnSpPr>
            <p:spPr>
              <a:xfrm flipV="1">
                <a:off x="1190230" y="5080000"/>
                <a:ext cx="770143" cy="115867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3" name="Oval 142"/>
              <p:cNvSpPr/>
              <p:nvPr/>
            </p:nvSpPr>
            <p:spPr>
              <a:xfrm>
                <a:off x="2658364" y="4559300"/>
                <a:ext cx="1117092" cy="52070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12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Mapper 3</a:t>
                </a:r>
              </a:p>
            </p:txBody>
          </p:sp>
          <p:cxnSp>
            <p:nvCxnSpPr>
              <p:cNvPr id="145" name="Straight Arrow Connector 144"/>
              <p:cNvCxnSpPr>
                <a:stCxn id="58" idx="0"/>
                <a:endCxn id="143" idx="4"/>
              </p:cNvCxnSpPr>
              <p:nvPr/>
            </p:nvCxnSpPr>
            <p:spPr>
              <a:xfrm flipV="1">
                <a:off x="2122139" y="5080000"/>
                <a:ext cx="1094772" cy="65398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>
                <a:off x="4030408" y="4838436"/>
                <a:ext cx="727111" cy="0"/>
              </a:xfrm>
              <a:prstGeom prst="line">
                <a:avLst/>
              </a:prstGeom>
              <a:ln w="38100" cmpd="sng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Arrow Connector 147"/>
              <p:cNvCxnSpPr>
                <a:stCxn id="22" idx="0"/>
                <a:endCxn id="133" idx="4"/>
              </p:cNvCxnSpPr>
              <p:nvPr/>
            </p:nvCxnSpPr>
            <p:spPr>
              <a:xfrm flipH="1" flipV="1">
                <a:off x="5589524" y="5080000"/>
                <a:ext cx="112603" cy="646049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Arrow Connector 151"/>
              <p:cNvCxnSpPr/>
              <p:nvPr/>
            </p:nvCxnSpPr>
            <p:spPr>
              <a:xfrm flipV="1">
                <a:off x="3250906" y="3835400"/>
                <a:ext cx="0" cy="68562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Arrow Connector 152"/>
              <p:cNvCxnSpPr/>
              <p:nvPr/>
            </p:nvCxnSpPr>
            <p:spPr>
              <a:xfrm flipV="1">
                <a:off x="783810" y="3835400"/>
                <a:ext cx="0" cy="68562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Arrow Connector 153"/>
              <p:cNvCxnSpPr/>
              <p:nvPr/>
            </p:nvCxnSpPr>
            <p:spPr>
              <a:xfrm flipV="1">
                <a:off x="2020534" y="3835400"/>
                <a:ext cx="0" cy="68562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Straight Arrow Connector 154"/>
              <p:cNvCxnSpPr/>
              <p:nvPr/>
            </p:nvCxnSpPr>
            <p:spPr>
              <a:xfrm flipV="1">
                <a:off x="5651325" y="3835400"/>
                <a:ext cx="0" cy="68562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6" name="Isosceles Triangle 155"/>
              <p:cNvSpPr>
                <a:spLocks noChangeArrowheads="1"/>
              </p:cNvSpPr>
              <p:nvPr/>
            </p:nvSpPr>
            <p:spPr bwMode="auto">
              <a:xfrm>
                <a:off x="564572" y="4420027"/>
                <a:ext cx="182571" cy="114270"/>
              </a:xfrm>
              <a:prstGeom prst="triangle">
                <a:avLst>
                  <a:gd name="adj" fmla="val 50000"/>
                </a:avLst>
              </a:prstGeom>
              <a:solidFill>
                <a:srgbClr val="800000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" name="Isosceles Triangle 156"/>
              <p:cNvSpPr>
                <a:spLocks noChangeArrowheads="1"/>
              </p:cNvSpPr>
              <p:nvPr/>
            </p:nvSpPr>
            <p:spPr bwMode="auto">
              <a:xfrm>
                <a:off x="547973" y="4267092"/>
                <a:ext cx="182572" cy="114270"/>
              </a:xfrm>
              <a:prstGeom prst="triangle">
                <a:avLst>
                  <a:gd name="adj" fmla="val 50000"/>
                </a:avLst>
              </a:prstGeom>
              <a:solidFill>
                <a:srgbClr val="800000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" name="Isosceles Triangle 157"/>
              <p:cNvSpPr>
                <a:spLocks noChangeArrowheads="1"/>
              </p:cNvSpPr>
              <p:nvPr/>
            </p:nvSpPr>
            <p:spPr bwMode="auto">
              <a:xfrm>
                <a:off x="532972" y="4084420"/>
                <a:ext cx="182572" cy="114270"/>
              </a:xfrm>
              <a:prstGeom prst="triangle">
                <a:avLst>
                  <a:gd name="adj" fmla="val 50000"/>
                </a:avLst>
              </a:prstGeom>
              <a:solidFill>
                <a:srgbClr val="800000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9" name="Hexagon 158"/>
              <p:cNvSpPr>
                <a:spLocks noChangeArrowheads="1"/>
              </p:cNvSpPr>
              <p:nvPr/>
            </p:nvSpPr>
            <p:spPr bwMode="auto">
              <a:xfrm>
                <a:off x="532972" y="3885170"/>
                <a:ext cx="177809" cy="152360"/>
              </a:xfrm>
              <a:prstGeom prst="hexagon">
                <a:avLst>
                  <a:gd name="adj" fmla="val 24999"/>
                  <a:gd name="vf" fmla="val 115470"/>
                </a:avLst>
              </a:prstGeom>
              <a:solidFill>
                <a:srgbClr val="800000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" name="Hexagon 159"/>
              <p:cNvSpPr>
                <a:spLocks noChangeArrowheads="1"/>
              </p:cNvSpPr>
              <p:nvPr/>
            </p:nvSpPr>
            <p:spPr bwMode="auto">
              <a:xfrm>
                <a:off x="1787159" y="4348028"/>
                <a:ext cx="177809" cy="152360"/>
              </a:xfrm>
              <a:prstGeom prst="hexagon">
                <a:avLst>
                  <a:gd name="adj" fmla="val 24999"/>
                  <a:gd name="vf" fmla="val 115470"/>
                </a:avLst>
              </a:prstGeom>
              <a:solidFill>
                <a:srgbClr val="008000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1" name="Hexagon 160"/>
              <p:cNvSpPr>
                <a:spLocks noChangeArrowheads="1"/>
              </p:cNvSpPr>
              <p:nvPr/>
            </p:nvSpPr>
            <p:spPr bwMode="auto">
              <a:xfrm>
                <a:off x="1787159" y="4132185"/>
                <a:ext cx="177809" cy="152360"/>
              </a:xfrm>
              <a:prstGeom prst="hexagon">
                <a:avLst>
                  <a:gd name="adj" fmla="val 24999"/>
                  <a:gd name="vf" fmla="val 115470"/>
                </a:avLst>
              </a:prstGeom>
              <a:solidFill>
                <a:srgbClr val="008000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2" name="Oval 161"/>
              <p:cNvSpPr>
                <a:spLocks noChangeArrowheads="1"/>
              </p:cNvSpPr>
              <p:nvPr/>
            </p:nvSpPr>
            <p:spPr bwMode="auto">
              <a:xfrm>
                <a:off x="1825261" y="3952844"/>
                <a:ext cx="109543" cy="109509"/>
              </a:xfrm>
              <a:prstGeom prst="ellipse">
                <a:avLst/>
              </a:prstGeom>
              <a:solidFill>
                <a:srgbClr val="008000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3" name="Isosceles Triangle 162"/>
              <p:cNvSpPr>
                <a:spLocks noChangeArrowheads="1"/>
              </p:cNvSpPr>
              <p:nvPr/>
            </p:nvSpPr>
            <p:spPr bwMode="auto">
              <a:xfrm>
                <a:off x="3034411" y="4565753"/>
                <a:ext cx="182572" cy="114270"/>
              </a:xfrm>
              <a:prstGeom prst="triangle">
                <a:avLst>
                  <a:gd name="adj" fmla="val 50000"/>
                </a:avLst>
              </a:prstGeom>
              <a:solidFill>
                <a:srgbClr val="008000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4" name="Isosceles Triangle 163"/>
              <p:cNvSpPr>
                <a:spLocks noChangeArrowheads="1"/>
              </p:cNvSpPr>
              <p:nvPr/>
            </p:nvSpPr>
            <p:spPr bwMode="auto">
              <a:xfrm>
                <a:off x="3047111" y="4388000"/>
                <a:ext cx="182572" cy="114270"/>
              </a:xfrm>
              <a:prstGeom prst="triangle">
                <a:avLst>
                  <a:gd name="adj" fmla="val 50000"/>
                </a:avLst>
              </a:prstGeom>
              <a:solidFill>
                <a:srgbClr val="008000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5" name="Isosceles Triangle 164"/>
              <p:cNvSpPr>
                <a:spLocks noChangeArrowheads="1"/>
              </p:cNvSpPr>
              <p:nvPr/>
            </p:nvSpPr>
            <p:spPr bwMode="auto">
              <a:xfrm>
                <a:off x="3009594" y="4222211"/>
                <a:ext cx="182572" cy="114270"/>
              </a:xfrm>
              <a:prstGeom prst="triangle">
                <a:avLst>
                  <a:gd name="adj" fmla="val 50000"/>
                </a:avLst>
              </a:prstGeom>
              <a:solidFill>
                <a:srgbClr val="008000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6" name="Oval 165"/>
              <p:cNvSpPr>
                <a:spLocks noChangeArrowheads="1"/>
              </p:cNvSpPr>
              <p:nvPr/>
            </p:nvSpPr>
            <p:spPr bwMode="auto">
              <a:xfrm>
                <a:off x="3044521" y="4034936"/>
                <a:ext cx="109543" cy="109508"/>
              </a:xfrm>
              <a:prstGeom prst="ellipse">
                <a:avLst/>
              </a:prstGeom>
              <a:solidFill>
                <a:srgbClr val="008000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7" name="Oval 166"/>
              <p:cNvSpPr>
                <a:spLocks noChangeArrowheads="1"/>
              </p:cNvSpPr>
              <p:nvPr/>
            </p:nvSpPr>
            <p:spPr bwMode="auto">
              <a:xfrm>
                <a:off x="3044521" y="3857182"/>
                <a:ext cx="109543" cy="109508"/>
              </a:xfrm>
              <a:prstGeom prst="ellipse">
                <a:avLst/>
              </a:prstGeom>
              <a:solidFill>
                <a:srgbClr val="008000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8" name="Isosceles Triangle 167"/>
              <p:cNvSpPr>
                <a:spLocks noChangeArrowheads="1"/>
              </p:cNvSpPr>
              <p:nvPr/>
            </p:nvSpPr>
            <p:spPr bwMode="auto">
              <a:xfrm>
                <a:off x="5420251" y="4342402"/>
                <a:ext cx="182571" cy="114270"/>
              </a:xfrm>
              <a:prstGeom prst="triangle">
                <a:avLst>
                  <a:gd name="adj" fmla="val 50000"/>
                </a:avLst>
              </a:prstGeom>
              <a:solidFill>
                <a:srgbClr val="800000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9" name="Oval 168"/>
              <p:cNvSpPr>
                <a:spLocks noChangeArrowheads="1"/>
              </p:cNvSpPr>
              <p:nvPr/>
            </p:nvSpPr>
            <p:spPr bwMode="auto">
              <a:xfrm>
                <a:off x="5452003" y="4186726"/>
                <a:ext cx="109542" cy="109508"/>
              </a:xfrm>
              <a:prstGeom prst="ellipse">
                <a:avLst/>
              </a:prstGeom>
              <a:solidFill>
                <a:srgbClr val="800000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0" name="Hexagon 169"/>
              <p:cNvSpPr>
                <a:spLocks noChangeArrowheads="1"/>
              </p:cNvSpPr>
              <p:nvPr/>
            </p:nvSpPr>
            <p:spPr bwMode="auto">
              <a:xfrm>
                <a:off x="5408426" y="3949085"/>
                <a:ext cx="177809" cy="152360"/>
              </a:xfrm>
              <a:prstGeom prst="hexagon">
                <a:avLst>
                  <a:gd name="adj" fmla="val 24999"/>
                  <a:gd name="vf" fmla="val 115470"/>
                </a:avLst>
              </a:prstGeom>
              <a:solidFill>
                <a:srgbClr val="800000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41036" name="TextBox 180"/>
            <p:cNvSpPr txBox="1">
              <a:spLocks noChangeArrowheads="1"/>
            </p:cNvSpPr>
            <p:nvPr/>
          </p:nvSpPr>
          <p:spPr bwMode="auto">
            <a:xfrm>
              <a:off x="6666357" y="3735319"/>
              <a:ext cx="2438387" cy="1815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endParaRPr lang="en-US" sz="1400" dirty="0"/>
            </a:p>
            <a:p>
              <a:pPr eaLnBrk="1" hangingPunct="1"/>
              <a:r>
                <a:rPr lang="en-US" sz="1400" dirty="0" smtClean="0"/>
                <a:t>- Each </a:t>
              </a:r>
              <a:r>
                <a:rPr lang="en-US" sz="1400" dirty="0"/>
                <a:t>mapper produces the join key and the record </a:t>
              </a:r>
              <a:r>
                <a:rPr lang="en-US" sz="1400" dirty="0" smtClean="0"/>
                <a:t>pairs</a:t>
              </a:r>
            </a:p>
            <a:p>
              <a:pPr eaLnBrk="1" hangingPunct="1"/>
              <a:endParaRPr lang="en-US" sz="1400" dirty="0" smtClean="0"/>
            </a:p>
            <a:p>
              <a:pPr eaLnBrk="1" hangingPunct="1"/>
              <a:r>
                <a:rPr lang="en-US" sz="1400" dirty="0" smtClean="0"/>
                <a:t>- </a:t>
              </a:r>
              <a:r>
                <a:rPr lang="en-US" sz="1400" dirty="0"/>
                <a:t>Each mapper processes one block (split)</a:t>
              </a:r>
            </a:p>
            <a:p>
              <a:pPr marL="285750" indent="-285750" eaLnBrk="1" hangingPunct="1">
                <a:buFontTx/>
                <a:buChar char="-"/>
              </a:pPr>
              <a:endParaRPr lang="en-US" sz="1400" dirty="0"/>
            </a:p>
          </p:txBody>
        </p:sp>
        <p:sp>
          <p:nvSpPr>
            <p:cNvPr id="184" name="Right Brace 183"/>
            <p:cNvSpPr/>
            <p:nvPr/>
          </p:nvSpPr>
          <p:spPr>
            <a:xfrm>
              <a:off x="6368910" y="3995696"/>
              <a:ext cx="355618" cy="1426787"/>
            </a:xfrm>
            <a:prstGeom prst="rightBrace">
              <a:avLst>
                <a:gd name="adj1" fmla="val 35606"/>
                <a:gd name="adj2" fmla="val 50000"/>
              </a:avLst>
            </a:prstGeom>
            <a:ln w="12700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195" name="Group 194"/>
          <p:cNvGrpSpPr>
            <a:grpSpLocks/>
          </p:cNvGrpSpPr>
          <p:nvPr/>
        </p:nvGrpSpPr>
        <p:grpSpPr bwMode="auto">
          <a:xfrm>
            <a:off x="331788" y="1674375"/>
            <a:ext cx="8685212" cy="974725"/>
            <a:chOff x="331470" y="1812516"/>
            <a:chExt cx="8685530" cy="974844"/>
          </a:xfrm>
        </p:grpSpPr>
        <p:sp>
          <p:nvSpPr>
            <p:cNvPr id="86" name="Oval 85"/>
            <p:cNvSpPr/>
            <p:nvPr/>
          </p:nvSpPr>
          <p:spPr>
            <a:xfrm>
              <a:off x="331470" y="2209800"/>
              <a:ext cx="1430528" cy="520700"/>
            </a:xfrm>
            <a:prstGeom prst="ellipse">
              <a:avLst/>
            </a:prstGeom>
            <a:solidFill>
              <a:srgbClr val="CCCC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solidFill>
                    <a:schemeClr val="tx1"/>
                  </a:solidFill>
                </a:rPr>
                <a:t>Reducer 1</a:t>
              </a:r>
            </a:p>
            <a:p>
              <a:pPr algn="ctr">
                <a:defRPr/>
              </a:pPr>
              <a:endParaRPr 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2131822" y="2209800"/>
              <a:ext cx="1430528" cy="520700"/>
            </a:xfrm>
            <a:prstGeom prst="ellipse">
              <a:avLst/>
            </a:prstGeom>
            <a:solidFill>
              <a:srgbClr val="CCCC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solidFill>
                    <a:schemeClr val="tx1"/>
                  </a:solidFill>
                </a:rPr>
                <a:t>Reducer 2</a:t>
              </a:r>
            </a:p>
            <a:p>
              <a:pPr algn="ctr">
                <a:defRPr/>
              </a:pPr>
              <a:endParaRPr 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4675378" y="2209800"/>
              <a:ext cx="1547622" cy="520700"/>
            </a:xfrm>
            <a:prstGeom prst="ellipse">
              <a:avLst/>
            </a:prstGeom>
            <a:solidFill>
              <a:srgbClr val="CCCC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solidFill>
                    <a:schemeClr val="tx1"/>
                  </a:solidFill>
                </a:rPr>
                <a:t>Reducer N</a:t>
              </a:r>
            </a:p>
            <a:p>
              <a:pPr algn="ctr">
                <a:defRPr/>
              </a:pPr>
              <a:endParaRPr 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Straight Connector 89"/>
            <p:cNvCxnSpPr/>
            <p:nvPr/>
          </p:nvCxnSpPr>
          <p:spPr>
            <a:xfrm>
              <a:off x="3795522" y="2514277"/>
              <a:ext cx="727102" cy="0"/>
            </a:xfrm>
            <a:prstGeom prst="line">
              <a:avLst/>
            </a:prstGeom>
            <a:ln w="38100" cmpd="sng">
              <a:solidFill>
                <a:schemeClr val="tx1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021" name="Group 123"/>
            <p:cNvGrpSpPr>
              <a:grpSpLocks/>
            </p:cNvGrpSpPr>
            <p:nvPr/>
          </p:nvGrpSpPr>
          <p:grpSpPr bwMode="auto">
            <a:xfrm>
              <a:off x="858012" y="2566670"/>
              <a:ext cx="224028" cy="91440"/>
              <a:chOff x="6113272" y="3978148"/>
              <a:chExt cx="224028" cy="91440"/>
            </a:xfrm>
          </p:grpSpPr>
          <p:sp>
            <p:nvSpPr>
              <p:cNvPr id="122" name="Isosceles Triangle 121"/>
              <p:cNvSpPr>
                <a:spLocks noChangeArrowheads="1"/>
              </p:cNvSpPr>
              <p:nvPr/>
            </p:nvSpPr>
            <p:spPr bwMode="auto">
              <a:xfrm rot="5400000">
                <a:off x="6122526" y="3969422"/>
                <a:ext cx="92086" cy="109541"/>
              </a:xfrm>
              <a:prstGeom prst="triangle">
                <a:avLst>
                  <a:gd name="adj" fmla="val 50000"/>
                </a:avLst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3" name="Isosceles Triangle 122"/>
              <p:cNvSpPr>
                <a:spLocks noChangeArrowheads="1"/>
              </p:cNvSpPr>
              <p:nvPr/>
            </p:nvSpPr>
            <p:spPr bwMode="auto">
              <a:xfrm rot="-5400000">
                <a:off x="6236831" y="3969422"/>
                <a:ext cx="92086" cy="109541"/>
              </a:xfrm>
              <a:prstGeom prst="triangle">
                <a:avLst>
                  <a:gd name="adj" fmla="val 50000"/>
                </a:avLst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1022" name="Group 124"/>
            <p:cNvGrpSpPr>
              <a:grpSpLocks/>
            </p:cNvGrpSpPr>
            <p:nvPr/>
          </p:nvGrpSpPr>
          <p:grpSpPr bwMode="auto">
            <a:xfrm>
              <a:off x="2752090" y="2592070"/>
              <a:ext cx="224028" cy="91440"/>
              <a:chOff x="6113272" y="3978148"/>
              <a:chExt cx="224028" cy="91440"/>
            </a:xfrm>
          </p:grpSpPr>
          <p:sp>
            <p:nvSpPr>
              <p:cNvPr id="126" name="Isosceles Triangle 125"/>
              <p:cNvSpPr>
                <a:spLocks noChangeArrowheads="1"/>
              </p:cNvSpPr>
              <p:nvPr/>
            </p:nvSpPr>
            <p:spPr bwMode="auto">
              <a:xfrm rot="5400000">
                <a:off x="6122405" y="3969425"/>
                <a:ext cx="92086" cy="109542"/>
              </a:xfrm>
              <a:prstGeom prst="triangle">
                <a:avLst>
                  <a:gd name="adj" fmla="val 50000"/>
                </a:avLst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7" name="Isosceles Triangle 126"/>
              <p:cNvSpPr>
                <a:spLocks noChangeArrowheads="1"/>
              </p:cNvSpPr>
              <p:nvPr/>
            </p:nvSpPr>
            <p:spPr bwMode="auto">
              <a:xfrm rot="-5400000">
                <a:off x="6236710" y="3969425"/>
                <a:ext cx="92086" cy="109542"/>
              </a:xfrm>
              <a:prstGeom prst="triangle">
                <a:avLst>
                  <a:gd name="adj" fmla="val 50000"/>
                </a:avLst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1023" name="Group 127"/>
            <p:cNvGrpSpPr>
              <a:grpSpLocks/>
            </p:cNvGrpSpPr>
            <p:nvPr/>
          </p:nvGrpSpPr>
          <p:grpSpPr bwMode="auto">
            <a:xfrm>
              <a:off x="5380228" y="2612390"/>
              <a:ext cx="224028" cy="91440"/>
              <a:chOff x="6113272" y="3978148"/>
              <a:chExt cx="224028" cy="91440"/>
            </a:xfrm>
          </p:grpSpPr>
          <p:sp>
            <p:nvSpPr>
              <p:cNvPr id="129" name="Isosceles Triangle 128"/>
              <p:cNvSpPr>
                <a:spLocks noChangeArrowheads="1"/>
              </p:cNvSpPr>
              <p:nvPr/>
            </p:nvSpPr>
            <p:spPr bwMode="auto">
              <a:xfrm rot="5400000">
                <a:off x="6122471" y="3968951"/>
                <a:ext cx="90499" cy="109541"/>
              </a:xfrm>
              <a:prstGeom prst="triangle">
                <a:avLst>
                  <a:gd name="adj" fmla="val 50000"/>
                </a:avLst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0" name="Isosceles Triangle 129"/>
              <p:cNvSpPr>
                <a:spLocks noChangeArrowheads="1"/>
              </p:cNvSpPr>
              <p:nvPr/>
            </p:nvSpPr>
            <p:spPr bwMode="auto">
              <a:xfrm rot="-5400000">
                <a:off x="6236775" y="3968951"/>
                <a:ext cx="90499" cy="109541"/>
              </a:xfrm>
              <a:prstGeom prst="triangle">
                <a:avLst>
                  <a:gd name="adj" fmla="val 50000"/>
                </a:avLst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blurRad="38100" dist="25401" dir="2700000" algn="br" rotWithShape="0">
                  <a:srgbClr val="000000">
                    <a:alpha val="5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49" name="Up Arrow 148"/>
            <p:cNvSpPr>
              <a:spLocks noChangeArrowheads="1"/>
            </p:cNvSpPr>
            <p:nvPr/>
          </p:nvSpPr>
          <p:spPr bwMode="auto">
            <a:xfrm>
              <a:off x="904578" y="1815691"/>
              <a:ext cx="312749" cy="330240"/>
            </a:xfrm>
            <a:prstGeom prst="upArrow">
              <a:avLst>
                <a:gd name="adj1" fmla="val 50000"/>
                <a:gd name="adj2" fmla="val 500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0" name="Up Arrow 149"/>
            <p:cNvSpPr>
              <a:spLocks noChangeArrowheads="1"/>
            </p:cNvSpPr>
            <p:nvPr/>
          </p:nvSpPr>
          <p:spPr bwMode="auto">
            <a:xfrm>
              <a:off x="2758846" y="1826806"/>
              <a:ext cx="312749" cy="330240"/>
            </a:xfrm>
            <a:prstGeom prst="upArrow">
              <a:avLst>
                <a:gd name="adj1" fmla="val 50000"/>
                <a:gd name="adj2" fmla="val 500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1" name="Up Arrow 150"/>
            <p:cNvSpPr>
              <a:spLocks noChangeArrowheads="1"/>
            </p:cNvSpPr>
            <p:nvPr/>
          </p:nvSpPr>
          <p:spPr bwMode="auto">
            <a:xfrm>
              <a:off x="5335453" y="1826806"/>
              <a:ext cx="312748" cy="330240"/>
            </a:xfrm>
            <a:prstGeom prst="upArrow">
              <a:avLst>
                <a:gd name="adj1" fmla="val 50000"/>
                <a:gd name="adj2" fmla="val 500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027" name="TextBox 181"/>
            <p:cNvSpPr txBox="1">
              <a:spLocks noChangeArrowheads="1"/>
            </p:cNvSpPr>
            <p:nvPr/>
          </p:nvSpPr>
          <p:spPr bwMode="auto">
            <a:xfrm>
              <a:off x="6645981" y="2048240"/>
              <a:ext cx="237101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400"/>
                <a:t> Reducers perform the actual join</a:t>
              </a:r>
            </a:p>
          </p:txBody>
        </p:sp>
        <p:sp>
          <p:nvSpPr>
            <p:cNvPr id="185" name="Right Brace 184"/>
            <p:cNvSpPr/>
            <p:nvPr/>
          </p:nvSpPr>
          <p:spPr>
            <a:xfrm>
              <a:off x="6368953" y="1812516"/>
              <a:ext cx="355613" cy="974844"/>
            </a:xfrm>
            <a:prstGeom prst="rightBrace">
              <a:avLst>
                <a:gd name="adj1" fmla="val 35606"/>
                <a:gd name="adj2" fmla="val 50000"/>
              </a:avLst>
            </a:prstGeom>
            <a:ln w="12700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193" name="Group 192"/>
          <p:cNvGrpSpPr>
            <a:grpSpLocks/>
          </p:cNvGrpSpPr>
          <p:nvPr/>
        </p:nvGrpSpPr>
        <p:grpSpPr bwMode="auto">
          <a:xfrm>
            <a:off x="342900" y="2617350"/>
            <a:ext cx="8623300" cy="1057275"/>
            <a:chOff x="342900" y="2755900"/>
            <a:chExt cx="8623301" cy="1057910"/>
          </a:xfrm>
        </p:grpSpPr>
        <p:sp>
          <p:nvSpPr>
            <p:cNvPr id="84" name="Rectangle 83"/>
            <p:cNvSpPr>
              <a:spLocks noChangeArrowheads="1"/>
            </p:cNvSpPr>
            <p:nvPr/>
          </p:nvSpPr>
          <p:spPr bwMode="auto">
            <a:xfrm>
              <a:off x="342900" y="3429404"/>
              <a:ext cx="5956301" cy="38122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20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Shuffling and </a:t>
              </a:r>
              <a:r>
                <a:rPr lang="en-US" sz="2000" dirty="0" smtClean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Sorting</a:t>
              </a:r>
              <a:endPara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98" name="Straight Arrow Connector 97"/>
            <p:cNvCxnSpPr/>
            <p:nvPr/>
          </p:nvCxnSpPr>
          <p:spPr>
            <a:xfrm flipV="1">
              <a:off x="1003300" y="2768608"/>
              <a:ext cx="0" cy="68621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Arrow Connector 98"/>
            <p:cNvCxnSpPr/>
            <p:nvPr/>
          </p:nvCxnSpPr>
          <p:spPr>
            <a:xfrm flipV="1">
              <a:off x="2889250" y="2755900"/>
              <a:ext cx="0" cy="68621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Arrow Connector 99"/>
            <p:cNvCxnSpPr/>
            <p:nvPr/>
          </p:nvCxnSpPr>
          <p:spPr>
            <a:xfrm flipV="1">
              <a:off x="5559426" y="2755900"/>
              <a:ext cx="0" cy="68621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Isosceles Triangle 100"/>
            <p:cNvSpPr>
              <a:spLocks noChangeArrowheads="1"/>
            </p:cNvSpPr>
            <p:nvPr/>
          </p:nvSpPr>
          <p:spPr bwMode="auto">
            <a:xfrm>
              <a:off x="787400" y="2879799"/>
              <a:ext cx="182563" cy="114369"/>
            </a:xfrm>
            <a:prstGeom prst="triangle">
              <a:avLst>
                <a:gd name="adj" fmla="val 5000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2" name="Isosceles Triangle 101"/>
            <p:cNvSpPr>
              <a:spLocks noChangeArrowheads="1"/>
            </p:cNvSpPr>
            <p:nvPr/>
          </p:nvSpPr>
          <p:spPr bwMode="auto">
            <a:xfrm>
              <a:off x="787400" y="2995757"/>
              <a:ext cx="182563" cy="114369"/>
            </a:xfrm>
            <a:prstGeom prst="triangle">
              <a:avLst>
                <a:gd name="adj" fmla="val 5000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" name="Isosceles Triangle 102"/>
            <p:cNvSpPr>
              <a:spLocks noChangeArrowheads="1"/>
            </p:cNvSpPr>
            <p:nvPr/>
          </p:nvSpPr>
          <p:spPr bwMode="auto">
            <a:xfrm>
              <a:off x="787400" y="3113303"/>
              <a:ext cx="182563" cy="114369"/>
            </a:xfrm>
            <a:prstGeom prst="triangle">
              <a:avLst>
                <a:gd name="adj" fmla="val 5000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4" name="Isosceles Triangle 103"/>
            <p:cNvSpPr>
              <a:spLocks noChangeArrowheads="1"/>
            </p:cNvSpPr>
            <p:nvPr/>
          </p:nvSpPr>
          <p:spPr bwMode="auto">
            <a:xfrm>
              <a:off x="787400" y="3240379"/>
              <a:ext cx="182563" cy="114369"/>
            </a:xfrm>
            <a:prstGeom prst="triangle">
              <a:avLst>
                <a:gd name="adj" fmla="val 5000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5" name="Isosceles Triangle 104"/>
            <p:cNvSpPr>
              <a:spLocks noChangeArrowheads="1"/>
            </p:cNvSpPr>
            <p:nvPr/>
          </p:nvSpPr>
          <p:spPr bwMode="auto">
            <a:xfrm>
              <a:off x="1009650" y="2930630"/>
              <a:ext cx="182563" cy="112781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dist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6" name="Isosceles Triangle 105"/>
            <p:cNvSpPr>
              <a:spLocks noChangeArrowheads="1"/>
            </p:cNvSpPr>
            <p:nvPr/>
          </p:nvSpPr>
          <p:spPr bwMode="auto">
            <a:xfrm>
              <a:off x="1009650" y="3081533"/>
              <a:ext cx="182563" cy="114369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dist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7" name="Isosceles Triangle 106"/>
            <p:cNvSpPr>
              <a:spLocks noChangeArrowheads="1"/>
            </p:cNvSpPr>
            <p:nvPr/>
          </p:nvSpPr>
          <p:spPr bwMode="auto">
            <a:xfrm>
              <a:off x="1009650" y="3234025"/>
              <a:ext cx="182563" cy="114369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dist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8" name="Hexagon 107"/>
            <p:cNvSpPr>
              <a:spLocks noChangeArrowheads="1"/>
            </p:cNvSpPr>
            <p:nvPr/>
          </p:nvSpPr>
          <p:spPr bwMode="auto">
            <a:xfrm>
              <a:off x="2673350" y="2841676"/>
              <a:ext cx="177800" cy="152492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9" name="Hexagon 108"/>
            <p:cNvSpPr>
              <a:spLocks noChangeArrowheads="1"/>
            </p:cNvSpPr>
            <p:nvPr/>
          </p:nvSpPr>
          <p:spPr bwMode="auto">
            <a:xfrm>
              <a:off x="2673350" y="3006876"/>
              <a:ext cx="177800" cy="150904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0" name="Hexagon 109"/>
            <p:cNvSpPr>
              <a:spLocks noChangeArrowheads="1"/>
            </p:cNvSpPr>
            <p:nvPr/>
          </p:nvSpPr>
          <p:spPr bwMode="auto">
            <a:xfrm>
              <a:off x="2673350" y="3195902"/>
              <a:ext cx="177800" cy="152492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800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1" name="Hexagon 110"/>
            <p:cNvSpPr>
              <a:spLocks noChangeArrowheads="1"/>
            </p:cNvSpPr>
            <p:nvPr/>
          </p:nvSpPr>
          <p:spPr bwMode="auto">
            <a:xfrm>
              <a:off x="2943225" y="2855973"/>
              <a:ext cx="177800" cy="152492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2" name="Hexagon 111"/>
            <p:cNvSpPr>
              <a:spLocks noChangeArrowheads="1"/>
            </p:cNvSpPr>
            <p:nvPr/>
          </p:nvSpPr>
          <p:spPr bwMode="auto">
            <a:xfrm>
              <a:off x="2943225" y="3032291"/>
              <a:ext cx="177800" cy="152492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3" name="Hexagon 112"/>
            <p:cNvSpPr>
              <a:spLocks noChangeArrowheads="1"/>
            </p:cNvSpPr>
            <p:nvPr/>
          </p:nvSpPr>
          <p:spPr bwMode="auto">
            <a:xfrm>
              <a:off x="2943225" y="3210198"/>
              <a:ext cx="177800" cy="152492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008000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5" name="Oval 114"/>
            <p:cNvSpPr>
              <a:spLocks noChangeArrowheads="1"/>
            </p:cNvSpPr>
            <p:nvPr/>
          </p:nvSpPr>
          <p:spPr bwMode="auto">
            <a:xfrm>
              <a:off x="5365751" y="2971930"/>
              <a:ext cx="109538" cy="109604"/>
            </a:xfrm>
            <a:prstGeom prst="ellipse">
              <a:avLst/>
            </a:prstGeom>
            <a:solidFill>
              <a:srgbClr val="800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6" name="Oval 115"/>
            <p:cNvSpPr>
              <a:spLocks noChangeArrowheads="1"/>
            </p:cNvSpPr>
            <p:nvPr/>
          </p:nvSpPr>
          <p:spPr bwMode="auto">
            <a:xfrm>
              <a:off x="5365751" y="3124421"/>
              <a:ext cx="109538" cy="109604"/>
            </a:xfrm>
            <a:prstGeom prst="ellipse">
              <a:avLst/>
            </a:prstGeom>
            <a:solidFill>
              <a:srgbClr val="800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7" name="Oval 116"/>
            <p:cNvSpPr>
              <a:spLocks noChangeArrowheads="1"/>
            </p:cNvSpPr>
            <p:nvPr/>
          </p:nvSpPr>
          <p:spPr bwMode="auto">
            <a:xfrm>
              <a:off x="5365751" y="3276913"/>
              <a:ext cx="109538" cy="109604"/>
            </a:xfrm>
            <a:prstGeom prst="ellipse">
              <a:avLst/>
            </a:prstGeom>
            <a:solidFill>
              <a:srgbClr val="800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8" name="Oval 117"/>
            <p:cNvSpPr>
              <a:spLocks noChangeArrowheads="1"/>
            </p:cNvSpPr>
            <p:nvPr/>
          </p:nvSpPr>
          <p:spPr bwMode="auto">
            <a:xfrm>
              <a:off x="5637214" y="2832146"/>
              <a:ext cx="109537" cy="111192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9" name="Oval 118"/>
            <p:cNvSpPr>
              <a:spLocks noChangeArrowheads="1"/>
            </p:cNvSpPr>
            <p:nvPr/>
          </p:nvSpPr>
          <p:spPr bwMode="auto">
            <a:xfrm>
              <a:off x="5637214" y="2984637"/>
              <a:ext cx="109537" cy="109604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0" name="Oval 119"/>
            <p:cNvSpPr>
              <a:spLocks noChangeArrowheads="1"/>
            </p:cNvSpPr>
            <p:nvPr/>
          </p:nvSpPr>
          <p:spPr bwMode="auto">
            <a:xfrm>
              <a:off x="5637214" y="3137129"/>
              <a:ext cx="109537" cy="109604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1" name="Oval 120"/>
            <p:cNvSpPr>
              <a:spLocks noChangeArrowheads="1"/>
            </p:cNvSpPr>
            <p:nvPr/>
          </p:nvSpPr>
          <p:spPr bwMode="auto">
            <a:xfrm>
              <a:off x="5637214" y="3289620"/>
              <a:ext cx="109537" cy="109604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>
              <a:outerShdw blurRad="38100" dist="25401" dir="2700000" algn="br" rotWithShape="0">
                <a:srgbClr val="000000">
                  <a:alpha val="59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6" name="Right Brace 185"/>
            <p:cNvSpPr/>
            <p:nvPr/>
          </p:nvSpPr>
          <p:spPr>
            <a:xfrm>
              <a:off x="6369051" y="3137129"/>
              <a:ext cx="355600" cy="676681"/>
            </a:xfrm>
            <a:prstGeom prst="rightBrace">
              <a:avLst>
                <a:gd name="adj1" fmla="val 31710"/>
                <a:gd name="adj2" fmla="val 50000"/>
              </a:avLst>
            </a:prstGeom>
            <a:ln w="12700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1010" name="TextBox 186"/>
            <p:cNvSpPr txBox="1">
              <a:spLocks noChangeArrowheads="1"/>
            </p:cNvSpPr>
            <p:nvPr/>
          </p:nvSpPr>
          <p:spPr bwMode="auto">
            <a:xfrm>
              <a:off x="6707461" y="3175000"/>
              <a:ext cx="22587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400"/>
                <a:t>Shuffling and sorting over the network</a:t>
              </a:r>
            </a:p>
          </p:txBody>
        </p:sp>
      </p:grpSp>
      <p:sp>
        <p:nvSpPr>
          <p:cNvPr id="180" name="Title 1"/>
          <p:cNvSpPr>
            <a:spLocks noGrp="1"/>
          </p:cNvSpPr>
          <p:nvPr>
            <p:ph type="title"/>
          </p:nvPr>
        </p:nvSpPr>
        <p:spPr>
          <a:xfrm>
            <a:off x="525624" y="147307"/>
            <a:ext cx="8095861" cy="616634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3800" b="1" dirty="0" smtClean="0">
                <a:solidFill>
                  <a:schemeClr val="bg2">
                    <a:lumMod val="50000"/>
                  </a:schemeClr>
                </a:solidFill>
              </a:rPr>
              <a:t>Joining Two Large Datasets</a:t>
            </a:r>
            <a:endParaRPr lang="en-US" sz="38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9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16" y="2426528"/>
            <a:ext cx="8600767" cy="366455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90245"/>
            <a:ext cx="7772400" cy="576775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Actual number of Map tasks </a:t>
            </a:r>
            <a:r>
              <a:rPr lang="en-US" b="1" dirty="0">
                <a:latin typeface="Segoe Script" pitchFamily="34" charset="0"/>
              </a:rPr>
              <a:t>M</a:t>
            </a:r>
            <a:r>
              <a:rPr lang="en-US" dirty="0"/>
              <a:t> is generally made much larger than the number of </a:t>
            </a:r>
            <a:r>
              <a:rPr lang="en-US" dirty="0" smtClean="0"/>
              <a:t>nodes used. </a:t>
            </a:r>
            <a:endParaRPr lang="en-US" dirty="0"/>
          </a:p>
          <a:p>
            <a:r>
              <a:rPr lang="en-US" b="1" dirty="0"/>
              <a:t>Why?  </a:t>
            </a:r>
            <a:endParaRPr lang="en-US" b="1" dirty="0" smtClean="0"/>
          </a:p>
          <a:p>
            <a:pPr lvl="1"/>
            <a:r>
              <a:rPr lang="en-US" b="1" dirty="0" smtClean="0">
                <a:solidFill>
                  <a:srgbClr val="A50021"/>
                </a:solidFill>
                <a:latin typeface="Segoe Script" pitchFamily="34" charset="0"/>
              </a:rPr>
              <a:t>Helps </a:t>
            </a:r>
            <a:r>
              <a:rPr lang="en-US" b="1" dirty="0">
                <a:solidFill>
                  <a:srgbClr val="A50021"/>
                </a:solidFill>
                <a:latin typeface="Segoe Script" pitchFamily="34" charset="0"/>
              </a:rPr>
              <a:t>deal with data skew and failure</a:t>
            </a:r>
          </a:p>
          <a:p>
            <a:pPr marL="457200" lvl="1" indent="0">
              <a:buNone/>
            </a:pPr>
            <a:r>
              <a:rPr lang="en-US" b="1" dirty="0" smtClean="0"/>
              <a:t>	</a:t>
            </a:r>
          </a:p>
          <a:p>
            <a:pPr marL="457200" lvl="1" indent="0">
              <a:buNone/>
            </a:pPr>
            <a:r>
              <a:rPr lang="en-US" b="1" dirty="0" smtClean="0">
                <a:solidFill>
                  <a:schemeClr val="bg1"/>
                </a:solidFill>
              </a:rPr>
              <a:t>	     Example</a:t>
            </a:r>
            <a:r>
              <a:rPr lang="en-US" dirty="0">
                <a:solidFill>
                  <a:schemeClr val="bg1"/>
                </a:solidFill>
              </a:rPr>
              <a:t>:  </a:t>
            </a:r>
            <a:endParaRPr lang="en-US" dirty="0" smtClean="0">
              <a:solidFill>
                <a:schemeClr val="bg1"/>
              </a:solidFill>
            </a:endParaRPr>
          </a:p>
          <a:p>
            <a:pPr marL="1314450" lvl="3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	Say </a:t>
            </a:r>
            <a:r>
              <a:rPr lang="en-US" b="1" dirty="0">
                <a:solidFill>
                  <a:schemeClr val="bg1"/>
                </a:solidFill>
                <a:latin typeface="Segoe Script" pitchFamily="34" charset="0"/>
              </a:rPr>
              <a:t>M</a:t>
            </a:r>
            <a:r>
              <a:rPr lang="en-US" b="1" dirty="0">
                <a:solidFill>
                  <a:schemeClr val="bg1"/>
                </a:solidFill>
              </a:rPr>
              <a:t> = 10,000 </a:t>
            </a:r>
            <a:r>
              <a:rPr lang="en-US" dirty="0">
                <a:solidFill>
                  <a:schemeClr val="bg1"/>
                </a:solidFill>
              </a:rPr>
              <a:t>and </a:t>
            </a:r>
            <a:endParaRPr lang="en-US" dirty="0" smtClean="0">
              <a:solidFill>
                <a:schemeClr val="bg1"/>
              </a:solidFill>
            </a:endParaRPr>
          </a:p>
          <a:p>
            <a:pPr marL="1314450" lvl="3" indent="0">
              <a:buNone/>
            </a:pPr>
            <a:r>
              <a:rPr lang="en-US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       </a:t>
            </a:r>
            <a:r>
              <a:rPr lang="en-US" b="1" dirty="0" smtClean="0">
                <a:solidFill>
                  <a:schemeClr val="bg1"/>
                </a:solidFill>
                <a:latin typeface="Segoe Script" pitchFamily="34" charset="0"/>
              </a:rPr>
              <a:t>W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= 100 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b="1" dirty="0">
                <a:solidFill>
                  <a:schemeClr val="bg1"/>
                </a:solidFill>
                <a:latin typeface="Segoe Script" pitchFamily="34" charset="0"/>
              </a:rPr>
              <a:t>W</a:t>
            </a:r>
            <a:r>
              <a:rPr lang="en-US" dirty="0">
                <a:solidFill>
                  <a:schemeClr val="bg1"/>
                </a:solidFill>
              </a:rPr>
              <a:t> is number of Map workers)</a:t>
            </a:r>
          </a:p>
          <a:p>
            <a:pPr marL="1828800" lvl="4" indent="0">
              <a:buNone/>
            </a:pPr>
            <a:r>
              <a:rPr lang="en-US" dirty="0">
                <a:solidFill>
                  <a:schemeClr val="bg1"/>
                </a:solidFill>
              </a:rPr>
              <a:t>Each worker does </a:t>
            </a:r>
            <a:r>
              <a:rPr lang="en-US" b="1" dirty="0" smtClean="0">
                <a:solidFill>
                  <a:schemeClr val="bg1"/>
                </a:solidFill>
              </a:rPr>
              <a:t>(10,000 / 100) = 100</a:t>
            </a:r>
            <a:r>
              <a:rPr lang="en-US" dirty="0" smtClean="0">
                <a:solidFill>
                  <a:schemeClr val="bg1"/>
                </a:solidFill>
              </a:rPr>
              <a:t> Map </a:t>
            </a:r>
            <a:r>
              <a:rPr lang="en-US" dirty="0">
                <a:solidFill>
                  <a:schemeClr val="bg1"/>
                </a:solidFill>
              </a:rPr>
              <a:t>tasks</a:t>
            </a:r>
          </a:p>
          <a:p>
            <a:pPr marL="1314450" lvl="3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	</a:t>
            </a:r>
          </a:p>
          <a:p>
            <a:pPr marL="1314450" lvl="3" indent="0">
              <a:buNone/>
            </a:pPr>
            <a:r>
              <a:rPr lang="en-US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If </a:t>
            </a:r>
            <a:r>
              <a:rPr lang="en-US" dirty="0">
                <a:solidFill>
                  <a:schemeClr val="bg1"/>
                </a:solidFill>
              </a:rPr>
              <a:t>it suffers from skew or fails the uncompleted work can </a:t>
            </a:r>
            <a:endParaRPr lang="en-US" dirty="0" smtClean="0">
              <a:solidFill>
                <a:schemeClr val="bg1"/>
              </a:solidFill>
            </a:endParaRPr>
          </a:p>
          <a:p>
            <a:pPr marL="1314450" lvl="3" indent="0">
              <a:buNone/>
            </a:pPr>
            <a:r>
              <a:rPr lang="en-US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easily </a:t>
            </a:r>
            <a:r>
              <a:rPr lang="en-US" dirty="0">
                <a:solidFill>
                  <a:schemeClr val="bg1"/>
                </a:solidFill>
              </a:rPr>
              <a:t>be shifted to another </a:t>
            </a:r>
            <a:r>
              <a:rPr lang="en-US" dirty="0" smtClean="0">
                <a:solidFill>
                  <a:schemeClr val="bg1"/>
                </a:solidFill>
              </a:rPr>
              <a:t>worker</a:t>
            </a:r>
          </a:p>
          <a:p>
            <a:pPr marL="1314450" lvl="3" indent="0">
              <a:buNone/>
            </a:pP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Skew </a:t>
            </a:r>
            <a:r>
              <a:rPr lang="en-US" dirty="0"/>
              <a:t>with Reducers is still a </a:t>
            </a:r>
            <a:r>
              <a:rPr lang="en-US" dirty="0" smtClean="0"/>
              <a:t>problem</a:t>
            </a:r>
          </a:p>
          <a:p>
            <a:pPr lvl="1"/>
            <a:r>
              <a:rPr lang="en-US" b="1" dirty="0" smtClean="0"/>
              <a:t>Example: </a:t>
            </a:r>
            <a:r>
              <a:rPr lang="en-US" dirty="0" smtClean="0"/>
              <a:t>In a query = “</a:t>
            </a:r>
            <a:r>
              <a:rPr lang="en-US" b="1" dirty="0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get sales by </a:t>
            </a:r>
            <a:r>
              <a:rPr lang="en-US" b="1" dirty="0" err="1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zipcodes</a:t>
            </a:r>
            <a:r>
              <a:rPr lang="en-US" dirty="0" smtClean="0"/>
              <a:t>”</a:t>
            </a:r>
            <a:r>
              <a:rPr lang="en-US" b="1" dirty="0" smtClean="0"/>
              <a:t>, </a:t>
            </a:r>
            <a:r>
              <a:rPr lang="en-US" dirty="0" smtClean="0"/>
              <a:t>some </a:t>
            </a:r>
            <a:r>
              <a:rPr lang="en-US" dirty="0" err="1" smtClean="0"/>
              <a:t>zipCodes</a:t>
            </a:r>
            <a:r>
              <a:rPr lang="en-US" dirty="0" smtClean="0"/>
              <a:t> (e.g. 10025) may have many more sales records than others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Few More Details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40</a:t>
            </a:fld>
            <a:endParaRPr lang="en-US" dirty="0"/>
          </a:p>
        </p:txBody>
      </p:sp>
      <p:pic>
        <p:nvPicPr>
          <p:cNvPr id="5" name="Picture 6" descr="Why Onions Make People Cry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00" y="1963430"/>
            <a:ext cx="15240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971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Dealing With Failures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90246"/>
            <a:ext cx="7745361" cy="492955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Like HDFS, </a:t>
            </a:r>
            <a:r>
              <a:rPr lang="en-US" dirty="0" err="1" smtClean="0"/>
              <a:t>MapReduce</a:t>
            </a:r>
            <a:r>
              <a:rPr lang="en-US" dirty="0" smtClean="0"/>
              <a:t> framework designed to be highly fault tolerant</a:t>
            </a:r>
          </a:p>
          <a:p>
            <a:r>
              <a:rPr lang="en-US" b="1" dirty="0" smtClean="0">
                <a:solidFill>
                  <a:srgbClr val="A50021"/>
                </a:solidFill>
              </a:rPr>
              <a:t>Worker (Map or Reduce) failures</a:t>
            </a:r>
          </a:p>
          <a:p>
            <a:pPr lvl="1"/>
            <a:r>
              <a:rPr lang="en-US" dirty="0" smtClean="0"/>
              <a:t>Detected by periodic Master pings</a:t>
            </a:r>
          </a:p>
          <a:p>
            <a:pPr lvl="1"/>
            <a:r>
              <a:rPr lang="en-US" dirty="0" smtClean="0"/>
              <a:t>Map or Reduce jobs that fail are reset and then given to a different node</a:t>
            </a:r>
          </a:p>
          <a:p>
            <a:pPr lvl="1"/>
            <a:r>
              <a:rPr lang="en-US" dirty="0" smtClean="0"/>
              <a:t>If a node failure occurs after the Map job has completed, the job is redone and all Reduce jobs are notified</a:t>
            </a:r>
          </a:p>
          <a:p>
            <a:r>
              <a:rPr lang="en-US" b="1" dirty="0" smtClean="0">
                <a:solidFill>
                  <a:srgbClr val="A50021"/>
                </a:solidFill>
              </a:rPr>
              <a:t>Master failure</a:t>
            </a:r>
          </a:p>
          <a:p>
            <a:pPr lvl="1"/>
            <a:r>
              <a:rPr lang="en-US" dirty="0" smtClean="0"/>
              <a:t>If the master fails for any reason the entire computation is redone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1562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334" y="1453548"/>
            <a:ext cx="7381278" cy="616634"/>
          </a:xfrm>
        </p:spPr>
        <p:txBody>
          <a:bodyPr/>
          <a:lstStyle/>
          <a:p>
            <a:pPr algn="ctr"/>
            <a:r>
              <a:rPr lang="en-US" dirty="0" err="1" smtClean="0">
                <a:solidFill>
                  <a:srgbClr val="FFFF00"/>
                </a:solidFill>
                <a:latin typeface="Segoe Script" pitchFamily="34" charset="0"/>
              </a:rPr>
              <a:t>MapReduce</a:t>
            </a:r>
            <a:r>
              <a:rPr lang="en-US" dirty="0" smtClean="0">
                <a:solidFill>
                  <a:srgbClr val="FFFF00"/>
                </a:solidFill>
                <a:latin typeface="Segoe Script" pitchFamily="34" charset="0"/>
              </a:rPr>
              <a:t>    Summary</a:t>
            </a:r>
            <a:endParaRPr lang="en-US" dirty="0">
              <a:solidFill>
                <a:srgbClr val="FFFF00"/>
              </a:solidFill>
              <a:latin typeface="Segoe Scrip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3439" y="2276653"/>
            <a:ext cx="3581400" cy="4079896"/>
          </a:xfrm>
        </p:spPr>
        <p:txBody>
          <a:bodyPr>
            <a:normAutofit fontScale="77500" lnSpcReduction="20000"/>
          </a:bodyPr>
          <a:lstStyle/>
          <a:p>
            <a:pPr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Highly </a:t>
            </a:r>
            <a:r>
              <a:rPr lang="en-US" dirty="0">
                <a:solidFill>
                  <a:schemeClr val="bg1"/>
                </a:solidFill>
              </a:rPr>
              <a:t>fault </a:t>
            </a:r>
            <a:r>
              <a:rPr lang="en-US" dirty="0" smtClean="0">
                <a:solidFill>
                  <a:schemeClr val="bg1"/>
                </a:solidFill>
              </a:rPr>
              <a:t>tolerant</a:t>
            </a:r>
          </a:p>
          <a:p>
            <a:pPr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Relatively easy to write </a:t>
            </a:r>
            <a:r>
              <a:rPr lang="en-US" dirty="0" smtClean="0">
                <a:solidFill>
                  <a:schemeClr val="bg1"/>
                </a:solidFill>
              </a:rPr>
              <a:t>“arbitrary” </a:t>
            </a:r>
            <a:r>
              <a:rPr lang="en-US" dirty="0">
                <a:solidFill>
                  <a:schemeClr val="bg1"/>
                </a:solidFill>
              </a:rPr>
              <a:t>distributed computations over very large amounts of </a:t>
            </a:r>
            <a:r>
              <a:rPr lang="en-US" dirty="0" smtClean="0">
                <a:solidFill>
                  <a:schemeClr val="bg1"/>
                </a:solidFill>
              </a:rPr>
              <a:t>data</a:t>
            </a:r>
          </a:p>
          <a:p>
            <a:pPr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MR </a:t>
            </a:r>
            <a:r>
              <a:rPr lang="en-US" dirty="0">
                <a:solidFill>
                  <a:schemeClr val="bg1"/>
                </a:solidFill>
              </a:rPr>
              <a:t>framework removes burden of dealing with </a:t>
            </a:r>
            <a:r>
              <a:rPr lang="en-US" dirty="0" smtClean="0">
                <a:solidFill>
                  <a:schemeClr val="bg1"/>
                </a:solidFill>
              </a:rPr>
              <a:t>failures </a:t>
            </a:r>
            <a:r>
              <a:rPr lang="en-US" dirty="0">
                <a:solidFill>
                  <a:schemeClr val="bg1"/>
                </a:solidFill>
              </a:rPr>
              <a:t>from </a:t>
            </a:r>
            <a:r>
              <a:rPr lang="en-US" dirty="0" smtClean="0">
                <a:solidFill>
                  <a:schemeClr val="bg1"/>
                </a:solidFill>
              </a:rPr>
              <a:t>programmer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4567571" y="2188166"/>
            <a:ext cx="3992881" cy="3947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>
              <a:buClr>
                <a:schemeClr val="bg1"/>
              </a:buClr>
            </a:pPr>
            <a:r>
              <a:rPr lang="en-US" b="0" dirty="0" smtClean="0">
                <a:solidFill>
                  <a:schemeClr val="bg1"/>
                </a:solidFill>
              </a:rPr>
              <a:t>Schema embedded in application code</a:t>
            </a:r>
          </a:p>
          <a:p>
            <a:pPr>
              <a:buClr>
                <a:schemeClr val="bg1"/>
              </a:buClr>
            </a:pPr>
            <a:r>
              <a:rPr lang="en-US" b="0" dirty="0" smtClean="0">
                <a:solidFill>
                  <a:schemeClr val="bg1"/>
                </a:solidFill>
              </a:rPr>
              <a:t>A lack of shared schema</a:t>
            </a:r>
          </a:p>
          <a:p>
            <a:pPr lvl="1">
              <a:buClr>
                <a:schemeClr val="bg1"/>
              </a:buClr>
            </a:pPr>
            <a:r>
              <a:rPr lang="en-US" b="0" dirty="0" smtClean="0">
                <a:solidFill>
                  <a:schemeClr val="bg1"/>
                </a:solidFill>
              </a:rPr>
              <a:t>Makes sharing data between applications difficult</a:t>
            </a:r>
          </a:p>
          <a:p>
            <a:pPr lvl="1">
              <a:buClr>
                <a:schemeClr val="bg1"/>
              </a:buClr>
            </a:pPr>
            <a:r>
              <a:rPr lang="en-US" b="0" dirty="0" smtClean="0">
                <a:solidFill>
                  <a:schemeClr val="bg1"/>
                </a:solidFill>
              </a:rPr>
              <a:t>Makes lots of DBMS “goodies” such as indices, integrity constraints, views, </a:t>
            </a:r>
            <a:r>
              <a:rPr lang="en-US" b="0" dirty="0">
                <a:solidFill>
                  <a:schemeClr val="bg1"/>
                </a:solidFill>
              </a:rPr>
              <a:t> </a:t>
            </a:r>
            <a:r>
              <a:rPr lang="en-US" b="0" dirty="0" smtClean="0">
                <a:solidFill>
                  <a:schemeClr val="bg1"/>
                </a:solidFill>
              </a:rPr>
              <a:t>…  impossible</a:t>
            </a:r>
          </a:p>
          <a:p>
            <a:pPr>
              <a:buClr>
                <a:schemeClr val="bg1"/>
              </a:buClr>
            </a:pPr>
            <a:r>
              <a:rPr lang="en-US" b="0" dirty="0" smtClean="0">
                <a:solidFill>
                  <a:schemeClr val="bg1"/>
                </a:solidFill>
              </a:rPr>
              <a:t>No declarative query language</a:t>
            </a:r>
            <a:endParaRPr lang="en-US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133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6EE22-AA39-F641-8804-669485C68ED5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650342" y="253595"/>
            <a:ext cx="7608136" cy="616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 Black" pitchFamily="34" charset="0"/>
                <a:ea typeface="Tahoma" pitchFamily="34" charset="0"/>
                <a:cs typeface="Arial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9pPr>
          </a:lstStyle>
          <a:p>
            <a:pPr algn="ctr"/>
            <a:r>
              <a:rPr lang="en-US" sz="5000" dirty="0" smtClean="0">
                <a:latin typeface="Arial" charset="0"/>
              </a:rPr>
              <a:t>Talk Outline	</a:t>
            </a:r>
            <a:endParaRPr lang="en-US" sz="5000" dirty="0">
              <a:latin typeface="Arial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905584" y="2326234"/>
            <a:ext cx="2932026" cy="2725906"/>
            <a:chOff x="6874365" y="2674769"/>
            <a:chExt cx="2932026" cy="2725906"/>
          </a:xfrm>
        </p:grpSpPr>
        <p:sp>
          <p:nvSpPr>
            <p:cNvPr id="5" name="Round Diagonal Corner Rectangle 4"/>
            <p:cNvSpPr/>
            <p:nvPr/>
          </p:nvSpPr>
          <p:spPr>
            <a:xfrm>
              <a:off x="6878762" y="3610011"/>
              <a:ext cx="1363093" cy="1198499"/>
            </a:xfrm>
            <a:prstGeom prst="rect">
              <a:avLst/>
            </a:prstGeo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43200" tIns="91440" rIns="91440" bIns="9144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6" name="Rectangle 5"/>
            <p:cNvSpPr/>
            <p:nvPr/>
          </p:nvSpPr>
          <p:spPr bwMode="auto">
            <a:xfrm>
              <a:off x="6888287" y="2674769"/>
              <a:ext cx="2918104" cy="2725906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" name="Round Diagonal Corner Rectangle 6"/>
            <p:cNvSpPr/>
            <p:nvPr/>
          </p:nvSpPr>
          <p:spPr>
            <a:xfrm>
              <a:off x="6874365" y="4692585"/>
              <a:ext cx="2927959" cy="708090"/>
            </a:xfrm>
            <a:prstGeom prst="round2DiagRect">
              <a:avLst>
                <a:gd name="adj1" fmla="val 0"/>
                <a:gd name="adj2" fmla="val 0"/>
              </a:avLst>
            </a:prstGeom>
            <a:gradFill flip="none" rotWithShape="1">
              <a:gsLst>
                <a:gs pos="30000">
                  <a:srgbClr val="9BBB59"/>
                </a:gs>
                <a:gs pos="0">
                  <a:schemeClr val="accent3"/>
                </a:gs>
                <a:gs pos="100000">
                  <a:schemeClr val="accent3"/>
                </a:gs>
              </a:gsLst>
              <a:lin ang="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HDFS</a:t>
              </a:r>
              <a:endPara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8" name="Round Diagonal Corner Rectangle 7"/>
            <p:cNvSpPr/>
            <p:nvPr/>
          </p:nvSpPr>
          <p:spPr>
            <a:xfrm>
              <a:off x="6888287" y="3451762"/>
              <a:ext cx="1694556" cy="1240823"/>
            </a:xfrm>
            <a:prstGeom prst="round2DiagRect">
              <a:avLst>
                <a:gd name="adj1" fmla="val 0"/>
                <a:gd name="adj2" fmla="val 0"/>
              </a:avLst>
            </a:prstGeom>
            <a:gradFill rotWithShape="0">
              <a:gsLst>
                <a:gs pos="30000">
                  <a:srgbClr val="4F81BD"/>
                </a:gs>
                <a:gs pos="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Map/</a:t>
              </a:r>
            </a:p>
            <a:p>
              <a:pPr algn="ctr"/>
              <a:r>
                <a:rPr lang="en-US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Reduce</a:t>
              </a:r>
              <a:endParaRPr 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6874366" y="2674770"/>
              <a:ext cx="1708477" cy="889588"/>
              <a:chOff x="0" y="1947133"/>
              <a:chExt cx="10537972" cy="438291"/>
            </a:xfr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</p:grpSpPr>
          <p:sp>
            <p:nvSpPr>
              <p:cNvPr id="13" name="Round Diagonal Corner Rectangle 12"/>
              <p:cNvSpPr/>
              <p:nvPr/>
            </p:nvSpPr>
            <p:spPr>
              <a:xfrm>
                <a:off x="0" y="1947133"/>
                <a:ext cx="10537972" cy="438291"/>
              </a:xfrm>
              <a:prstGeom prst="round2DiagRect">
                <a:avLst>
                  <a:gd name="adj1" fmla="val 0"/>
                  <a:gd name="adj2" fmla="val 0"/>
                </a:avLst>
              </a:prstGeom>
              <a:gradFill rotWithShape="0">
                <a:gsLst>
                  <a:gs pos="30000">
                    <a:srgbClr val="F79646"/>
                  </a:gs>
                  <a:gs pos="0">
                    <a:schemeClr val="accent6"/>
                  </a:gs>
                  <a:gs pos="100000">
                    <a:schemeClr val="accent6"/>
                  </a:gs>
                </a:gsLst>
                <a:lin ang="0" scaled="1"/>
              </a:gradFill>
              <a:ln>
                <a:noFill/>
              </a:ln>
              <a:effectLst/>
              <a:sp3d prstMaterial="softEdge">
                <a:bevelT w="127000" prst="artDeco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r>
                  <a:rPr lang="en-US" sz="22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Hive &amp; Pig</a:t>
                </a:r>
                <a:endParaRPr lang="en-US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14" name="Round Diagonal Corner Rectangle 4"/>
              <p:cNvSpPr/>
              <p:nvPr/>
            </p:nvSpPr>
            <p:spPr>
              <a:xfrm>
                <a:off x="22494" y="1969627"/>
                <a:ext cx="8517987" cy="41579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8262645" y="2674771"/>
              <a:ext cx="1543746" cy="2017814"/>
              <a:chOff x="22494" y="3145764"/>
              <a:chExt cx="8540481" cy="444939"/>
            </a:xfr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</p:grpSpPr>
          <p:sp>
            <p:nvSpPr>
              <p:cNvPr id="11" name="Round Diagonal Corner Rectangle 10"/>
              <p:cNvSpPr/>
              <p:nvPr/>
            </p:nvSpPr>
            <p:spPr>
              <a:xfrm>
                <a:off x="1793929" y="3145764"/>
                <a:ext cx="6769046" cy="444939"/>
              </a:xfrm>
              <a:prstGeom prst="round2DiagRect">
                <a:avLst>
                  <a:gd name="adj1" fmla="val 0"/>
                  <a:gd name="adj2" fmla="val 0"/>
                </a:avLst>
              </a:prstGeom>
              <a:gradFill rotWithShape="0">
                <a:gsLst>
                  <a:gs pos="30000">
                    <a:srgbClr val="C0504D"/>
                  </a:gs>
                  <a:gs pos="0">
                    <a:schemeClr val="accent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sp3d prstMaterial="softEdge">
                <a:bevelT w="127000" prst="artDeco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r>
                  <a:rPr lang="en-US" sz="2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Sqoop</a:t>
                </a:r>
                <a:endParaRPr lang="en-US" sz="2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12" name="Round Diagonal Corner Rectangle 4"/>
              <p:cNvSpPr/>
              <p:nvPr/>
            </p:nvSpPr>
            <p:spPr>
              <a:xfrm>
                <a:off x="22494" y="3168258"/>
                <a:ext cx="8517987" cy="41579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 dirty="0">
                  <a:solidFill>
                    <a:schemeClr val="bg1">
                      <a:lumMod val="50000"/>
                    </a:schemeClr>
                  </a:solidFill>
                  <a:latin typeface="+mj-lt"/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3328644" y="889228"/>
            <a:ext cx="2148345" cy="4770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500" dirty="0" smtClean="0">
                <a:solidFill>
                  <a:srgbClr val="A50021"/>
                </a:solidFill>
                <a:latin typeface="Segoe Script" pitchFamily="34" charset="0"/>
              </a:rPr>
              <a:t>(Visually…)</a:t>
            </a:r>
          </a:p>
        </p:txBody>
      </p:sp>
      <p:sp>
        <p:nvSpPr>
          <p:cNvPr id="20" name="Plus 19"/>
          <p:cNvSpPr/>
          <p:nvPr/>
        </p:nvSpPr>
        <p:spPr bwMode="auto">
          <a:xfrm>
            <a:off x="5162549" y="3056411"/>
            <a:ext cx="771526" cy="798826"/>
          </a:xfrm>
          <a:prstGeom prst="mathPlus">
            <a:avLst>
              <a:gd name="adj1" fmla="val 16112"/>
            </a:avLst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1" name="Flowchart: Magnetic Disk 20"/>
          <p:cNvSpPr/>
          <p:nvPr/>
        </p:nvSpPr>
        <p:spPr bwMode="auto">
          <a:xfrm>
            <a:off x="6191250" y="2793855"/>
            <a:ext cx="1885950" cy="1395359"/>
          </a:xfrm>
          <a:prstGeom prst="flowChartMagneticDisk">
            <a:avLst/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Relational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Databases</a:t>
            </a:r>
            <a:endParaRPr kumimoji="0" lang="en-US" sz="22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5952824" y="3847176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5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1894561" y="4344050"/>
            <a:ext cx="2943049" cy="675240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 w="190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1905584" y="3231712"/>
            <a:ext cx="1694557" cy="1123433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 w="190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3610384" y="2341975"/>
            <a:ext cx="1220627" cy="2013170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 w="190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4517228" y="4756865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1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3987410" y="2560493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4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1905585" y="2344056"/>
            <a:ext cx="1708478" cy="871767"/>
          </a:xfrm>
          <a:prstGeom prst="rect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1720996" y="2138527"/>
            <a:ext cx="476852" cy="466725"/>
          </a:xfrm>
          <a:prstGeom prst="ellipse">
            <a:avLst/>
          </a:prstGeom>
          <a:solidFill>
            <a:srgbClr val="FFFF66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effectLst/>
                <a:latin typeface="+mj-lt"/>
              </a:rPr>
              <a:t>3</a:t>
            </a:r>
            <a:endParaRPr kumimoji="0" lang="en-US" sz="250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724622" y="3430273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2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0197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Hive and Pig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774" y="1090245"/>
            <a:ext cx="8658225" cy="158628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                  and                </a:t>
            </a:r>
            <a:r>
              <a:rPr lang="en-US" dirty="0"/>
              <a:t>r</a:t>
            </a:r>
            <a:r>
              <a:rPr lang="en-US" dirty="0" smtClean="0"/>
              <a:t>eached a different conclusion about the value of declarative languages like SQL</a:t>
            </a:r>
            <a:br>
              <a:rPr lang="en-US" dirty="0" smtClean="0"/>
            </a:br>
            <a:r>
              <a:rPr lang="en-US" dirty="0" smtClean="0"/>
              <a:t>than Google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44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 rot="206703">
            <a:off x="2577372" y="3925114"/>
            <a:ext cx="3746538" cy="769441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Aren’t engineers great </a:t>
            </a:r>
          </a:p>
          <a:p>
            <a:pPr algn="ctr"/>
            <a:r>
              <a:rPr lang="en-US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at picking names???</a:t>
            </a:r>
            <a:endParaRPr lang="en-US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rial" pitchFamily="34" charset="0"/>
            </a:endParaRPr>
          </a:p>
        </p:txBody>
      </p:sp>
      <p:pic>
        <p:nvPicPr>
          <p:cNvPr id="3074" name="Picture 2" descr="http://img.virtuallifestyle.nl/wp-content/uploads/2009/01/n_1186439527_logo_facebook-rgb-7in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49" y="1084472"/>
            <a:ext cx="1593791" cy="53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bostinnovation.com/wp-content/uploads/2010/04/yahoo_logo_design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128" y="1172503"/>
            <a:ext cx="1357746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79545" y="2309642"/>
            <a:ext cx="8316614" cy="150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2" anchor="t" anchorCtr="0" compatLnSpc="1">
            <a:prstTxWarp prst="textNoShape">
              <a:avLst/>
            </a:prstTxWarp>
            <a:normAutofit fontScale="925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lvl="1"/>
            <a:r>
              <a:rPr lang="en-US" b="0" dirty="0" smtClean="0"/>
              <a:t>Facebook produced a SQL-like language called </a:t>
            </a:r>
            <a:r>
              <a:rPr lang="en-US" sz="5000" b="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HIVE</a:t>
            </a:r>
          </a:p>
          <a:p>
            <a:pPr lvl="1"/>
            <a:r>
              <a:rPr lang="en-US" b="0" dirty="0" smtClean="0"/>
              <a:t>Yahoo produced a slightly more procedural language           </a:t>
            </a:r>
            <a:r>
              <a:rPr lang="en-US" sz="5000" b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PIG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485775" y="4053882"/>
            <a:ext cx="8016199" cy="133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r>
              <a:rPr lang="en-US" b="0" dirty="0" smtClean="0"/>
              <a:t>Both use </a:t>
            </a:r>
            <a:r>
              <a:rPr lang="en-US" b="0" dirty="0" err="1" smtClean="0"/>
              <a:t>Hadoop</a:t>
            </a:r>
            <a:r>
              <a:rPr lang="en-US" b="0" dirty="0" smtClean="0"/>
              <a:t> </a:t>
            </a:r>
            <a:r>
              <a:rPr lang="en-US" b="0" dirty="0" err="1" smtClean="0"/>
              <a:t>MapReduce</a:t>
            </a:r>
            <a:r>
              <a:rPr lang="en-US" b="0" dirty="0" smtClean="0"/>
              <a:t> as a target language for execution</a:t>
            </a:r>
          </a:p>
          <a:p>
            <a:pPr lvl="1"/>
            <a:r>
              <a:rPr lang="en-US" b="0" dirty="0" smtClean="0"/>
              <a:t>Hive and Pig queries get compiled into a sequence of </a:t>
            </a:r>
            <a:r>
              <a:rPr lang="en-US" b="0" dirty="0" err="1" smtClean="0"/>
              <a:t>MapReduce</a:t>
            </a:r>
            <a:r>
              <a:rPr lang="en-US" b="0" dirty="0" smtClean="0"/>
              <a:t> jobs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1238023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animBg="1"/>
      <p:bldP spid="5" grpId="1" animBg="1"/>
      <p:bldP spid="10" grpId="0" uiExpand="1" build="p"/>
      <p:bldP spid="11" grpId="0" uiExpand="1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3742" y="1171575"/>
            <a:ext cx="4742658" cy="485776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Consider two data sets: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45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726550" y="1849074"/>
            <a:ext cx="8215209" cy="1795463"/>
            <a:chOff x="726550" y="2211024"/>
            <a:chExt cx="8215209" cy="1795463"/>
          </a:xfrm>
        </p:grpSpPr>
        <p:sp>
          <p:nvSpPr>
            <p:cNvPr id="5" name="Content Placeholder 2"/>
            <p:cNvSpPr txBox="1">
              <a:spLocks/>
            </p:cNvSpPr>
            <p:nvPr/>
          </p:nvSpPr>
          <p:spPr bwMode="auto">
            <a:xfrm>
              <a:off x="4420883" y="2211024"/>
              <a:ext cx="4520876" cy="17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defTabSz="457200" eaLnBrk="0" hangingPunct="0"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  <a:cs typeface="ＭＳ Ｐゴシック" charset="0"/>
                </a:defRPr>
              </a:lvl1pPr>
              <a:lvl2pPr marL="742950" indent="-285750" defTabSz="457200" eaLnBrk="0" hangingPunct="0"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2pPr>
              <a:lvl3pPr marL="1143000" indent="-228600" defTabSz="457200" eaLnBrk="0" hangingPunct="0"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3pPr>
              <a:lvl4pPr marL="1600200" indent="-228600" defTabSz="457200" eaLnBrk="0" hangingPunct="0"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4pPr>
              <a:lvl5pPr marL="2057400" indent="-228600" defTabSz="457200" eaLnBrk="0" hangingPunct="0"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9pPr>
            </a:lstStyle>
            <a:p>
              <a:pPr algn="l" eaLnBrk="1" hangingPunct="1">
                <a:spcBef>
                  <a:spcPct val="20000"/>
                </a:spcBef>
                <a:buFont typeface="Arial" charset="0"/>
                <a:buNone/>
              </a:pPr>
              <a:r>
                <a:rPr lang="en-US" altLang="ja-JP" sz="2000" b="1" dirty="0" smtClean="0">
                  <a:solidFill>
                    <a:schemeClr val="tx2"/>
                  </a:solidFill>
                  <a:latin typeface="Courier New" charset="0"/>
                  <a:cs typeface="Courier New" charset="0"/>
                </a:rPr>
                <a:t>Rankings</a:t>
              </a:r>
              <a:r>
                <a:rPr lang="en-US" altLang="ja-JP" sz="1600" b="1" dirty="0" smtClean="0">
                  <a:latin typeface="Courier New" charset="0"/>
                  <a:cs typeface="Courier New" charset="0"/>
                </a:rPr>
                <a:t> </a:t>
              </a:r>
            </a:p>
            <a:p>
              <a:pPr algn="l" eaLnBrk="1" hangingPunct="1">
                <a:spcBef>
                  <a:spcPct val="20000"/>
                </a:spcBef>
                <a:buFont typeface="Arial" charset="0"/>
                <a:buNone/>
              </a:pPr>
              <a:r>
                <a:rPr lang="en-US" altLang="ja-JP" sz="1600" b="1" dirty="0" smtClean="0">
                  <a:latin typeface="Courier New" charset="0"/>
                  <a:cs typeface="Courier New" charset="0"/>
                </a:rPr>
                <a:t>( </a:t>
              </a:r>
              <a:endParaRPr lang="en-US" altLang="ja-JP" sz="1600" b="1" dirty="0">
                <a:latin typeface="Courier New" charset="0"/>
                <a:cs typeface="Courier New" charset="0"/>
              </a:endParaRPr>
            </a:p>
            <a:p>
              <a:pPr algn="l" eaLnBrk="1" hangingPunct="1">
                <a:spcBef>
                  <a:spcPct val="20000"/>
                </a:spcBef>
                <a:buFont typeface="Arial" charset="0"/>
                <a:buNone/>
              </a:pPr>
              <a:r>
                <a:rPr lang="en-US" altLang="ja-JP" sz="1600" b="1" dirty="0">
                  <a:latin typeface="Courier New" charset="0"/>
                  <a:cs typeface="Courier New" charset="0"/>
                </a:rPr>
                <a:t>	</a:t>
              </a:r>
              <a:r>
                <a:rPr lang="en-US" altLang="ja-JP" sz="1600" b="1" dirty="0" err="1">
                  <a:latin typeface="Courier New" charset="0"/>
                  <a:cs typeface="Courier New" charset="0"/>
                </a:rPr>
                <a:t>pageURL</a:t>
              </a:r>
              <a:r>
                <a:rPr lang="en-US" altLang="ja-JP" sz="1600" b="1" dirty="0">
                  <a:latin typeface="Courier New" charset="0"/>
                  <a:cs typeface="Courier New" charset="0"/>
                </a:rPr>
                <a:t> </a:t>
              </a:r>
              <a:r>
                <a:rPr lang="en-US" altLang="ja-JP" sz="1600" b="1" dirty="0" smtClean="0">
                  <a:latin typeface="Courier New" charset="0"/>
                  <a:cs typeface="Courier New" charset="0"/>
                </a:rPr>
                <a:t>STRING,</a:t>
              </a:r>
              <a:r>
                <a:rPr lang="en-US" altLang="ja-JP" sz="1600" b="1" dirty="0">
                  <a:latin typeface="Courier New" charset="0"/>
                  <a:cs typeface="Courier New" charset="0"/>
                </a:rPr>
                <a:t/>
              </a:r>
              <a:br>
                <a:rPr lang="en-US" altLang="ja-JP" sz="1600" b="1" dirty="0">
                  <a:latin typeface="Courier New" charset="0"/>
                  <a:cs typeface="Courier New" charset="0"/>
                </a:rPr>
              </a:br>
              <a:r>
                <a:rPr lang="en-US" altLang="ja-JP" sz="1600" b="1" dirty="0" err="1">
                  <a:latin typeface="Courier New" charset="0"/>
                  <a:cs typeface="Courier New" charset="0"/>
                </a:rPr>
                <a:t>pageRank</a:t>
              </a:r>
              <a:r>
                <a:rPr lang="en-US" altLang="ja-JP" sz="1600" b="1" dirty="0">
                  <a:latin typeface="Courier New" charset="0"/>
                  <a:cs typeface="Courier New" charset="0"/>
                </a:rPr>
                <a:t> INT,</a:t>
              </a:r>
              <a:br>
                <a:rPr lang="en-US" altLang="ja-JP" sz="1600" b="1" dirty="0">
                  <a:latin typeface="Courier New" charset="0"/>
                  <a:cs typeface="Courier New" charset="0"/>
                </a:rPr>
              </a:br>
              <a:r>
                <a:rPr lang="en-US" altLang="ja-JP" sz="1600" b="1" dirty="0" err="1">
                  <a:latin typeface="Courier New" charset="0"/>
                  <a:cs typeface="Courier New" charset="0"/>
                </a:rPr>
                <a:t>avgDuration</a:t>
              </a:r>
              <a:r>
                <a:rPr lang="en-US" altLang="ja-JP" sz="1600" b="1" dirty="0">
                  <a:latin typeface="Courier New" charset="0"/>
                  <a:cs typeface="Courier New" charset="0"/>
                </a:rPr>
                <a:t> INT</a:t>
              </a:r>
            </a:p>
            <a:p>
              <a:pPr algn="l" eaLnBrk="1" hangingPunct="1">
                <a:spcBef>
                  <a:spcPct val="20000"/>
                </a:spcBef>
                <a:buFont typeface="Arial" charset="0"/>
                <a:buNone/>
              </a:pPr>
              <a:r>
                <a:rPr lang="en-US" altLang="ja-JP" sz="1600" b="1" dirty="0" smtClean="0">
                  <a:latin typeface="Courier New" charset="0"/>
                  <a:cs typeface="Courier New" charset="0"/>
                </a:rPr>
                <a:t>); </a:t>
              </a:r>
              <a:endParaRPr lang="en-US" altLang="ja-JP" sz="1600" b="1" dirty="0">
                <a:latin typeface="Courier New" charset="0"/>
                <a:cs typeface="Courier New" charset="0"/>
              </a:endParaRPr>
            </a:p>
          </p:txBody>
        </p:sp>
        <p:sp>
          <p:nvSpPr>
            <p:cNvPr id="6" name="Content Placeholder 2"/>
            <p:cNvSpPr txBox="1">
              <a:spLocks/>
            </p:cNvSpPr>
            <p:nvPr/>
          </p:nvSpPr>
          <p:spPr bwMode="auto">
            <a:xfrm>
              <a:off x="726550" y="2211024"/>
              <a:ext cx="4520562" cy="179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defTabSz="457200" eaLnBrk="0" hangingPunct="0"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  <a:cs typeface="ＭＳ Ｐゴシック" charset="0"/>
                </a:defRPr>
              </a:lvl1pPr>
              <a:lvl2pPr marL="742950" indent="-285750" defTabSz="457200" eaLnBrk="0" hangingPunct="0"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2pPr>
              <a:lvl3pPr marL="1143000" indent="-228600" defTabSz="457200" eaLnBrk="0" hangingPunct="0"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3pPr>
              <a:lvl4pPr marL="1600200" indent="-228600" defTabSz="457200" eaLnBrk="0" hangingPunct="0"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4pPr>
              <a:lvl5pPr marL="2057400" indent="-228600" defTabSz="457200" eaLnBrk="0" hangingPunct="0"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charset="0"/>
                  <a:ea typeface="ＭＳ Ｐゴシック" charset="0"/>
                </a:defRPr>
              </a:lvl9pPr>
            </a:lstStyle>
            <a:p>
              <a:pPr algn="l" eaLnBrk="1" hangingPunct="1">
                <a:spcBef>
                  <a:spcPct val="20000"/>
                </a:spcBef>
                <a:buFont typeface="Arial" charset="0"/>
                <a:buNone/>
              </a:pPr>
              <a:r>
                <a:rPr lang="en-US" altLang="ja-JP" sz="2000" b="1" dirty="0" err="1" smtClean="0">
                  <a:solidFill>
                    <a:schemeClr val="tx2"/>
                  </a:solidFill>
                  <a:latin typeface="Courier New" charset="0"/>
                  <a:cs typeface="Courier New" charset="0"/>
                </a:rPr>
                <a:t>UserVisits</a:t>
              </a:r>
              <a:r>
                <a:rPr lang="en-US" altLang="ja-JP" sz="1600" b="1" dirty="0" smtClean="0">
                  <a:solidFill>
                    <a:schemeClr val="tx2"/>
                  </a:solidFill>
                  <a:latin typeface="Courier New" charset="0"/>
                  <a:cs typeface="Courier New" charset="0"/>
                </a:rPr>
                <a:t> </a:t>
              </a:r>
            </a:p>
            <a:p>
              <a:pPr algn="l" eaLnBrk="1" hangingPunct="1">
                <a:spcBef>
                  <a:spcPct val="20000"/>
                </a:spcBef>
                <a:buFont typeface="Arial" charset="0"/>
                <a:buNone/>
              </a:pPr>
              <a:r>
                <a:rPr lang="en-US" altLang="ja-JP" sz="1600" b="1" dirty="0" smtClean="0">
                  <a:latin typeface="Courier New" charset="0"/>
                  <a:cs typeface="Courier New" charset="0"/>
                </a:rPr>
                <a:t>( </a:t>
              </a:r>
              <a:endParaRPr lang="en-US" altLang="ja-JP" sz="1600" b="1" dirty="0">
                <a:latin typeface="Courier New" charset="0"/>
                <a:cs typeface="Courier New" charset="0"/>
              </a:endParaRPr>
            </a:p>
            <a:p>
              <a:pPr algn="l" eaLnBrk="1" hangingPunct="1">
                <a:spcBef>
                  <a:spcPct val="20000"/>
                </a:spcBef>
                <a:buFont typeface="Arial" charset="0"/>
                <a:buNone/>
              </a:pPr>
              <a:r>
                <a:rPr lang="en-US" altLang="ja-JP" sz="1600" b="1" dirty="0">
                  <a:latin typeface="Courier New" charset="0"/>
                  <a:cs typeface="Courier New" charset="0"/>
                </a:rPr>
                <a:t>	</a:t>
              </a:r>
              <a:r>
                <a:rPr lang="en-US" altLang="ja-JP" sz="1600" b="1" dirty="0" err="1">
                  <a:latin typeface="Courier New" charset="0"/>
                  <a:cs typeface="Courier New" charset="0"/>
                </a:rPr>
                <a:t>sourceIP</a:t>
              </a:r>
              <a:r>
                <a:rPr lang="en-US" altLang="ja-JP" sz="1600" b="1" dirty="0">
                  <a:latin typeface="Courier New" charset="0"/>
                  <a:cs typeface="Courier New" charset="0"/>
                </a:rPr>
                <a:t> </a:t>
              </a:r>
              <a:r>
                <a:rPr lang="en-US" altLang="ja-JP" sz="1600" b="1" dirty="0" smtClean="0">
                  <a:latin typeface="Courier New" charset="0"/>
                  <a:cs typeface="Courier New" charset="0"/>
                </a:rPr>
                <a:t>STRING,</a:t>
              </a:r>
              <a:r>
                <a:rPr lang="en-US" altLang="ja-JP" sz="1600" b="1" dirty="0">
                  <a:latin typeface="Courier New" charset="0"/>
                  <a:cs typeface="Courier New" charset="0"/>
                </a:rPr>
                <a:t/>
              </a:r>
              <a:br>
                <a:rPr lang="en-US" altLang="ja-JP" sz="1600" b="1" dirty="0">
                  <a:latin typeface="Courier New" charset="0"/>
                  <a:cs typeface="Courier New" charset="0"/>
                </a:rPr>
              </a:br>
              <a:r>
                <a:rPr lang="en-US" altLang="ja-JP" sz="1600" b="1" dirty="0" err="1">
                  <a:latin typeface="Courier New" charset="0"/>
                  <a:cs typeface="Courier New" charset="0"/>
                </a:rPr>
                <a:t>destURL</a:t>
              </a:r>
              <a:r>
                <a:rPr lang="en-US" altLang="ja-JP" sz="1600" b="1" dirty="0">
                  <a:latin typeface="Courier New" charset="0"/>
                  <a:cs typeface="Courier New" charset="0"/>
                </a:rPr>
                <a:t> </a:t>
              </a:r>
              <a:r>
                <a:rPr lang="en-US" altLang="ja-JP" sz="1600" b="1" dirty="0" smtClean="0">
                  <a:latin typeface="Courier New" charset="0"/>
                  <a:cs typeface="Courier New" charset="0"/>
                </a:rPr>
                <a:t>STRING</a:t>
              </a:r>
              <a:r>
                <a:rPr lang="en-US" altLang="ja-JP" sz="1600" b="1" dirty="0">
                  <a:latin typeface="Courier New" charset="0"/>
                  <a:cs typeface="Courier New" charset="0"/>
                </a:rPr>
                <a:t/>
              </a:r>
              <a:br>
                <a:rPr lang="en-US" altLang="ja-JP" sz="1600" b="1" dirty="0">
                  <a:latin typeface="Courier New" charset="0"/>
                  <a:cs typeface="Courier New" charset="0"/>
                </a:rPr>
              </a:br>
              <a:r>
                <a:rPr lang="en-US" altLang="ja-JP" sz="1600" b="1" dirty="0" err="1">
                  <a:latin typeface="Courier New" charset="0"/>
                  <a:cs typeface="Courier New" charset="0"/>
                </a:rPr>
                <a:t>visitDate</a:t>
              </a:r>
              <a:r>
                <a:rPr lang="en-US" altLang="ja-JP" sz="1600" b="1" dirty="0">
                  <a:latin typeface="Courier New" charset="0"/>
                  <a:cs typeface="Courier New" charset="0"/>
                </a:rPr>
                <a:t> DATE,</a:t>
              </a:r>
              <a:br>
                <a:rPr lang="en-US" altLang="ja-JP" sz="1600" b="1" dirty="0">
                  <a:latin typeface="Courier New" charset="0"/>
                  <a:cs typeface="Courier New" charset="0"/>
                </a:rPr>
              </a:br>
              <a:r>
                <a:rPr lang="en-US" altLang="ja-JP" sz="1600" b="1" dirty="0" err="1">
                  <a:latin typeface="Courier New" charset="0"/>
                  <a:cs typeface="Courier New" charset="0"/>
                </a:rPr>
                <a:t>adRevenue</a:t>
              </a:r>
              <a:r>
                <a:rPr lang="en-US" altLang="ja-JP" sz="1600" b="1" dirty="0">
                  <a:latin typeface="Courier New" charset="0"/>
                  <a:cs typeface="Courier New" charset="0"/>
                </a:rPr>
                <a:t> FLOAT,</a:t>
              </a:r>
              <a:br>
                <a:rPr lang="en-US" altLang="ja-JP" sz="1600" b="1" dirty="0">
                  <a:latin typeface="Courier New" charset="0"/>
                  <a:cs typeface="Courier New" charset="0"/>
                </a:rPr>
              </a:br>
              <a:r>
                <a:rPr lang="en-US" altLang="ja-JP" sz="1600" b="1" dirty="0">
                  <a:latin typeface="Courier New" charset="0"/>
                  <a:cs typeface="Courier New" charset="0"/>
                </a:rPr>
                <a:t>.. // fields omitted</a:t>
              </a:r>
            </a:p>
            <a:p>
              <a:pPr algn="l" eaLnBrk="1" hangingPunct="1">
                <a:spcBef>
                  <a:spcPct val="20000"/>
                </a:spcBef>
                <a:buFont typeface="Arial" charset="0"/>
                <a:buNone/>
              </a:pPr>
              <a:r>
                <a:rPr lang="en-US" altLang="ja-JP" sz="1600" b="1" dirty="0" smtClean="0">
                  <a:latin typeface="Courier New" charset="0"/>
                  <a:cs typeface="Courier New" charset="0"/>
                </a:rPr>
                <a:t>); </a:t>
              </a:r>
              <a:endParaRPr lang="en-US" altLang="ja-JP" sz="1600" b="1" dirty="0">
                <a:latin typeface="Courier New" charset="0"/>
                <a:cs typeface="Courier New" charset="0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703185" y="4301120"/>
            <a:ext cx="7430646" cy="193899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+mj-lt"/>
              </a:rPr>
              <a:t>Query</a:t>
            </a:r>
            <a:r>
              <a:rPr lang="en-US" b="0" dirty="0" smtClean="0">
                <a:solidFill>
                  <a:schemeClr val="bg1"/>
                </a:solidFill>
                <a:latin typeface="+mj-lt"/>
              </a:rPr>
              <a:t>:  </a:t>
            </a:r>
          </a:p>
          <a:p>
            <a:r>
              <a:rPr lang="en-US" b="0" dirty="0">
                <a:solidFill>
                  <a:srgbClr val="01020B"/>
                </a:solidFill>
                <a:latin typeface="+mj-lt"/>
                <a:cs typeface="Courier New" pitchFamily="49" charset="0"/>
              </a:rPr>
              <a:t>	</a:t>
            </a:r>
            <a:r>
              <a:rPr lang="en-US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Find the </a:t>
            </a:r>
            <a:r>
              <a:rPr lang="en-US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sourceIP</a:t>
            </a:r>
            <a:r>
              <a:rPr lang="en-US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address </a:t>
            </a:r>
          </a:p>
          <a:p>
            <a:r>
              <a:rPr lang="en-US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that generated the most </a:t>
            </a:r>
            <a:r>
              <a:rPr lang="en-US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adRevenue</a:t>
            </a:r>
            <a:r>
              <a:rPr lang="en-US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	along with its average </a:t>
            </a:r>
            <a:r>
              <a:rPr lang="en-US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pageRank</a:t>
            </a:r>
            <a:endParaRPr lang="en-US" dirty="0" smtClean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  <a:p>
            <a:endParaRPr lang="en-US" dirty="0" smtClean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60886" y="2676525"/>
            <a:ext cx="1808508" cy="530474"/>
            <a:chOff x="2960886" y="2676525"/>
            <a:chExt cx="1808508" cy="530474"/>
          </a:xfrm>
        </p:grpSpPr>
        <p:cxnSp>
          <p:nvCxnSpPr>
            <p:cNvPr id="9" name="Straight Arrow Connector 8"/>
            <p:cNvCxnSpPr/>
            <p:nvPr/>
          </p:nvCxnSpPr>
          <p:spPr bwMode="auto">
            <a:xfrm flipV="1">
              <a:off x="2986831" y="2676525"/>
              <a:ext cx="1756619" cy="209550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rgbClr val="C00000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  <p:sp>
          <p:nvSpPr>
            <p:cNvPr id="10" name="TextBox 9"/>
            <p:cNvSpPr txBox="1"/>
            <p:nvPr/>
          </p:nvSpPr>
          <p:spPr>
            <a:xfrm rot="21172059">
              <a:off x="2960886" y="2806889"/>
              <a:ext cx="180850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solidFill>
                    <a:srgbClr val="C00000"/>
                  </a:solidFill>
                  <a:latin typeface="+mj-lt"/>
                </a:rPr>
                <a:t>Join required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2585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35429" y="943429"/>
            <a:ext cx="4078514" cy="2743200"/>
            <a:chOff x="435429" y="943429"/>
            <a:chExt cx="4078514" cy="2743200"/>
          </a:xfrm>
        </p:grpSpPr>
        <p:sp>
          <p:nvSpPr>
            <p:cNvPr id="7" name="Rectangle 6"/>
            <p:cNvSpPr/>
            <p:nvPr/>
          </p:nvSpPr>
          <p:spPr bwMode="auto">
            <a:xfrm>
              <a:off x="435429" y="943429"/>
              <a:ext cx="4078514" cy="274320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package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edu.brown.cs.mapreduce.benchmarks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import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java.util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.*;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import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org.apache.hadoop.conf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.*;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import org.apache.hadoop.io.*;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import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org.apache.hadoop.mapred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.*;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import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org.apache.hadoop.util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.*;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import org.apache.hadoop.mapred.lib.*;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import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org.apache.hadoop.fs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.*;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import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edu.brown.cs.mapreduce.BenchmarkBase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 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public class Benchmark3 extends Configured implements Tool { 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public static String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getTypeString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int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type) {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if (type == 1) {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   return ("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UserVisits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");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} else if (type == 2) {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   return ("Rankings");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}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return ("INVALID");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}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/* (non-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Javadoc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* @see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org.apache.hadoop.util.Tool#run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java.lang.String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[])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*/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public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int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run(String[]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args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 throws Exception {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BenchmarkBase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base = new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BenchmarkBase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this.getConf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(),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this.getClass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(),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args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Date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startTime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= new Date();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System.out.println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("Job started: " +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startTime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</a:p>
            <a:p>
              <a:pPr>
                <a:buFont typeface="Wingdings" charset="0"/>
                <a:buNone/>
              </a:pPr>
              <a:endParaRPr lang="en-US" sz="550" dirty="0">
                <a:latin typeface="Arial" charset="0"/>
                <a:ea typeface="ＭＳ Ｐゴシック" charset="0"/>
                <a:cs typeface="Arial" charset="0"/>
              </a:endParaRP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550" b="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215463" y="3348075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666344" y="950044"/>
            <a:ext cx="4078514" cy="2743200"/>
            <a:chOff x="4666344" y="950044"/>
            <a:chExt cx="4078514" cy="2743200"/>
          </a:xfrm>
        </p:grpSpPr>
        <p:sp>
          <p:nvSpPr>
            <p:cNvPr id="8" name="Rectangle 7"/>
            <p:cNvSpPr/>
            <p:nvPr/>
          </p:nvSpPr>
          <p:spPr bwMode="auto">
            <a:xfrm>
              <a:off x="4666344" y="950044"/>
              <a:ext cx="4078514" cy="274320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>
                <a:buFont typeface="Wingdings" charset="0"/>
                <a:buNone/>
              </a:pPr>
              <a:endParaRPr lang="en-US" sz="550" dirty="0" smtClean="0">
                <a:latin typeface="Courier New" charset="0"/>
                <a:ea typeface="ＭＳ Ｐゴシック" charset="0"/>
                <a:cs typeface="Courier New" charset="0"/>
              </a:endParaRPr>
            </a:p>
            <a:p>
              <a:pPr>
                <a:buFont typeface="Wingdings" charset="0"/>
                <a:buNone/>
              </a:pPr>
              <a:r>
                <a:rPr lang="en-US" sz="550" dirty="0" smtClean="0">
                  <a:latin typeface="Courier New" charset="0"/>
                  <a:ea typeface="ＭＳ Ｐゴシック" charset="0"/>
                  <a:cs typeface="Courier New" charset="0"/>
                </a:rPr>
                <a:t>// 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Phase #1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 -------------------------------------------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JobConf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p1_job =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base.getJobConf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p1_job.setJobName(p1_job.getJobName() + ".Phase1");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Path p1_output = new Path(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base.getOutputPath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().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toString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 + "/phase1");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FileOutputFormat.setOutputPath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(p1_job, p1_output);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 Make sure we have our properties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String required[] = {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BenchmarkBase.PROPERTY_START_DATE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,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BenchmarkBase.PROPERTY_STOP_DATE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};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for (String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req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: required) {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   if (!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base.getOptions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().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containsKey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req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)) {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System.err.println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("ERROR: The property '" +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req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+ "' is not set");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System.exit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(1);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   }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} // FOR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p1_job.setInputFormat(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base.getSequenceFile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 ?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SequenceFileInputFormat.class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: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KeyValueTextInputFormat.class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if 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base.getSequenceFile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()) p1_job.setOutputFormat(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SequenceFileOutputFormat.class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p1_job.setOutputKeyClass(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Text.class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p1_job.setOutputValueClass(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Text.class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p1_job.setMapperClass(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base.getTupleData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 ? edu.brown.cs.mapreduce.benchmarks.benchmark3.phase1.TupleWritableMap.class : edu.brown.cs.mapreduce.benchmarks.benchmark3.phase1.TextMap.class);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p1_job.setReducerClass(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base.getTupleData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 ? edu.brown.cs.mapreduce.benchmarks.benchmark3.phase1.TupleWritableReduce.class : edu.brown.cs.mapreduce.benchmarks.benchmark3.phase1.TextReduce.class);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p1_job.setCompressMapOutput(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base.getCompress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Arial" charset="0"/>
                  <a:ea typeface="ＭＳ Ｐゴシック" charset="0"/>
                  <a:cs typeface="Arial" charset="0"/>
                </a:rPr>
                <a:t>      </a:t>
              </a:r>
            </a:p>
            <a:p>
              <a:pPr>
                <a:buFont typeface="Wingdings" charset="0"/>
                <a:buNone/>
              </a:pPr>
              <a:endParaRPr lang="en-US" sz="550" dirty="0">
                <a:latin typeface="Arial" charset="0"/>
                <a:ea typeface="ＭＳ Ｐゴシック" charset="0"/>
                <a:cs typeface="Arial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446378" y="3348075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2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35430" y="3816278"/>
            <a:ext cx="4081673" cy="2751429"/>
            <a:chOff x="435430" y="3816278"/>
            <a:chExt cx="4081673" cy="2751429"/>
          </a:xfrm>
        </p:grpSpPr>
        <p:sp>
          <p:nvSpPr>
            <p:cNvPr id="9" name="Rectangle 8"/>
            <p:cNvSpPr/>
            <p:nvPr/>
          </p:nvSpPr>
          <p:spPr bwMode="auto">
            <a:xfrm>
              <a:off x="435430" y="3816278"/>
              <a:ext cx="4078514" cy="274320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// Phase #2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 -------------------------------------------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JobConf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p2_job =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base.getJobConf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p2_job.setJobName(p2_job.getJobName() + ".Phase2");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p2_job.setInputFormat(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base.getSequenceFile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 ?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SequenceFileInputFormat.class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: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KeyValueTextInputFormat.class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if 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base.getSequenceFile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()) p2_job.setOutputFormat(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SequenceFileOutputFormat.class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p2_job.setOutputKeyClass(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Text.class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p2_job.setOutputValueClass(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Text.class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p2_job.setMapperClass(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IdentityMapper.class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p2_job.setReducerClass(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base.getTupleData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 ? edu.brown.cs.mapreduce.benchmarks.benchmark3.phase2.TupleWritableReduce.class : edu.brown.cs.mapreduce.benchmarks.benchmark3.phase2.TextReduce.class);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p2_job.setCompressMapOutput(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base.getCompress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// Phase #3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 -------------------------------------------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JobConf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p3_job =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base.getJobConf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p3_job.setJobName(p3_job.getJobName() + ".Phase3");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p3_job.setNumReduceTasks(1);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p3_job.setInputFormat(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base.getSequenceFile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 ?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SequenceFileInputFormat.class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: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KeyValueTextInputFormat.class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p3_job.setOutputKeyClass(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Text.class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p3_job.setOutputValueClass(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Text.class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//p3_job.setMapperClass(Phase3Map.class);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p3_job.setMapperClass(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IdentityMapper.class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p3_job.setReducerClass(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base.getTupleData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 ? edu.brown.cs.mapreduce.benchmarks.benchmark3.phase3.TupleWritableReduce.class : edu.brown.cs.mapreduce.benchmarks.benchmark3.phase3.TextReduce.class);</a:t>
              </a:r>
            </a:p>
            <a:p>
              <a:pPr>
                <a:buFont typeface="Wingdings" charset="0"/>
                <a:buNone/>
              </a:pPr>
              <a:endParaRPr lang="en-US" sz="550" dirty="0">
                <a:latin typeface="Arial" charset="0"/>
                <a:ea typeface="ＭＳ Ｐゴシック" charset="0"/>
                <a:cs typeface="Arial" charset="0"/>
              </a:endParaRP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550" b="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218623" y="6229153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3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666343" y="3802742"/>
            <a:ext cx="4078515" cy="2750451"/>
            <a:chOff x="4666343" y="3802742"/>
            <a:chExt cx="4078515" cy="2750451"/>
          </a:xfrm>
        </p:grpSpPr>
        <p:sp>
          <p:nvSpPr>
            <p:cNvPr id="10" name="Rectangle 9"/>
            <p:cNvSpPr/>
            <p:nvPr/>
          </p:nvSpPr>
          <p:spPr bwMode="auto">
            <a:xfrm>
              <a:off x="4666343" y="3802742"/>
              <a:ext cx="4078514" cy="274320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 </a:t>
              </a:r>
              <a:r>
                <a:rPr lang="en-US" sz="550" dirty="0" smtClean="0">
                  <a:latin typeface="Courier New" charset="0"/>
                  <a:ea typeface="ＭＳ Ｐゴシック" charset="0"/>
                  <a:cs typeface="Courier New" charset="0"/>
                </a:rPr>
                <a:t>     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//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 Execute #1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base.runJob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(p1_job);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 Execute #2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Path p2_output = new Path(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base.getOutputPath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().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toString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 + "/phase2");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FileOutputFormat.setOutputPath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(p2_job, p2_output);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FileInputFormat.setInputPaths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(p2_job, p1_output);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base.runJob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(p2_job);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 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 Execute #3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Path p3_output = new Path(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base.getOutputPath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().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toString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 + "/phase3");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FileOutputFormat.setOutputPath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(p3_job, p3_output);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FileInputFormat.setInputPaths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(p3_job, p2_output);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base.runJob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(p3_job);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// There does need to be a combine if (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base.getCombine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()) </a:t>
              </a:r>
              <a:r>
                <a:rPr lang="en-US" sz="550" dirty="0" err="1">
                  <a:latin typeface="Courier New" charset="0"/>
                  <a:ea typeface="ＭＳ Ｐゴシック" charset="0"/>
                  <a:cs typeface="Courier New" charset="0"/>
                </a:rPr>
                <a:t>base.runCombine</a:t>
              </a: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();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 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  return 0;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    }</a:t>
              </a:r>
            </a:p>
            <a:p>
              <a:pPr>
                <a:buFont typeface="Wingdings" charset="0"/>
                <a:buNone/>
              </a:pPr>
              <a:r>
                <a:rPr lang="en-US" sz="550" dirty="0">
                  <a:latin typeface="Courier New" charset="0"/>
                  <a:ea typeface="ＭＳ Ｐゴシック" charset="0"/>
                  <a:cs typeface="Courier New" charset="0"/>
                </a:rPr>
                <a:t>}</a:t>
              </a:r>
            </a:p>
            <a:p>
              <a:pPr>
                <a:buFont typeface="Wingdings" charset="0"/>
                <a:buNone/>
              </a:pPr>
              <a:endParaRPr lang="en-US" sz="550" dirty="0">
                <a:latin typeface="Arial" charset="0"/>
                <a:ea typeface="ＭＳ Ｐゴシック" charset="0"/>
                <a:cs typeface="Arial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446378" y="6214639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4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5624" y="185577"/>
            <a:ext cx="8095861" cy="616634"/>
          </a:xfrm>
        </p:spPr>
        <p:txBody>
          <a:bodyPr/>
          <a:lstStyle/>
          <a:p>
            <a:r>
              <a:rPr lang="en-US" dirty="0" smtClean="0"/>
              <a:t>In </a:t>
            </a:r>
            <a:r>
              <a:rPr lang="en-US" dirty="0" err="1" smtClean="0"/>
              <a:t>MapReduce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46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 rot="1210839">
            <a:off x="1514431" y="3099754"/>
            <a:ext cx="6345007" cy="630942"/>
          </a:xfrm>
          <a:prstGeom prst="rect">
            <a:avLst/>
          </a:prstGeom>
          <a:solidFill>
            <a:srgbClr val="FFFF00">
              <a:alpha val="60000"/>
            </a:srgbClr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Don’t even try to read it!</a:t>
            </a:r>
            <a:endParaRPr lang="en-US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 rot="20923674">
            <a:off x="892670" y="1723441"/>
            <a:ext cx="7326343" cy="830997"/>
          </a:xfrm>
          <a:prstGeom prst="rect">
            <a:avLst/>
          </a:prstGeom>
          <a:solidFill>
            <a:schemeClr val="accent3">
              <a:lumMod val="40000"/>
              <a:lumOff val="60000"/>
              <a:alpha val="60000"/>
            </a:schemeClr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Query takes 3 </a:t>
            </a:r>
            <a:r>
              <a:rPr lang="en-US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MapReduce</a:t>
            </a:r>
            <a:r>
              <a:rPr lang="en-US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 jobs since joins </a:t>
            </a:r>
            <a:endParaRPr lang="en-US" dirty="0" smtClean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rial" pitchFamily="34" charset="0"/>
            </a:endParaRPr>
          </a:p>
          <a:p>
            <a:pPr algn="ctr"/>
            <a:r>
              <a:rPr lang="en-US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in </a:t>
            </a:r>
            <a:r>
              <a:rPr lang="en-US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MR framework are not easy to write</a:t>
            </a:r>
            <a:endParaRPr lang="en-US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 rot="735118">
            <a:off x="2147417" y="4856747"/>
            <a:ext cx="4816847" cy="461665"/>
          </a:xfrm>
          <a:prstGeom prst="rect">
            <a:avLst/>
          </a:prstGeom>
          <a:solidFill>
            <a:srgbClr val="FF0000">
              <a:alpha val="60000"/>
            </a:srgb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4 pages of </a:t>
            </a: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5 </a:t>
            </a:r>
            <a:r>
              <a:rPr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pt font</a:t>
            </a: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!!!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515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20" grpId="0" animBg="1"/>
      <p:bldP spid="20" grpId="1" animBg="1"/>
      <p:bldP spid="2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277974" y="279474"/>
            <a:ext cx="8095861" cy="616634"/>
          </a:xfrm>
        </p:spPr>
        <p:txBody>
          <a:bodyPr/>
          <a:lstStyle/>
          <a:p>
            <a:r>
              <a:rPr lang="en-US" dirty="0" smtClean="0">
                <a:latin typeface="Arial" charset="0"/>
                <a:ea typeface="ＭＳ Ｐゴシック" charset="0"/>
                <a:cs typeface="Arial" charset="0"/>
              </a:rPr>
              <a:t> In </a:t>
            </a:r>
            <a:r>
              <a:rPr lang="en-US" dirty="0" err="1" smtClean="0">
                <a:latin typeface="Arial" charset="0"/>
                <a:ea typeface="ＭＳ Ｐゴシック" charset="0"/>
                <a:cs typeface="Arial" charset="0"/>
              </a:rPr>
              <a:t>HiveQL</a:t>
            </a:r>
            <a:endParaRPr lang="en-US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39939" name="Content Placeholder 2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584200" y="1216996"/>
            <a:ext cx="8369300" cy="2669204"/>
          </a:xfrm>
          <a:solidFill>
            <a:schemeClr val="tx1"/>
          </a:solidFill>
        </p:spPr>
        <p:txBody>
          <a:bodyPr>
            <a:normAutofit fontScale="92500" lnSpcReduction="20000"/>
          </a:bodyPr>
          <a:lstStyle/>
          <a:p>
            <a:pPr>
              <a:buFont typeface="Wingdings" charset="0"/>
              <a:buNone/>
            </a:pP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SELECT </a:t>
            </a:r>
            <a:r>
              <a:rPr lang="en-U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sourceIP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totalRevenue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avgPageRank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charset="0"/>
              <a:ea typeface="ＭＳ Ｐゴシック" charset="0"/>
              <a:cs typeface="Courier New" charset="0"/>
            </a:endParaRPr>
          </a:p>
          <a:p>
            <a:pPr>
              <a:buFont typeface="Wingdings" charset="0"/>
              <a:buNone/>
            </a:pP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FROM 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charset="0"/>
              <a:ea typeface="ＭＳ Ｐゴシック" charset="0"/>
              <a:cs typeface="Courier New" charset="0"/>
            </a:endParaRPr>
          </a:p>
          <a:p>
            <a:pPr>
              <a:buFont typeface="Wingdings" charset="0"/>
              <a:buNone/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	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SELECT 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sourceIP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, sum(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adRevenue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) as 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totalRevenue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,</a:t>
            </a:r>
          </a:p>
          <a:p>
            <a:pPr>
              <a:buFont typeface="Wingdings" charset="0"/>
              <a:buNone/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		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avg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(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pageRank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)as 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avgPageRank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charset="0"/>
              <a:ea typeface="ＭＳ Ｐゴシック" charset="0"/>
              <a:cs typeface="Courier New" charset="0"/>
            </a:endParaRPr>
          </a:p>
          <a:p>
            <a:pPr>
              <a:buFont typeface="Wingdings" charset="0"/>
              <a:buNone/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	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FROM 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Rankings as R,  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Uservisits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 as UV</a:t>
            </a:r>
          </a:p>
          <a:p>
            <a:pPr>
              <a:buFont typeface="Wingdings" charset="0"/>
              <a:buNone/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	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WHERE 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R.pageURL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 = 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UV.destURL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 and 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UV.visitDate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 </a:t>
            </a:r>
          </a:p>
          <a:p>
            <a:pPr>
              <a:buFont typeface="Wingdings" charset="0"/>
              <a:buNone/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	between Date (</a:t>
            </a:r>
            <a:r>
              <a:rPr lang="ja-JP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‘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2000-01-15</a:t>
            </a:r>
            <a:r>
              <a:rPr lang="ja-JP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’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) and Date (</a:t>
            </a:r>
            <a:r>
              <a:rPr lang="ja-JP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‘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2000-01-22</a:t>
            </a:r>
            <a:r>
              <a:rPr lang="ja-JP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’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)</a:t>
            </a:r>
          </a:p>
          <a:p>
            <a:pPr>
              <a:buFont typeface="Wingdings" charset="0"/>
              <a:buNone/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	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GROUP BY </a:t>
            </a:r>
            <a:r>
              <a:rPr lang="en-U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UV.sourceIP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charset="0"/>
              <a:ea typeface="ＭＳ Ｐゴシック" charset="0"/>
              <a:cs typeface="Courier New" charset="0"/>
            </a:endParaRPr>
          </a:p>
          <a:p>
            <a:pPr>
              <a:buFont typeface="Wingdings" charset="0"/>
              <a:buNone/>
            </a:pP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ORDER BY </a:t>
            </a:r>
            <a:r>
              <a:rPr lang="en-US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totalRevenue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charset="0"/>
                <a:ea typeface="ＭＳ Ｐゴシック" charset="0"/>
                <a:cs typeface="Courier New" charset="0"/>
              </a:rPr>
              <a:t> DESC limit 1;</a:t>
            </a:r>
          </a:p>
          <a:p>
            <a:pPr>
              <a:buFont typeface="Wingdings" charset="0"/>
              <a:buNone/>
            </a:pPr>
            <a:endParaRPr 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charset="0"/>
              <a:ea typeface="ＭＳ Ｐゴシック" charset="0"/>
              <a:cs typeface="Courier New" charset="0"/>
            </a:endParaRPr>
          </a:p>
        </p:txBody>
      </p:sp>
      <p:sp>
        <p:nvSpPr>
          <p:cNvPr id="39943" name="Slide Number Placehold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9pPr>
          </a:lstStyle>
          <a:p>
            <a:pPr eaLnBrk="1" hangingPunct="1"/>
            <a:fld id="{9968804D-4B09-6D4E-B773-958007213CFA}" type="slidenum">
              <a:rPr lang="en-US" sz="1400"/>
              <a:pPr eaLnBrk="1" hangingPunct="1"/>
              <a:t>47</a:t>
            </a:fld>
            <a:endParaRPr lang="en-US" sz="1400"/>
          </a:p>
        </p:txBody>
      </p:sp>
      <p:sp>
        <p:nvSpPr>
          <p:cNvPr id="7" name="TextBox 6"/>
          <p:cNvSpPr txBox="1"/>
          <p:nvPr/>
        </p:nvSpPr>
        <p:spPr>
          <a:xfrm rot="21048414">
            <a:off x="766292" y="4932946"/>
            <a:ext cx="4816847" cy="461665"/>
          </a:xfrm>
          <a:prstGeom prst="rect">
            <a:avLst/>
          </a:prstGeom>
          <a:solidFill>
            <a:srgbClr val="FF0000">
              <a:alpha val="60000"/>
            </a:srgb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Only</a:t>
            </a: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 ½ page in 20 pt font!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rial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 rot="512558">
            <a:off x="2344387" y="4460659"/>
            <a:ext cx="6489385" cy="1406239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7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>
              <a:buNone/>
            </a:pPr>
            <a:r>
              <a:rPr lang="en-US" dirty="0" smtClean="0"/>
              <a:t>Facebook concluded:</a:t>
            </a:r>
            <a:endParaRPr lang="en-US" dirty="0"/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“…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MapReduce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was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not easy for end users …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“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“…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users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ended up spending hours (if not days) to write programs for even simple analyses”</a:t>
            </a:r>
          </a:p>
          <a:p>
            <a:endParaRPr lang="en-US" b="0" dirty="0" smtClean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 rot="20477455">
            <a:off x="814432" y="2037128"/>
            <a:ext cx="6489385" cy="1406239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>
              <a:buNone/>
            </a:pPr>
            <a:r>
              <a:rPr lang="en-US" dirty="0" smtClean="0"/>
              <a:t>Of the 150K jobs Facebook runs daily, only 500 are </a:t>
            </a:r>
            <a:r>
              <a:rPr lang="en-US" dirty="0" err="1" smtClean="0"/>
              <a:t>MapReduce</a:t>
            </a:r>
            <a:r>
              <a:rPr lang="en-US" dirty="0" smtClean="0"/>
              <a:t> jobs. The rest are in </a:t>
            </a:r>
            <a:r>
              <a:rPr lang="en-US" dirty="0" err="1" smtClean="0"/>
              <a:t>HiveQL</a:t>
            </a:r>
            <a:r>
              <a:rPr lang="en-US" dirty="0" smtClean="0"/>
              <a:t>!!  Go SQL!!!</a:t>
            </a:r>
            <a:endParaRPr lang="en-US" b="0" dirty="0" smtClean="0"/>
          </a:p>
        </p:txBody>
      </p:sp>
    </p:spTree>
    <p:extLst>
      <p:ext uri="{BB962C8B-B14F-4D97-AF65-F5344CB8AC3E}">
        <p14:creationId xmlns:p14="http://schemas.microsoft.com/office/powerpoint/2010/main" val="3476081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uiExpand="1" build="p" animBg="1"/>
      <p:bldP spid="7" grpId="0" animBg="1"/>
      <p:bldP spid="8" grpId="0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Goals of Hive and </a:t>
            </a:r>
            <a:r>
              <a:rPr lang="en-US" dirty="0" err="1" smtClean="0"/>
              <a:t>HiveQL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48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24619" y="2411749"/>
            <a:ext cx="1914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01020B"/>
                </a:solidFill>
                <a:latin typeface="+mj-lt"/>
              </a:rPr>
              <a:t>Declarative </a:t>
            </a:r>
          </a:p>
          <a:p>
            <a:pPr algn="ctr"/>
            <a:r>
              <a:rPr lang="en-US" dirty="0" smtClean="0">
                <a:solidFill>
                  <a:srgbClr val="01020B"/>
                </a:solidFill>
                <a:latin typeface="+mj-lt"/>
              </a:rPr>
              <a:t>Queries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11661" y="2385493"/>
            <a:ext cx="15888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01020B"/>
                </a:solidFill>
                <a:latin typeface="+mj-lt"/>
              </a:rPr>
              <a:t>Massive </a:t>
            </a:r>
          </a:p>
          <a:p>
            <a:pPr algn="ctr"/>
            <a:r>
              <a:rPr lang="en-US" dirty="0" smtClean="0">
                <a:solidFill>
                  <a:srgbClr val="01020B"/>
                </a:solidFill>
                <a:latin typeface="+mj-lt"/>
              </a:rPr>
              <a:t>Data Sets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865" y="1857091"/>
            <a:ext cx="2390775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urved Down Arrow 7"/>
          <p:cNvSpPr/>
          <p:nvPr/>
        </p:nvSpPr>
        <p:spPr bwMode="auto">
          <a:xfrm>
            <a:off x="1949568" y="1738889"/>
            <a:ext cx="5313872" cy="681110"/>
          </a:xfrm>
          <a:prstGeom prst="curvedDownArrow">
            <a:avLst/>
          </a:prstGeom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30194" y="3387357"/>
            <a:ext cx="3781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0" dirty="0" smtClean="0">
                <a:latin typeface="+mj-lt"/>
              </a:rPr>
              <a:t>(leveraging </a:t>
            </a:r>
            <a:r>
              <a:rPr lang="en-US" b="0" dirty="0" err="1" smtClean="0">
                <a:latin typeface="+mj-lt"/>
              </a:rPr>
              <a:t>Hadoop</a:t>
            </a:r>
            <a:r>
              <a:rPr lang="en-US" b="0" dirty="0" smtClean="0">
                <a:latin typeface="+mj-lt"/>
              </a:rPr>
              <a:t> stack)</a:t>
            </a:r>
          </a:p>
        </p:txBody>
      </p:sp>
      <p:sp>
        <p:nvSpPr>
          <p:cNvPr id="10" name="Rectangle 9"/>
          <p:cNvSpPr/>
          <p:nvPr/>
        </p:nvSpPr>
        <p:spPr>
          <a:xfrm>
            <a:off x="650663" y="5395673"/>
            <a:ext cx="768672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dirty="0" err="1" smtClean="0">
                <a:solidFill>
                  <a:srgbClr val="01020B"/>
                </a:solidFill>
                <a:latin typeface="Courier New" pitchFamily="49" charset="0"/>
                <a:ea typeface="Gungsuh" pitchFamily="18" charset="-127"/>
                <a:cs typeface="Courier New" pitchFamily="49" charset="0"/>
              </a:rPr>
              <a:t>HiveQL</a:t>
            </a:r>
            <a:r>
              <a:rPr lang="en-US" sz="2500" dirty="0" smtClean="0">
                <a:solidFill>
                  <a:srgbClr val="01020B"/>
                </a:solidFill>
                <a:latin typeface="Courier New" pitchFamily="49" charset="0"/>
                <a:ea typeface="Gungsuh" pitchFamily="18" charset="-127"/>
                <a:cs typeface="Courier New" pitchFamily="49" charset="0"/>
              </a:rPr>
              <a:t> = Best Features(SQL) + </a:t>
            </a:r>
            <a:r>
              <a:rPr lang="en-US" sz="2500" dirty="0" err="1" smtClean="0">
                <a:solidFill>
                  <a:srgbClr val="01020B"/>
                </a:solidFill>
                <a:latin typeface="Courier New" pitchFamily="49" charset="0"/>
                <a:ea typeface="Gungsuh" pitchFamily="18" charset="-127"/>
                <a:cs typeface="Courier New" pitchFamily="49" charset="0"/>
              </a:rPr>
              <a:t>MapR</a:t>
            </a:r>
            <a:r>
              <a:rPr lang="en-US" sz="2500" dirty="0" err="1" smtClean="0">
                <a:solidFill>
                  <a:srgbClr val="01020B"/>
                </a:solidFill>
                <a:latin typeface="Courier New" pitchFamily="49" charset="0"/>
                <a:ea typeface="Gungsuh" pitchFamily="18" charset="-127"/>
                <a:cs typeface="Courier New" pitchFamily="49" charset="0"/>
                <a:sym typeface="Wingdings" pitchFamily="2" charset="2"/>
              </a:rPr>
              <a:t>educe</a:t>
            </a:r>
            <a:endParaRPr lang="en-US" sz="2500" dirty="0">
              <a:solidFill>
                <a:srgbClr val="01020B"/>
              </a:solidFill>
              <a:latin typeface="Courier New" pitchFamily="49" charset="0"/>
              <a:ea typeface="Gungsuh" pitchFamily="18" charset="-127"/>
              <a:cs typeface="Courier New" pitchFamily="49" charset="0"/>
            </a:endParaRPr>
          </a:p>
        </p:txBody>
      </p:sp>
      <p:sp>
        <p:nvSpPr>
          <p:cNvPr id="12" name="Left Brace 11"/>
          <p:cNvSpPr/>
          <p:nvPr/>
        </p:nvSpPr>
        <p:spPr bwMode="auto">
          <a:xfrm rot="16200000">
            <a:off x="4255287" y="577514"/>
            <a:ext cx="337125" cy="6953416"/>
          </a:xfrm>
          <a:prstGeom prst="leftBrace">
            <a:avLst>
              <a:gd name="adj1" fmla="val 54234"/>
              <a:gd name="adj2" fmla="val 50000"/>
            </a:avLst>
          </a:prstGeom>
          <a:noFill/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984422" y="4216153"/>
            <a:ext cx="9028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latin typeface="+mj-lt"/>
              </a:rPr>
              <a:t>HIVE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995689" y="1277224"/>
            <a:ext cx="3121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0" dirty="0">
                <a:latin typeface="+mj-lt"/>
              </a:rPr>
              <a:t>Fault tolerant system </a:t>
            </a:r>
          </a:p>
        </p:txBody>
      </p:sp>
      <p:sp>
        <p:nvSpPr>
          <p:cNvPr id="16" name="Rectangle 15"/>
          <p:cNvSpPr/>
          <p:nvPr/>
        </p:nvSpPr>
        <p:spPr bwMode="auto">
          <a:xfrm>
            <a:off x="-2" y="1041828"/>
            <a:ext cx="9144000" cy="4019909"/>
          </a:xfrm>
          <a:prstGeom prst="rect">
            <a:avLst/>
          </a:prstGeom>
          <a:solidFill>
            <a:schemeClr val="bg2">
              <a:alpha val="6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70394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9" grpId="0"/>
      <p:bldP spid="10" grpId="0"/>
      <p:bldP spid="12" grpId="0" animBg="1"/>
      <p:bldP spid="14" grpId="0"/>
      <p:bldP spid="13" grpId="0"/>
      <p:bldP spid="1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Tables in Hive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90246"/>
            <a:ext cx="7772400" cy="2986454"/>
          </a:xfrm>
        </p:spPr>
        <p:txBody>
          <a:bodyPr/>
          <a:lstStyle/>
          <a:p>
            <a:r>
              <a:rPr lang="en-US" dirty="0" smtClean="0"/>
              <a:t>Like a relational DBMS, data stored in tables</a:t>
            </a:r>
          </a:p>
          <a:p>
            <a:r>
              <a:rPr lang="en-US" dirty="0" smtClean="0"/>
              <a:t>Richer column types than SQL</a:t>
            </a:r>
          </a:p>
          <a:p>
            <a:pPr lvl="1"/>
            <a:r>
              <a:rPr lang="en-US" b="1" dirty="0" smtClean="0"/>
              <a:t>Primitive types</a:t>
            </a:r>
            <a:r>
              <a:rPr lang="en-US" dirty="0" smtClean="0"/>
              <a:t>: </a:t>
            </a:r>
            <a:r>
              <a:rPr lang="en-US" dirty="0" err="1" smtClean="0"/>
              <a:t>ints</a:t>
            </a:r>
            <a:r>
              <a:rPr lang="en-US" dirty="0" smtClean="0"/>
              <a:t>, floats, strings, date</a:t>
            </a:r>
          </a:p>
          <a:p>
            <a:pPr lvl="1"/>
            <a:r>
              <a:rPr lang="en-US" b="1" dirty="0" smtClean="0"/>
              <a:t>Complex types</a:t>
            </a:r>
            <a:r>
              <a:rPr lang="en-US" dirty="0" smtClean="0"/>
              <a:t>: associative arrays,  lists, </a:t>
            </a:r>
            <a:r>
              <a:rPr lang="en-US" dirty="0" err="1" smtClean="0"/>
              <a:t>structs</a:t>
            </a: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Example:</a:t>
            </a:r>
          </a:p>
          <a:p>
            <a:pPr marL="457200" lvl="1" indent="0">
              <a:buNone/>
            </a:pPr>
            <a:endParaRPr lang="en-US" sz="1600" dirty="0" smtClean="0">
              <a:latin typeface="Courier" pitchFamily="49" charset="0"/>
            </a:endParaRPr>
          </a:p>
          <a:p>
            <a:pPr marL="914400" lvl="2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49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81048" y="4131499"/>
            <a:ext cx="8296277" cy="2246769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lvl="1"/>
            <a:endParaRPr lang="en-US" sz="1600" dirty="0" smtClean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en-US" sz="18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CREATE </a:t>
            </a:r>
            <a:r>
              <a:rPr lang="en-US" sz="18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Table Employees </a:t>
            </a:r>
            <a:br>
              <a:rPr lang="en-US" sz="18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sz="18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(</a:t>
            </a:r>
          </a:p>
          <a:p>
            <a:pPr lvl="2"/>
            <a:r>
              <a:rPr lang="en-US" sz="18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Name string,</a:t>
            </a:r>
          </a:p>
          <a:p>
            <a:pPr lvl="2"/>
            <a:r>
              <a:rPr lang="en-US" sz="18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Salary integer,</a:t>
            </a:r>
          </a:p>
          <a:p>
            <a:pPr marL="514350" lvl="1" indent="0">
              <a:buNone/>
            </a:pPr>
            <a:r>
              <a:rPr lang="en-US" sz="18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Children List &lt;</a:t>
            </a:r>
            <a:r>
              <a:rPr lang="en-US" sz="18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Struct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&lt;</a:t>
            </a:r>
            <a:r>
              <a:rPr lang="en-US" sz="18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firstName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: string, </a:t>
            </a:r>
            <a:r>
              <a:rPr lang="en-US" sz="18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DOB:date</a:t>
            </a:r>
            <a: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&gt;&gt;</a:t>
            </a:r>
            <a:br>
              <a: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sz="18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marL="514350" lvl="1" indent="0">
              <a:buNone/>
            </a:pPr>
            <a:endParaRPr lang="en-US" sz="16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635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Folded Corner 72"/>
          <p:cNvSpPr/>
          <p:nvPr/>
        </p:nvSpPr>
        <p:spPr bwMode="auto">
          <a:xfrm>
            <a:off x="4164087" y="3550265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Hive Data Storage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704" y="1075901"/>
            <a:ext cx="8562164" cy="1517515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Like a parallel DBMS, Hive tables can be partitioned</a:t>
            </a:r>
          </a:p>
          <a:p>
            <a:endParaRPr lang="en-US" dirty="0" smtClean="0"/>
          </a:p>
          <a:p>
            <a:r>
              <a:rPr lang="en-US" dirty="0" smtClean="0"/>
              <a:t>Example data file:</a:t>
            </a:r>
          </a:p>
          <a:p>
            <a:pPr marL="457200" lvl="1" indent="0">
              <a:buNone/>
            </a:pP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Sales(</a:t>
            </a:r>
            <a:r>
              <a:rPr lang="en-US" sz="2900" b="1" dirty="0" err="1" smtClean="0">
                <a:latin typeface="Courier New" pitchFamily="49" charset="0"/>
                <a:cs typeface="Courier New" pitchFamily="49" charset="0"/>
              </a:rPr>
              <a:t>custID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900" b="1" dirty="0" err="1" smtClean="0">
                <a:latin typeface="Courier New" pitchFamily="49" charset="0"/>
                <a:cs typeface="Courier New" pitchFamily="49" charset="0"/>
              </a:rPr>
              <a:t>zipCode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, date, amount</a:t>
            </a:r>
            <a:r>
              <a:rPr lang="en-US" sz="2900" b="1" smtClean="0">
                <a:latin typeface="Courier New" pitchFamily="49" charset="0"/>
                <a:cs typeface="Courier New" pitchFamily="49" charset="0"/>
              </a:rPr>
              <a:t>) </a:t>
            </a:r>
            <a:br>
              <a:rPr lang="en-US" sz="2900" b="1" smtClean="0">
                <a:latin typeface="Courier New" pitchFamily="49" charset="0"/>
                <a:cs typeface="Courier New" pitchFamily="49" charset="0"/>
              </a:rPr>
            </a:br>
            <a:r>
              <a:rPr lang="en-US" sz="2900" b="1" smtClean="0">
                <a:latin typeface="Courier New" pitchFamily="49" charset="0"/>
                <a:cs typeface="Courier New" pitchFamily="49" charset="0"/>
              </a:rPr>
              <a:t>      partitioned 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by state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50</a:t>
            </a:fld>
            <a:endParaRPr lang="en-US" dirty="0"/>
          </a:p>
        </p:txBody>
      </p:sp>
      <p:graphicFrame>
        <p:nvGraphicFramePr>
          <p:cNvPr id="72" name="Table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906433"/>
              </p:ext>
            </p:extLst>
          </p:nvPr>
        </p:nvGraphicFramePr>
        <p:xfrm>
          <a:off x="4320475" y="3725362"/>
          <a:ext cx="925227" cy="70432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201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105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933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sp>
        <p:nvSpPr>
          <p:cNvPr id="74" name="Folded Corner 73"/>
          <p:cNvSpPr/>
          <p:nvPr/>
        </p:nvSpPr>
        <p:spPr bwMode="auto">
          <a:xfrm>
            <a:off x="5801292" y="3550265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sp>
        <p:nvSpPr>
          <p:cNvPr id="76" name="Folded Corner 75"/>
          <p:cNvSpPr/>
          <p:nvPr/>
        </p:nvSpPr>
        <p:spPr bwMode="auto">
          <a:xfrm>
            <a:off x="7659522" y="3550264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221986" y="4639763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Alabama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5813583" y="4627457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Alaska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7659522" y="4639763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Wyoming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108831" y="4020435"/>
            <a:ext cx="441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…</a:t>
            </a:r>
          </a:p>
        </p:txBody>
      </p:sp>
      <p:sp>
        <p:nvSpPr>
          <p:cNvPr id="82" name="Folded Corner 81"/>
          <p:cNvSpPr/>
          <p:nvPr/>
        </p:nvSpPr>
        <p:spPr bwMode="auto">
          <a:xfrm>
            <a:off x="5914260" y="2714276"/>
            <a:ext cx="929940" cy="448816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Sales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cxnSp>
        <p:nvCxnSpPr>
          <p:cNvPr id="8" name="Straight Connector 7"/>
          <p:cNvCxnSpPr>
            <a:stCxn id="82" idx="2"/>
            <a:endCxn id="73" idx="0"/>
          </p:cNvCxnSpPr>
          <p:nvPr/>
        </p:nvCxnSpPr>
        <p:spPr bwMode="auto">
          <a:xfrm flipH="1">
            <a:off x="4772988" y="3163092"/>
            <a:ext cx="1606242" cy="3871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3" name="Straight Connector 82"/>
          <p:cNvCxnSpPr>
            <a:endCxn id="74" idx="0"/>
          </p:cNvCxnSpPr>
          <p:nvPr/>
        </p:nvCxnSpPr>
        <p:spPr bwMode="auto">
          <a:xfrm>
            <a:off x="6256230" y="3163092"/>
            <a:ext cx="153963" cy="3871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4" name="Straight Connector 83"/>
          <p:cNvCxnSpPr>
            <a:endCxn id="76" idx="0"/>
          </p:cNvCxnSpPr>
          <p:nvPr/>
        </p:nvCxnSpPr>
        <p:spPr bwMode="auto">
          <a:xfrm>
            <a:off x="6256229" y="3163092"/>
            <a:ext cx="2012194" cy="3871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5" name="TextBox 84"/>
          <p:cNvSpPr txBox="1"/>
          <p:nvPr/>
        </p:nvSpPr>
        <p:spPr>
          <a:xfrm>
            <a:off x="6930232" y="2769407"/>
            <a:ext cx="200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A50021"/>
                </a:solidFill>
                <a:latin typeface="Segoe Script" pitchFamily="34" charset="0"/>
              </a:rPr>
              <a:t>HDFS Directory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4727649" y="4985467"/>
            <a:ext cx="32264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A50021"/>
                </a:solidFill>
                <a:latin typeface="Segoe Script" pitchFamily="34" charset="0"/>
              </a:rPr>
              <a:t>1 HDFS file per state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03173" y="2593416"/>
            <a:ext cx="3249701" cy="2409601"/>
            <a:chOff x="403174" y="2593416"/>
            <a:chExt cx="3050146" cy="2409601"/>
          </a:xfrm>
        </p:grpSpPr>
        <p:sp>
          <p:nvSpPr>
            <p:cNvPr id="6" name="Rectangle 5"/>
            <p:cNvSpPr/>
            <p:nvPr/>
          </p:nvSpPr>
          <p:spPr>
            <a:xfrm>
              <a:off x="403174" y="2971692"/>
              <a:ext cx="3050146" cy="2031325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>
              <a:spAutoFit/>
            </a:bodyPr>
            <a:lstStyle/>
            <a:p>
              <a:pPr marL="57150"/>
              <a:r>
                <a:rPr lang="en-US" sz="1800" dirty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Create Table </a:t>
              </a:r>
              <a:r>
                <a:rPr lang="en-US" sz="1800" dirty="0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Sales(</a:t>
              </a:r>
            </a:p>
            <a:p>
              <a:pPr marL="57150"/>
              <a:r>
                <a:rPr lang="en-US" sz="1800" dirty="0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lang="en-US" sz="1800" dirty="0" err="1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custID</a:t>
              </a:r>
              <a:r>
                <a:rPr lang="en-US" sz="1800" dirty="0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 INT,  </a:t>
              </a:r>
            </a:p>
            <a:p>
              <a:pPr marL="57150"/>
              <a:r>
                <a:rPr lang="en-US" sz="1800" dirty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 </a:t>
              </a:r>
              <a:r>
                <a:rPr lang="en-US" sz="1800" dirty="0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   </a:t>
              </a:r>
              <a:r>
                <a:rPr lang="en-US" sz="1800" dirty="0" err="1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zipCode</a:t>
              </a:r>
              <a:r>
                <a:rPr lang="en-US" sz="1800" dirty="0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 STRING, </a:t>
              </a:r>
            </a:p>
            <a:p>
              <a:pPr marL="57150"/>
              <a:r>
                <a:rPr lang="en-US" sz="1800" dirty="0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    date </a:t>
              </a:r>
              <a:r>
                <a:rPr lang="en-US" sz="1800" dirty="0" err="1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DATE</a:t>
              </a:r>
              <a:r>
                <a:rPr lang="en-US" sz="1800" dirty="0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,</a:t>
              </a:r>
              <a:r>
                <a:rPr lang="en-US" sz="1800" dirty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/>
              </a:r>
              <a:br>
                <a:rPr lang="en-US" sz="1800" dirty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</a:br>
              <a:r>
                <a:rPr lang="en-US" sz="1800" dirty="0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    amount FLOAT)</a:t>
              </a:r>
              <a:endParaRPr lang="en-US" sz="18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endParaRPr>
            </a:p>
            <a:p>
              <a:pPr marL="57150"/>
              <a:r>
                <a:rPr lang="en-US" sz="1800" dirty="0">
                  <a:solidFill>
                    <a:srgbClr val="FFFF00"/>
                  </a:solidFill>
                  <a:latin typeface="Courier New" pitchFamily="49" charset="0"/>
                  <a:cs typeface="Courier New" pitchFamily="49" charset="0"/>
                </a:rPr>
                <a:t>Partitioned By </a:t>
              </a:r>
              <a:endPara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endParaRPr>
            </a:p>
            <a:p>
              <a:pPr marL="57150"/>
              <a:r>
                <a:rPr lang="en-US" sz="1800" dirty="0">
                  <a:solidFill>
                    <a:srgbClr val="FFFF00"/>
                  </a:solidFill>
                  <a:latin typeface="Courier New" pitchFamily="49" charset="0"/>
                  <a:cs typeface="Courier New" pitchFamily="49" charset="0"/>
                </a:rPr>
                <a:t> </a:t>
              </a:r>
              <a:r>
                <a:rPr lang="en-US" sz="1800" dirty="0" smtClean="0">
                  <a:solidFill>
                    <a:srgbClr val="FFFF00"/>
                  </a:solidFill>
                  <a:latin typeface="Courier New" pitchFamily="49" charset="0"/>
                  <a:cs typeface="Courier New" pitchFamily="49" charset="0"/>
                </a:rPr>
                <a:t>   (state STRING)</a:t>
              </a:r>
              <a:endParaRPr lang="en-US" sz="18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17905" y="2593416"/>
              <a:ext cx="175270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srgbClr val="A50021"/>
                  </a:solidFill>
                  <a:latin typeface="Courier New" pitchFamily="49" charset="0"/>
                  <a:cs typeface="Courier New" pitchFamily="49" charset="0"/>
                </a:rPr>
                <a:t>Hive DDL:</a:t>
              </a:r>
            </a:p>
          </p:txBody>
        </p:sp>
      </p:grpSp>
      <p:graphicFrame>
        <p:nvGraphicFramePr>
          <p:cNvPr id="88" name="Table 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3356574"/>
              </p:ext>
            </p:extLst>
          </p:nvPr>
        </p:nvGraphicFramePr>
        <p:xfrm>
          <a:off x="5947579" y="3742849"/>
          <a:ext cx="925227" cy="704328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13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67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graphicFrame>
        <p:nvGraphicFramePr>
          <p:cNvPr id="89" name="Table 8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07625"/>
              </p:ext>
            </p:extLst>
          </p:nvPr>
        </p:nvGraphicFramePr>
        <p:xfrm>
          <a:off x="7813280" y="3744162"/>
          <a:ext cx="925227" cy="704328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78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821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sp>
        <p:nvSpPr>
          <p:cNvPr id="90" name="TextBox 89"/>
          <p:cNvSpPr txBox="1"/>
          <p:nvPr/>
        </p:nvSpPr>
        <p:spPr>
          <a:xfrm rot="21057959">
            <a:off x="908529" y="5330395"/>
            <a:ext cx="3388580" cy="707886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6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0" dirty="0">
                <a:solidFill>
                  <a:srgbClr val="01020B"/>
                </a:solidFill>
                <a:latin typeface="+mj-lt"/>
              </a:rPr>
              <a:t>Records in file do not contain the state name!</a:t>
            </a:r>
            <a:endParaRPr lang="en-US" sz="2000" u="sng" dirty="0" smtClean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91" name="TextBox 90"/>
          <p:cNvSpPr txBox="1"/>
          <p:nvPr/>
        </p:nvSpPr>
        <p:spPr>
          <a:xfrm rot="471438">
            <a:off x="5121594" y="4826914"/>
            <a:ext cx="2839436" cy="1477328"/>
          </a:xfrm>
          <a:prstGeom prst="rect">
            <a:avLst/>
          </a:prstGeom>
          <a:solidFill>
            <a:srgbClr val="E7E200"/>
          </a:solidFill>
          <a:effectLst>
            <a:glow rad="139700">
              <a:schemeClr val="accent6">
                <a:satMod val="175000"/>
                <a:alpha val="40000"/>
              </a:schemeClr>
            </a:glow>
            <a:softEdge rad="3175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0" dirty="0">
                <a:solidFill>
                  <a:srgbClr val="01020B"/>
                </a:solidFill>
                <a:latin typeface="+mj-lt"/>
              </a:rPr>
              <a:t>Remember that </a:t>
            </a:r>
            <a:r>
              <a:rPr lang="en-US" sz="1800" dirty="0">
                <a:solidFill>
                  <a:srgbClr val="01020B"/>
                </a:solidFill>
                <a:latin typeface="+mj-lt"/>
              </a:rPr>
              <a:t>each HDFS</a:t>
            </a:r>
            <a:r>
              <a:rPr lang="en-US" sz="1800" b="0" dirty="0">
                <a:solidFill>
                  <a:srgbClr val="01020B"/>
                </a:solidFill>
                <a:latin typeface="+mj-lt"/>
              </a:rPr>
              <a:t> </a:t>
            </a:r>
            <a:r>
              <a:rPr lang="en-US" sz="1800" dirty="0">
                <a:solidFill>
                  <a:srgbClr val="01020B"/>
                </a:solidFill>
                <a:latin typeface="+mj-lt"/>
              </a:rPr>
              <a:t>file</a:t>
            </a:r>
            <a:r>
              <a:rPr lang="en-US" sz="1800" b="0" dirty="0">
                <a:solidFill>
                  <a:srgbClr val="01020B"/>
                </a:solidFill>
                <a:latin typeface="+mj-lt"/>
              </a:rPr>
              <a:t> is itself </a:t>
            </a:r>
            <a:r>
              <a:rPr lang="en-US" sz="1800" dirty="0">
                <a:solidFill>
                  <a:srgbClr val="01020B"/>
                </a:solidFill>
                <a:latin typeface="+mj-lt"/>
              </a:rPr>
              <a:t>partitioned</a:t>
            </a:r>
            <a:r>
              <a:rPr lang="en-US" sz="1800" b="0" dirty="0">
                <a:solidFill>
                  <a:srgbClr val="01020B"/>
                </a:solidFill>
                <a:latin typeface="+mj-lt"/>
              </a:rPr>
              <a:t> into big blocks, replicated, and spread around the cluster</a:t>
            </a:r>
            <a:endParaRPr lang="en-US" sz="1800" b="0" dirty="0" smtClean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13" name="Right Arrow 12"/>
          <p:cNvSpPr/>
          <p:nvPr/>
        </p:nvSpPr>
        <p:spPr bwMode="auto">
          <a:xfrm>
            <a:off x="3652875" y="3107961"/>
            <a:ext cx="747675" cy="248717"/>
          </a:xfrm>
          <a:prstGeom prst="rightArrow">
            <a:avLst/>
          </a:prstGeom>
          <a:solidFill>
            <a:srgbClr val="A50021"/>
          </a:solidFill>
          <a:ln w="9525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>
            <a:innerShdw blurRad="114300">
              <a:prstClr val="black"/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31572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3" grpId="0" build="p"/>
      <p:bldP spid="74" grpId="0" animBg="1"/>
      <p:bldP spid="76" grpId="0" animBg="1"/>
      <p:bldP spid="78" grpId="0"/>
      <p:bldP spid="79" grpId="0"/>
      <p:bldP spid="80" grpId="0"/>
      <p:bldP spid="81" grpId="0"/>
      <p:bldP spid="82" grpId="0" animBg="1"/>
      <p:bldP spid="85" grpId="0"/>
      <p:bldP spid="86" grpId="0"/>
      <p:bldP spid="90" grpId="0" animBg="1"/>
      <p:bldP spid="91" grpId="0" animBg="1"/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342" y="143846"/>
            <a:ext cx="5950191" cy="657161"/>
          </a:xfrm>
        </p:spPr>
        <p:txBody>
          <a:bodyPr/>
          <a:lstStyle/>
          <a:p>
            <a:r>
              <a:rPr lang="en-US" dirty="0" err="1" smtClean="0"/>
              <a:t>HiveQL</a:t>
            </a:r>
            <a:r>
              <a:rPr lang="en-US" dirty="0" smtClean="0"/>
              <a:t> Example #1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51</a:t>
            </a:fld>
            <a:endParaRPr 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399712" y="4833518"/>
            <a:ext cx="5247633" cy="1077218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>
            <a:spAutoFit/>
          </a:bodyPr>
          <a:lstStyle/>
          <a:p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SELECT </a:t>
            </a:r>
            <a:r>
              <a:rPr lang="en-US" sz="16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zipCode</a:t>
            </a:r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, sum(amount) </a:t>
            </a:r>
          </a:p>
          <a:p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FROM Sales </a:t>
            </a:r>
          </a:p>
          <a:p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WHERE </a:t>
            </a:r>
            <a:r>
              <a:rPr lang="en-US" sz="16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getDate</a:t>
            </a:r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()-30 &lt; date &lt; </a:t>
            </a:r>
            <a:r>
              <a:rPr lang="en-US" sz="16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getDate</a:t>
            </a:r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()</a:t>
            </a:r>
          </a:p>
          <a:p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GROUP BY </a:t>
            </a:r>
            <a:r>
              <a:rPr lang="en-US" sz="16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zipCode</a:t>
            </a:r>
            <a:endParaRPr lang="en-US" sz="1600" dirty="0" smtClean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8" name="Folded Corner 27"/>
          <p:cNvSpPr/>
          <p:nvPr/>
        </p:nvSpPr>
        <p:spPr bwMode="auto">
          <a:xfrm>
            <a:off x="2047536" y="2321540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520960"/>
              </p:ext>
            </p:extLst>
          </p:nvPr>
        </p:nvGraphicFramePr>
        <p:xfrm>
          <a:off x="2203924" y="2496637"/>
          <a:ext cx="925227" cy="70432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201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105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933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sp>
        <p:nvSpPr>
          <p:cNvPr id="46" name="Folded Corner 45"/>
          <p:cNvSpPr/>
          <p:nvPr/>
        </p:nvSpPr>
        <p:spPr bwMode="auto">
          <a:xfrm>
            <a:off x="3684741" y="2321540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sp>
        <p:nvSpPr>
          <p:cNvPr id="47" name="Folded Corner 46"/>
          <p:cNvSpPr/>
          <p:nvPr/>
        </p:nvSpPr>
        <p:spPr bwMode="auto">
          <a:xfrm>
            <a:off x="5542971" y="2321539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105435" y="3411038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Alabama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697032" y="3398732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Alaska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42971" y="3411038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Wyoming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992280" y="2791710"/>
            <a:ext cx="441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…</a:t>
            </a:r>
          </a:p>
        </p:txBody>
      </p:sp>
      <p:sp>
        <p:nvSpPr>
          <p:cNvPr id="53" name="Folded Corner 52"/>
          <p:cNvSpPr/>
          <p:nvPr/>
        </p:nvSpPr>
        <p:spPr bwMode="auto">
          <a:xfrm>
            <a:off x="3797709" y="1485551"/>
            <a:ext cx="929940" cy="448816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Sales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cxnSp>
        <p:nvCxnSpPr>
          <p:cNvPr id="54" name="Straight Connector 53"/>
          <p:cNvCxnSpPr>
            <a:stCxn id="53" idx="2"/>
            <a:endCxn id="28" idx="0"/>
          </p:cNvCxnSpPr>
          <p:nvPr/>
        </p:nvCxnSpPr>
        <p:spPr bwMode="auto">
          <a:xfrm flipH="1">
            <a:off x="2656437" y="1934367"/>
            <a:ext cx="1606242" cy="3871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Connector 54"/>
          <p:cNvCxnSpPr>
            <a:endCxn id="46" idx="0"/>
          </p:cNvCxnSpPr>
          <p:nvPr/>
        </p:nvCxnSpPr>
        <p:spPr bwMode="auto">
          <a:xfrm>
            <a:off x="4139679" y="1934367"/>
            <a:ext cx="153963" cy="3871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6" name="Straight Connector 55"/>
          <p:cNvCxnSpPr>
            <a:endCxn id="47" idx="0"/>
          </p:cNvCxnSpPr>
          <p:nvPr/>
        </p:nvCxnSpPr>
        <p:spPr bwMode="auto">
          <a:xfrm>
            <a:off x="4139678" y="1934367"/>
            <a:ext cx="2012194" cy="3871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7" name="TextBox 56"/>
          <p:cNvSpPr txBox="1"/>
          <p:nvPr/>
        </p:nvSpPr>
        <p:spPr>
          <a:xfrm>
            <a:off x="527431" y="1485551"/>
            <a:ext cx="2339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HDFS Directory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-181237" y="2796846"/>
            <a:ext cx="2116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HDFS files</a:t>
            </a:r>
          </a:p>
        </p:txBody>
      </p:sp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9181754"/>
              </p:ext>
            </p:extLst>
          </p:nvPr>
        </p:nvGraphicFramePr>
        <p:xfrm>
          <a:off x="3831028" y="2514124"/>
          <a:ext cx="925227" cy="704328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13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67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graphicFrame>
        <p:nvGraphicFramePr>
          <p:cNvPr id="60" name="Table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883620"/>
              </p:ext>
            </p:extLst>
          </p:nvPr>
        </p:nvGraphicFramePr>
        <p:xfrm>
          <a:off x="5696729" y="2515437"/>
          <a:ext cx="925227" cy="704328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78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821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33376" y="1013865"/>
            <a:ext cx="8381999" cy="369332"/>
          </a:xfrm>
          <a:prstGeom prst="rect">
            <a:avLst/>
          </a:prstGeo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/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Sales(</a:t>
            </a:r>
            <a:r>
              <a:rPr lang="en-US" sz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custID</a:t>
            </a: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zipCode</a:t>
            </a: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, date, amount) partitioned by state</a:t>
            </a:r>
          </a:p>
        </p:txBody>
      </p:sp>
      <p:sp>
        <p:nvSpPr>
          <p:cNvPr id="7" name="Rectangle 6"/>
          <p:cNvSpPr/>
          <p:nvPr/>
        </p:nvSpPr>
        <p:spPr>
          <a:xfrm>
            <a:off x="333037" y="4516871"/>
            <a:ext cx="524763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dirty="0" smtClean="0">
                <a:latin typeface="Arial"/>
                <a:cs typeface="Arial"/>
              </a:rPr>
              <a:t>Query 1</a:t>
            </a:r>
            <a:r>
              <a:rPr lang="en-US" sz="1500" b="0" dirty="0" smtClean="0">
                <a:latin typeface="Arial"/>
                <a:cs typeface="Arial"/>
              </a:rPr>
              <a:t>: For </a:t>
            </a:r>
            <a:r>
              <a:rPr lang="en-US" sz="1500" b="0" dirty="0">
                <a:latin typeface="Arial"/>
                <a:cs typeface="Arial"/>
              </a:rPr>
              <a:t>the last 30 days obtain total sales by </a:t>
            </a:r>
            <a:r>
              <a:rPr lang="en-US" sz="1500" b="0" dirty="0" err="1" smtClean="0">
                <a:latin typeface="Arial"/>
                <a:cs typeface="Arial"/>
              </a:rPr>
              <a:t>zipCode</a:t>
            </a:r>
            <a:r>
              <a:rPr lang="en-US" sz="1500" b="0" dirty="0" smtClean="0">
                <a:latin typeface="Arial"/>
                <a:cs typeface="Arial"/>
              </a:rPr>
              <a:t>:</a:t>
            </a:r>
            <a:endParaRPr lang="en-US" sz="1500" b="0" dirty="0">
              <a:latin typeface="Arial"/>
              <a:cs typeface="Arial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867025" y="3733826"/>
            <a:ext cx="3517096" cy="1657324"/>
            <a:chOff x="2867025" y="3733826"/>
            <a:chExt cx="3517096" cy="1657324"/>
          </a:xfrm>
        </p:grpSpPr>
        <p:sp>
          <p:nvSpPr>
            <p:cNvPr id="8" name="Freeform 7"/>
            <p:cNvSpPr/>
            <p:nvPr/>
          </p:nvSpPr>
          <p:spPr>
            <a:xfrm>
              <a:off x="2867025" y="3752850"/>
              <a:ext cx="3500121" cy="1638300"/>
            </a:xfrm>
            <a:custGeom>
              <a:avLst/>
              <a:gdLst>
                <a:gd name="connsiteX0" fmla="*/ 2857500 w 3500121"/>
                <a:gd name="connsiteY0" fmla="*/ 1638300 h 1638300"/>
                <a:gd name="connsiteX1" fmla="*/ 3438525 w 3500121"/>
                <a:gd name="connsiteY1" fmla="*/ 1381125 h 1638300"/>
                <a:gd name="connsiteX2" fmla="*/ 3276600 w 3500121"/>
                <a:gd name="connsiteY2" fmla="*/ 838200 h 1638300"/>
                <a:gd name="connsiteX3" fmla="*/ 1609725 w 3500121"/>
                <a:gd name="connsiteY3" fmla="*/ 390525 h 1638300"/>
                <a:gd name="connsiteX4" fmla="*/ 0 w 3500121"/>
                <a:gd name="connsiteY4" fmla="*/ 0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0121" h="1638300">
                  <a:moveTo>
                    <a:pt x="2857500" y="1638300"/>
                  </a:moveTo>
                  <a:cubicBezTo>
                    <a:pt x="3113087" y="1576387"/>
                    <a:pt x="3368675" y="1514475"/>
                    <a:pt x="3438525" y="1381125"/>
                  </a:cubicBezTo>
                  <a:cubicBezTo>
                    <a:pt x="3508375" y="1247775"/>
                    <a:pt x="3581400" y="1003300"/>
                    <a:pt x="3276600" y="838200"/>
                  </a:cubicBezTo>
                  <a:cubicBezTo>
                    <a:pt x="2971800" y="673100"/>
                    <a:pt x="2155825" y="530225"/>
                    <a:pt x="1609725" y="390525"/>
                  </a:cubicBezTo>
                  <a:cubicBezTo>
                    <a:pt x="1063625" y="250825"/>
                    <a:pt x="531812" y="125412"/>
                    <a:pt x="0" y="0"/>
                  </a:cubicBezTo>
                </a:path>
              </a:pathLst>
            </a:custGeom>
            <a:ln w="28575">
              <a:solidFill>
                <a:srgbClr val="A50021"/>
              </a:solidFill>
              <a:headEnd type="none" w="med" len="med"/>
              <a:tailEnd type="triangle" w="med" len="med"/>
            </a:ln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sp>
          <p:nvSpPr>
            <p:cNvPr id="61" name="Freeform 60"/>
            <p:cNvSpPr/>
            <p:nvPr/>
          </p:nvSpPr>
          <p:spPr>
            <a:xfrm>
              <a:off x="4119959" y="3733826"/>
              <a:ext cx="1974013" cy="1657323"/>
            </a:xfrm>
            <a:custGeom>
              <a:avLst/>
              <a:gdLst>
                <a:gd name="connsiteX0" fmla="*/ 2857500 w 3500121"/>
                <a:gd name="connsiteY0" fmla="*/ 1638300 h 1638300"/>
                <a:gd name="connsiteX1" fmla="*/ 3438525 w 3500121"/>
                <a:gd name="connsiteY1" fmla="*/ 1381125 h 1638300"/>
                <a:gd name="connsiteX2" fmla="*/ 3276600 w 3500121"/>
                <a:gd name="connsiteY2" fmla="*/ 838200 h 1638300"/>
                <a:gd name="connsiteX3" fmla="*/ 1609725 w 3500121"/>
                <a:gd name="connsiteY3" fmla="*/ 390525 h 1638300"/>
                <a:gd name="connsiteX4" fmla="*/ 0 w 3500121"/>
                <a:gd name="connsiteY4" fmla="*/ 0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0121" h="1638300">
                  <a:moveTo>
                    <a:pt x="2857500" y="1638300"/>
                  </a:moveTo>
                  <a:cubicBezTo>
                    <a:pt x="3113087" y="1576387"/>
                    <a:pt x="3368675" y="1514475"/>
                    <a:pt x="3438525" y="1381125"/>
                  </a:cubicBezTo>
                  <a:cubicBezTo>
                    <a:pt x="3508375" y="1247775"/>
                    <a:pt x="3581400" y="1003300"/>
                    <a:pt x="3276600" y="838200"/>
                  </a:cubicBezTo>
                  <a:cubicBezTo>
                    <a:pt x="2971800" y="673100"/>
                    <a:pt x="2155825" y="530225"/>
                    <a:pt x="1609725" y="390525"/>
                  </a:cubicBezTo>
                  <a:cubicBezTo>
                    <a:pt x="1063625" y="250825"/>
                    <a:pt x="531812" y="125412"/>
                    <a:pt x="0" y="0"/>
                  </a:cubicBezTo>
                </a:path>
              </a:pathLst>
            </a:custGeom>
            <a:ln w="28575">
              <a:solidFill>
                <a:srgbClr val="A50021"/>
              </a:solidFill>
              <a:headEnd type="none" w="med" len="med"/>
              <a:tailEnd type="triangle" w="med" len="med"/>
            </a:ln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5734050" y="3790950"/>
              <a:ext cx="650071" cy="1581150"/>
            </a:xfrm>
            <a:custGeom>
              <a:avLst/>
              <a:gdLst>
                <a:gd name="connsiteX0" fmla="*/ 0 w 650071"/>
                <a:gd name="connsiteY0" fmla="*/ 1581150 h 1581150"/>
                <a:gd name="connsiteX1" fmla="*/ 609600 w 650071"/>
                <a:gd name="connsiteY1" fmla="*/ 895350 h 1581150"/>
                <a:gd name="connsiteX2" fmla="*/ 542925 w 650071"/>
                <a:gd name="connsiteY2" fmla="*/ 0 h 1581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0071" h="1581150">
                  <a:moveTo>
                    <a:pt x="0" y="1581150"/>
                  </a:moveTo>
                  <a:cubicBezTo>
                    <a:pt x="259556" y="1370012"/>
                    <a:pt x="519113" y="1158875"/>
                    <a:pt x="609600" y="895350"/>
                  </a:cubicBezTo>
                  <a:cubicBezTo>
                    <a:pt x="700088" y="631825"/>
                    <a:pt x="621506" y="315912"/>
                    <a:pt x="542925" y="0"/>
                  </a:cubicBezTo>
                </a:path>
              </a:pathLst>
            </a:custGeom>
            <a:ln w="28575">
              <a:solidFill>
                <a:srgbClr val="A50021"/>
              </a:solidFill>
              <a:headEnd type="none" w="med" len="med"/>
              <a:tailEnd type="triangle" w="med" len="med"/>
            </a:ln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6151872" y="5002768"/>
            <a:ext cx="2648720" cy="923330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6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Query will be executed against all 50 partitions of Sales</a:t>
            </a:r>
          </a:p>
        </p:txBody>
      </p:sp>
    </p:spTree>
    <p:extLst>
      <p:ext uri="{BB962C8B-B14F-4D97-AF65-F5344CB8AC3E}">
        <p14:creationId xmlns:p14="http://schemas.microsoft.com/office/powerpoint/2010/main" val="2703296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8" grpId="0" animBg="1"/>
      <p:bldP spid="46" grpId="0" animBg="1"/>
      <p:bldP spid="47" grpId="0" animBg="1"/>
      <p:bldP spid="49" grpId="0"/>
      <p:bldP spid="50" grpId="0"/>
      <p:bldP spid="51" grpId="0"/>
      <p:bldP spid="52" grpId="0"/>
      <p:bldP spid="53" grpId="0" animBg="1"/>
      <p:bldP spid="57" grpId="0"/>
      <p:bldP spid="58" grpId="0"/>
      <p:bldP spid="5" grpId="0" animBg="1"/>
      <p:bldP spid="7" grpId="0"/>
      <p:bldP spid="6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1946"/>
            <a:ext cx="5108362" cy="671675"/>
          </a:xfrm>
        </p:spPr>
        <p:txBody>
          <a:bodyPr/>
          <a:lstStyle/>
          <a:p>
            <a:r>
              <a:rPr lang="en-US" dirty="0" err="1" smtClean="0"/>
              <a:t>HiveQL</a:t>
            </a:r>
            <a:r>
              <a:rPr lang="en-US" dirty="0" smtClean="0"/>
              <a:t> Example #2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52</a:t>
            </a:fld>
            <a:endParaRPr lang="en-US" dirty="0"/>
          </a:p>
        </p:txBody>
      </p:sp>
      <p:sp>
        <p:nvSpPr>
          <p:cNvPr id="36" name="Folded Corner 35"/>
          <p:cNvSpPr/>
          <p:nvPr/>
        </p:nvSpPr>
        <p:spPr bwMode="auto">
          <a:xfrm>
            <a:off x="2047536" y="2321540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334543"/>
              </p:ext>
            </p:extLst>
          </p:nvPr>
        </p:nvGraphicFramePr>
        <p:xfrm>
          <a:off x="2203924" y="2496637"/>
          <a:ext cx="925227" cy="70432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201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105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933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sp>
        <p:nvSpPr>
          <p:cNvPr id="46" name="Folded Corner 45"/>
          <p:cNvSpPr/>
          <p:nvPr/>
        </p:nvSpPr>
        <p:spPr bwMode="auto">
          <a:xfrm>
            <a:off x="3684741" y="2321540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sp>
        <p:nvSpPr>
          <p:cNvPr id="47" name="Folded Corner 46"/>
          <p:cNvSpPr/>
          <p:nvPr/>
        </p:nvSpPr>
        <p:spPr bwMode="auto">
          <a:xfrm>
            <a:off x="5542971" y="2321539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105435" y="3411038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Alabama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697032" y="3398732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Alaska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42971" y="3411038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Wyoming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992280" y="2791710"/>
            <a:ext cx="441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…</a:t>
            </a:r>
          </a:p>
        </p:txBody>
      </p:sp>
      <p:sp>
        <p:nvSpPr>
          <p:cNvPr id="53" name="Folded Corner 52"/>
          <p:cNvSpPr/>
          <p:nvPr/>
        </p:nvSpPr>
        <p:spPr bwMode="auto">
          <a:xfrm>
            <a:off x="3797709" y="1485551"/>
            <a:ext cx="929940" cy="448816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Sales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cxnSp>
        <p:nvCxnSpPr>
          <p:cNvPr id="54" name="Straight Connector 53"/>
          <p:cNvCxnSpPr>
            <a:stCxn id="53" idx="2"/>
            <a:endCxn id="36" idx="0"/>
          </p:cNvCxnSpPr>
          <p:nvPr/>
        </p:nvCxnSpPr>
        <p:spPr bwMode="auto">
          <a:xfrm flipH="1">
            <a:off x="2656437" y="1934367"/>
            <a:ext cx="1606242" cy="3871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Connector 54"/>
          <p:cNvCxnSpPr>
            <a:endCxn id="46" idx="0"/>
          </p:cNvCxnSpPr>
          <p:nvPr/>
        </p:nvCxnSpPr>
        <p:spPr bwMode="auto">
          <a:xfrm>
            <a:off x="4139679" y="1934367"/>
            <a:ext cx="153963" cy="3871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6" name="Straight Connector 55"/>
          <p:cNvCxnSpPr>
            <a:endCxn id="47" idx="0"/>
          </p:cNvCxnSpPr>
          <p:nvPr/>
        </p:nvCxnSpPr>
        <p:spPr bwMode="auto">
          <a:xfrm>
            <a:off x="4139678" y="1934367"/>
            <a:ext cx="2012194" cy="3871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7" name="TextBox 56"/>
          <p:cNvSpPr txBox="1"/>
          <p:nvPr/>
        </p:nvSpPr>
        <p:spPr>
          <a:xfrm>
            <a:off x="527431" y="1485551"/>
            <a:ext cx="2007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A50021"/>
                </a:solidFill>
                <a:latin typeface="Segoe Script" pitchFamily="34" charset="0"/>
              </a:rPr>
              <a:t>HDFS </a:t>
            </a:r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Directory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7448" y="3418188"/>
            <a:ext cx="2116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HDFS files</a:t>
            </a:r>
          </a:p>
        </p:txBody>
      </p:sp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294330"/>
              </p:ext>
            </p:extLst>
          </p:nvPr>
        </p:nvGraphicFramePr>
        <p:xfrm>
          <a:off x="3831028" y="2514124"/>
          <a:ext cx="925227" cy="704328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13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67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graphicFrame>
        <p:nvGraphicFramePr>
          <p:cNvPr id="60" name="Table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3567978"/>
              </p:ext>
            </p:extLst>
          </p:nvPr>
        </p:nvGraphicFramePr>
        <p:xfrm>
          <a:off x="5696729" y="2515437"/>
          <a:ext cx="925227" cy="704328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78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821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sp>
        <p:nvSpPr>
          <p:cNvPr id="61" name="Rectangle 60"/>
          <p:cNvSpPr/>
          <p:nvPr/>
        </p:nvSpPr>
        <p:spPr>
          <a:xfrm>
            <a:off x="333376" y="1013865"/>
            <a:ext cx="8381999" cy="369332"/>
          </a:xfrm>
          <a:prstGeom prst="rect">
            <a:avLst/>
          </a:prstGeo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/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Sales(</a:t>
            </a:r>
            <a:r>
              <a:rPr lang="en-US" sz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custID</a:t>
            </a: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zipCode</a:t>
            </a: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, date, amount) partitioned by state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99711" y="4950481"/>
            <a:ext cx="5752161" cy="1323439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>
            <a:spAutoFit/>
          </a:bodyPr>
          <a:lstStyle/>
          <a:p>
            <a:r>
              <a:rPr lang="en-US" sz="1600" b="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SELECT </a:t>
            </a:r>
            <a:r>
              <a:rPr lang="en-US" sz="1600" b="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zipCode</a:t>
            </a:r>
            <a:r>
              <a:rPr lang="en-US" sz="1600" b="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, sum(amount) </a:t>
            </a:r>
          </a:p>
          <a:p>
            <a:r>
              <a:rPr lang="en-US" sz="1600" b="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FROM Sales </a:t>
            </a:r>
          </a:p>
          <a:p>
            <a:r>
              <a:rPr lang="en-US" sz="1600" b="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WHERE </a:t>
            </a:r>
            <a:r>
              <a:rPr lang="en-US" sz="1600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State = ‘Alabama’ </a:t>
            </a:r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and </a:t>
            </a:r>
          </a:p>
          <a:p>
            <a:r>
              <a:rPr lang="en-US" sz="16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    </a:t>
            </a:r>
            <a:r>
              <a:rPr lang="en-US" sz="16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getDate</a:t>
            </a:r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()-30 &lt; date &lt; </a:t>
            </a:r>
            <a:r>
              <a:rPr lang="en-US" sz="16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getDate</a:t>
            </a:r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()</a:t>
            </a:r>
          </a:p>
          <a:p>
            <a:r>
              <a:rPr lang="en-US" sz="16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GROUP BY </a:t>
            </a:r>
            <a:r>
              <a:rPr lang="en-US" sz="16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zipCode</a:t>
            </a:r>
            <a:endParaRPr lang="en-US" sz="1600" dirty="0" smtClean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333035" y="4516871"/>
            <a:ext cx="81836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Arial"/>
                <a:cs typeface="Arial"/>
              </a:rPr>
              <a:t>Query 2</a:t>
            </a:r>
            <a:r>
              <a:rPr lang="en-US" sz="1800" b="0" dirty="0" smtClean="0">
                <a:latin typeface="Arial"/>
                <a:cs typeface="Arial"/>
              </a:rPr>
              <a:t>: For </a:t>
            </a:r>
            <a:r>
              <a:rPr lang="en-US" sz="1800" b="0" dirty="0">
                <a:latin typeface="Arial"/>
                <a:cs typeface="Arial"/>
              </a:rPr>
              <a:t>the last 30 days obtain total sales by </a:t>
            </a:r>
            <a:r>
              <a:rPr lang="en-US" sz="1800" b="0" dirty="0" err="1" smtClean="0">
                <a:latin typeface="Arial"/>
                <a:cs typeface="Arial"/>
              </a:rPr>
              <a:t>zipCode</a:t>
            </a:r>
            <a:r>
              <a:rPr lang="en-US" sz="1800" b="0" dirty="0">
                <a:latin typeface="Arial"/>
                <a:cs typeface="Arial"/>
              </a:rPr>
              <a:t> </a:t>
            </a:r>
            <a:r>
              <a:rPr lang="en-US" sz="1800" u="sng" dirty="0" smtClean="0">
                <a:solidFill>
                  <a:srgbClr val="FF0000"/>
                </a:solidFill>
                <a:latin typeface="Arial"/>
                <a:cs typeface="Arial"/>
              </a:rPr>
              <a:t>for Alabama</a:t>
            </a:r>
            <a:r>
              <a:rPr lang="en-US" sz="1800" b="0" dirty="0" smtClean="0">
                <a:latin typeface="Arial"/>
                <a:cs typeface="Arial"/>
              </a:rPr>
              <a:t>:</a:t>
            </a:r>
            <a:endParaRPr lang="en-US" sz="1800" b="0" dirty="0">
              <a:latin typeface="Arial"/>
              <a:cs typeface="Arial"/>
            </a:endParaRPr>
          </a:p>
        </p:txBody>
      </p:sp>
      <p:sp>
        <p:nvSpPr>
          <p:cNvPr id="65" name="Freeform 64"/>
          <p:cNvSpPr/>
          <p:nvPr/>
        </p:nvSpPr>
        <p:spPr>
          <a:xfrm>
            <a:off x="2867025" y="3752850"/>
            <a:ext cx="4111411" cy="1638300"/>
          </a:xfrm>
          <a:custGeom>
            <a:avLst/>
            <a:gdLst>
              <a:gd name="connsiteX0" fmla="*/ 2857500 w 3500121"/>
              <a:gd name="connsiteY0" fmla="*/ 1638300 h 1638300"/>
              <a:gd name="connsiteX1" fmla="*/ 3438525 w 3500121"/>
              <a:gd name="connsiteY1" fmla="*/ 1381125 h 1638300"/>
              <a:gd name="connsiteX2" fmla="*/ 3276600 w 3500121"/>
              <a:gd name="connsiteY2" fmla="*/ 838200 h 1638300"/>
              <a:gd name="connsiteX3" fmla="*/ 1609725 w 3500121"/>
              <a:gd name="connsiteY3" fmla="*/ 390525 h 1638300"/>
              <a:gd name="connsiteX4" fmla="*/ 0 w 3500121"/>
              <a:gd name="connsiteY4" fmla="*/ 0 h 1638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00121" h="1638300">
                <a:moveTo>
                  <a:pt x="2857500" y="1638300"/>
                </a:moveTo>
                <a:cubicBezTo>
                  <a:pt x="3113087" y="1576387"/>
                  <a:pt x="3368675" y="1514475"/>
                  <a:pt x="3438525" y="1381125"/>
                </a:cubicBezTo>
                <a:cubicBezTo>
                  <a:pt x="3508375" y="1247775"/>
                  <a:pt x="3581400" y="1003300"/>
                  <a:pt x="3276600" y="838200"/>
                </a:cubicBezTo>
                <a:cubicBezTo>
                  <a:pt x="2971800" y="673100"/>
                  <a:pt x="2155825" y="530225"/>
                  <a:pt x="1609725" y="390525"/>
                </a:cubicBezTo>
                <a:cubicBezTo>
                  <a:pt x="1063625" y="250825"/>
                  <a:pt x="531812" y="125412"/>
                  <a:pt x="0" y="0"/>
                </a:cubicBezTo>
              </a:path>
            </a:pathLst>
          </a:custGeom>
          <a:ln w="28575">
            <a:solidFill>
              <a:srgbClr val="A50021"/>
            </a:solidFill>
            <a:headEnd type="none" w="med" len="med"/>
            <a:tailEnd type="triangle" w="med" len="med"/>
          </a:ln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 rot="541459">
            <a:off x="6115696" y="3261059"/>
            <a:ext cx="2862473" cy="1200329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6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Query 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will be executed only against the HDFS file containing rows for the state of Alabama</a:t>
            </a:r>
          </a:p>
        </p:txBody>
      </p:sp>
    </p:spTree>
    <p:extLst>
      <p:ext uri="{BB962C8B-B14F-4D97-AF65-F5344CB8AC3E}">
        <p14:creationId xmlns:p14="http://schemas.microsoft.com/office/powerpoint/2010/main" val="68685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6" grpId="0" animBg="1"/>
      <p:bldP spid="47" grpId="0" animBg="1"/>
      <p:bldP spid="49" grpId="0"/>
      <p:bldP spid="50" grpId="0"/>
      <p:bldP spid="51" grpId="0"/>
      <p:bldP spid="52" grpId="0"/>
      <p:bldP spid="53" grpId="0" animBg="1"/>
      <p:bldP spid="57" grpId="0"/>
      <p:bldP spid="58" grpId="0"/>
      <p:bldP spid="61" grpId="0" animBg="1"/>
      <p:bldP spid="62" grpId="0" animBg="1"/>
      <p:bldP spid="63" grpId="0"/>
      <p:bldP spid="65" grpId="0" animBg="1"/>
      <p:bldP spid="6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423" y="124343"/>
            <a:ext cx="5514762" cy="715218"/>
          </a:xfrm>
        </p:spPr>
        <p:txBody>
          <a:bodyPr/>
          <a:lstStyle/>
          <a:p>
            <a:r>
              <a:rPr lang="en-US" dirty="0" err="1" smtClean="0"/>
              <a:t>MapReduce</a:t>
            </a:r>
            <a:r>
              <a:rPr lang="en-US" dirty="0" smtClean="0"/>
              <a:t> in </a:t>
            </a:r>
            <a:r>
              <a:rPr lang="en-US" dirty="0" err="1" smtClean="0"/>
              <a:t>HiveQL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53</a:t>
            </a:fld>
            <a:endParaRPr lang="en-US" dirty="0"/>
          </a:p>
        </p:txBody>
      </p:sp>
      <p:sp>
        <p:nvSpPr>
          <p:cNvPr id="36" name="Folded Corner 35"/>
          <p:cNvSpPr/>
          <p:nvPr/>
        </p:nvSpPr>
        <p:spPr bwMode="auto">
          <a:xfrm>
            <a:off x="2047536" y="2321540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085469"/>
              </p:ext>
            </p:extLst>
          </p:nvPr>
        </p:nvGraphicFramePr>
        <p:xfrm>
          <a:off x="2203924" y="2496637"/>
          <a:ext cx="925227" cy="70432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201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105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933</a:t>
                      </a: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sp>
        <p:nvSpPr>
          <p:cNvPr id="46" name="Folded Corner 45"/>
          <p:cNvSpPr/>
          <p:nvPr/>
        </p:nvSpPr>
        <p:spPr bwMode="auto">
          <a:xfrm>
            <a:off x="3684741" y="2321540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sp>
        <p:nvSpPr>
          <p:cNvPr id="47" name="Folded Corner 46"/>
          <p:cNvSpPr/>
          <p:nvPr/>
        </p:nvSpPr>
        <p:spPr bwMode="auto">
          <a:xfrm>
            <a:off x="5542971" y="2321539"/>
            <a:ext cx="1217802" cy="1089499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000" b="0" dirty="0">
              <a:solidFill>
                <a:srgbClr val="01020B"/>
              </a:solidFill>
              <a:latin typeface="Franklin Gothic Book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05435" y="3411038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Alabama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697032" y="3398732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Alaska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542971" y="3411038"/>
            <a:ext cx="110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Wyoming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992280" y="2791710"/>
            <a:ext cx="441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…</a:t>
            </a:r>
          </a:p>
        </p:txBody>
      </p:sp>
      <p:sp>
        <p:nvSpPr>
          <p:cNvPr id="52" name="Folded Corner 51"/>
          <p:cNvSpPr/>
          <p:nvPr/>
        </p:nvSpPr>
        <p:spPr bwMode="auto">
          <a:xfrm>
            <a:off x="3797709" y="1485551"/>
            <a:ext cx="929940" cy="448816"/>
          </a:xfrm>
          <a:prstGeom prst="foldedCorner">
            <a:avLst/>
          </a:prstGeom>
          <a:solidFill>
            <a:srgbClr val="FFFF93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rgbClr val="01020B"/>
                </a:solidFill>
                <a:latin typeface="+mj-lt"/>
              </a:rPr>
              <a:t>Sales</a:t>
            </a:r>
            <a:endParaRPr lang="en-US" sz="1800" dirty="0">
              <a:solidFill>
                <a:srgbClr val="01020B"/>
              </a:solidFill>
              <a:latin typeface="+mj-lt"/>
            </a:endParaRPr>
          </a:p>
        </p:txBody>
      </p:sp>
      <p:cxnSp>
        <p:nvCxnSpPr>
          <p:cNvPr id="53" name="Straight Connector 52"/>
          <p:cNvCxnSpPr>
            <a:stCxn id="52" idx="2"/>
            <a:endCxn id="36" idx="0"/>
          </p:cNvCxnSpPr>
          <p:nvPr/>
        </p:nvCxnSpPr>
        <p:spPr bwMode="auto">
          <a:xfrm flipH="1">
            <a:off x="2656437" y="1934367"/>
            <a:ext cx="1606242" cy="3871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Connector 53"/>
          <p:cNvCxnSpPr>
            <a:endCxn id="46" idx="0"/>
          </p:cNvCxnSpPr>
          <p:nvPr/>
        </p:nvCxnSpPr>
        <p:spPr bwMode="auto">
          <a:xfrm>
            <a:off x="4139679" y="1934367"/>
            <a:ext cx="153963" cy="3871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Connector 54"/>
          <p:cNvCxnSpPr>
            <a:endCxn id="47" idx="0"/>
          </p:cNvCxnSpPr>
          <p:nvPr/>
        </p:nvCxnSpPr>
        <p:spPr bwMode="auto">
          <a:xfrm>
            <a:off x="4139678" y="1934367"/>
            <a:ext cx="2012194" cy="3871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6" name="TextBox 55"/>
          <p:cNvSpPr txBox="1"/>
          <p:nvPr/>
        </p:nvSpPr>
        <p:spPr>
          <a:xfrm>
            <a:off x="527431" y="1485551"/>
            <a:ext cx="200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A50021"/>
                </a:solidFill>
                <a:latin typeface="Segoe Script" pitchFamily="34" charset="0"/>
              </a:rPr>
              <a:t>HDFS Directory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7448" y="3418188"/>
            <a:ext cx="21165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A50021"/>
                </a:solidFill>
                <a:latin typeface="Segoe Script" pitchFamily="34" charset="0"/>
              </a:rPr>
              <a:t>HDFS files</a:t>
            </a:r>
          </a:p>
        </p:txBody>
      </p:sp>
      <p:graphicFrame>
        <p:nvGraphicFramePr>
          <p:cNvPr id="58" name="Table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021993"/>
              </p:ext>
            </p:extLst>
          </p:nvPr>
        </p:nvGraphicFramePr>
        <p:xfrm>
          <a:off x="3831028" y="2514124"/>
          <a:ext cx="925227" cy="704328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13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67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74321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280791"/>
              </p:ext>
            </p:extLst>
          </p:nvPr>
        </p:nvGraphicFramePr>
        <p:xfrm>
          <a:off x="5696729" y="2515437"/>
          <a:ext cx="925227" cy="704328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87702"/>
                <a:gridCol w="454373"/>
                <a:gridCol w="83152"/>
              </a:tblGrid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custID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zipCode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u="none" strike="noStrike" cap="none" normalizeH="0" baseline="0" dirty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</a:rPr>
                        <a:t>…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78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345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  <a:tr h="176082"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821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99221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…</a:t>
                      </a: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Verdan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11625" marR="11625" marT="11625" marB="0" anchor="b" horzOverflow="overflow"/>
                </a:tc>
              </a:tr>
            </a:tbl>
          </a:graphicData>
        </a:graphic>
      </p:graphicFrame>
      <p:sp>
        <p:nvSpPr>
          <p:cNvPr id="60" name="Rectangle 59"/>
          <p:cNvSpPr/>
          <p:nvPr/>
        </p:nvSpPr>
        <p:spPr>
          <a:xfrm>
            <a:off x="333376" y="1013865"/>
            <a:ext cx="8381999" cy="369332"/>
          </a:xfrm>
          <a:prstGeom prst="rect">
            <a:avLst/>
          </a:prstGeo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/>
            <a:r>
              <a:rPr lang="en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Sales(</a:t>
            </a:r>
            <a:r>
              <a:rPr lang="en-US" sz="1800" b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custID</a:t>
            </a:r>
            <a:r>
              <a:rPr lang="en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1800" b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zipCode</a:t>
            </a:r>
            <a:r>
              <a:rPr lang="en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, date, amount) partitioned by state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66386" y="4590327"/>
            <a:ext cx="8327418" cy="1815882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>
            <a:spAutoFit/>
          </a:bodyPr>
          <a:lstStyle/>
          <a:p>
            <a:r>
              <a:rPr lang="en-US" sz="1600" b="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FROM </a:t>
            </a:r>
          </a:p>
          <a:p>
            <a:r>
              <a:rPr lang="en-US" sz="1600" b="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(</a:t>
            </a:r>
            <a:endParaRPr lang="en-US" sz="1600" b="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r>
              <a:rPr lang="en-US" sz="1600" b="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    </a:t>
            </a:r>
            <a:r>
              <a:rPr lang="en-US" sz="1600" b="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MAP</a:t>
            </a:r>
            <a:r>
              <a:rPr lang="en-US" sz="1600" b="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zipcode</a:t>
            </a:r>
            <a:r>
              <a:rPr lang="en-US" sz="1600" b="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using </a:t>
            </a:r>
            <a:r>
              <a:rPr lang="en-US" sz="1600" b="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‘python </a:t>
            </a:r>
            <a:r>
              <a:rPr lang="en-US" sz="1600" b="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CD_mapper.py’ as (cd, amount)</a:t>
            </a:r>
          </a:p>
          <a:p>
            <a:r>
              <a:rPr lang="en-US" sz="1600" b="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    FROM Sales</a:t>
            </a:r>
          </a:p>
          <a:p>
            <a:r>
              <a:rPr lang="en-US" sz="1600" b="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    CLUSTER by cd</a:t>
            </a:r>
          </a:p>
          <a:p>
            <a:r>
              <a:rPr lang="en-US" sz="1600" b="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r>
              <a:rPr lang="en-US" sz="1600" b="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REDUCE</a:t>
            </a:r>
            <a:r>
              <a:rPr lang="en-US" sz="1600" b="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(cd, amount) USING ‘python cd_sumsales.py’</a:t>
            </a:r>
          </a:p>
        </p:txBody>
      </p:sp>
      <p:sp>
        <p:nvSpPr>
          <p:cNvPr id="62" name="Rectangle 61"/>
          <p:cNvSpPr/>
          <p:nvPr/>
        </p:nvSpPr>
        <p:spPr>
          <a:xfrm>
            <a:off x="399711" y="4273680"/>
            <a:ext cx="62452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dirty="0" smtClean="0">
                <a:latin typeface="Arial"/>
                <a:cs typeface="Arial"/>
              </a:rPr>
              <a:t>Query 3</a:t>
            </a:r>
            <a:r>
              <a:rPr lang="en-US" sz="1500" b="0" dirty="0" smtClean="0">
                <a:latin typeface="Arial"/>
                <a:cs typeface="Arial"/>
              </a:rPr>
              <a:t>: </a:t>
            </a:r>
            <a:r>
              <a:rPr lang="en-US" sz="1500" b="0" dirty="0">
                <a:latin typeface="Arial"/>
                <a:cs typeface="Arial"/>
              </a:rPr>
              <a:t>For the last 30 days obtain total sales by </a:t>
            </a:r>
            <a:r>
              <a:rPr lang="en-US" sz="1500" b="0" u="sng" dirty="0">
                <a:solidFill>
                  <a:srgbClr val="FF0000"/>
                </a:solidFill>
                <a:latin typeface="Arial"/>
                <a:cs typeface="Arial"/>
              </a:rPr>
              <a:t>congressional </a:t>
            </a:r>
            <a:r>
              <a:rPr lang="en-US" sz="1500" b="0" u="sng" dirty="0" smtClean="0">
                <a:solidFill>
                  <a:srgbClr val="FF0000"/>
                </a:solidFill>
                <a:latin typeface="Arial"/>
                <a:cs typeface="Arial"/>
              </a:rPr>
              <a:t>district</a:t>
            </a:r>
            <a:endParaRPr lang="en-US" sz="1500" b="0" u="sng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63" name="TextBox 62"/>
          <p:cNvSpPr txBox="1"/>
          <p:nvPr/>
        </p:nvSpPr>
        <p:spPr>
          <a:xfrm rot="541459">
            <a:off x="7164196" y="4065929"/>
            <a:ext cx="1315745" cy="738664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6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400" b="0" dirty="0" err="1" smtClean="0">
                <a:solidFill>
                  <a:srgbClr val="01020B"/>
                </a:solidFill>
                <a:latin typeface="Arial"/>
                <a:cs typeface="Arial"/>
              </a:rPr>
              <a:t>MapReduce</a:t>
            </a:r>
            <a:r>
              <a:rPr lang="en-US" sz="1400" b="0" dirty="0" smtClean="0">
                <a:solidFill>
                  <a:srgbClr val="01020B"/>
                </a:solidFill>
                <a:latin typeface="Arial"/>
                <a:cs typeface="Arial"/>
              </a:rPr>
              <a:t> without Java!!!</a:t>
            </a:r>
            <a:endParaRPr lang="en-US" sz="14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557669" y="3904348"/>
            <a:ext cx="4034707" cy="1182002"/>
            <a:chOff x="1557669" y="3904348"/>
            <a:chExt cx="4034707" cy="1182002"/>
          </a:xfrm>
        </p:grpSpPr>
        <p:sp>
          <p:nvSpPr>
            <p:cNvPr id="64" name="TextBox 63"/>
            <p:cNvSpPr txBox="1"/>
            <p:nvPr/>
          </p:nvSpPr>
          <p:spPr>
            <a:xfrm rot="21316286">
              <a:off x="1557669" y="3904348"/>
              <a:ext cx="2420457" cy="738664"/>
            </a:xfrm>
            <a:prstGeom prst="rect">
              <a:avLst/>
            </a:prstGeom>
            <a:solidFill>
              <a:srgbClr val="92D050"/>
            </a:solidFill>
            <a:effectLst>
              <a:glow rad="139700">
                <a:schemeClr val="accent3">
                  <a:satMod val="175000"/>
                  <a:alpha val="40000"/>
                </a:scheme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400" b="0" dirty="0">
                  <a:solidFill>
                    <a:srgbClr val="01020B"/>
                  </a:solidFill>
                  <a:latin typeface="Arial"/>
                  <a:cs typeface="Arial"/>
                </a:rPr>
                <a:t>CD_mapper.py converts a </a:t>
              </a:r>
              <a:r>
                <a:rPr lang="en-US" sz="1400" b="0" dirty="0" err="1">
                  <a:solidFill>
                    <a:srgbClr val="01020B"/>
                  </a:solidFill>
                  <a:latin typeface="Arial"/>
                  <a:cs typeface="Arial"/>
                </a:rPr>
                <a:t>zipCode</a:t>
              </a:r>
              <a:r>
                <a:rPr lang="en-US" sz="1400" b="0" dirty="0">
                  <a:solidFill>
                    <a:srgbClr val="01020B"/>
                  </a:solidFill>
                  <a:latin typeface="Arial"/>
                  <a:cs typeface="Arial"/>
                </a:rPr>
                <a:t> to a congressional district (cd)</a:t>
              </a:r>
            </a:p>
          </p:txBody>
        </p:sp>
        <p:sp>
          <p:nvSpPr>
            <p:cNvPr id="6" name="Freeform 5"/>
            <p:cNvSpPr/>
            <p:nvPr/>
          </p:nvSpPr>
          <p:spPr>
            <a:xfrm>
              <a:off x="3990975" y="4100547"/>
              <a:ext cx="1601401" cy="985803"/>
            </a:xfrm>
            <a:custGeom>
              <a:avLst/>
              <a:gdLst>
                <a:gd name="connsiteX0" fmla="*/ 0 w 1601401"/>
                <a:gd name="connsiteY0" fmla="*/ 42828 h 985803"/>
                <a:gd name="connsiteX1" fmla="*/ 828675 w 1601401"/>
                <a:gd name="connsiteY1" fmla="*/ 4728 h 985803"/>
                <a:gd name="connsiteX2" fmla="*/ 1343025 w 1601401"/>
                <a:gd name="connsiteY2" fmla="*/ 138078 h 985803"/>
                <a:gd name="connsiteX3" fmla="*/ 1600200 w 1601401"/>
                <a:gd name="connsiteY3" fmla="*/ 604803 h 985803"/>
                <a:gd name="connsiteX4" fmla="*/ 1247775 w 1601401"/>
                <a:gd name="connsiteY4" fmla="*/ 985803 h 985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401" h="985803">
                  <a:moveTo>
                    <a:pt x="0" y="42828"/>
                  </a:moveTo>
                  <a:cubicBezTo>
                    <a:pt x="302419" y="15840"/>
                    <a:pt x="604838" y="-11147"/>
                    <a:pt x="828675" y="4728"/>
                  </a:cubicBezTo>
                  <a:cubicBezTo>
                    <a:pt x="1052512" y="20603"/>
                    <a:pt x="1214438" y="38065"/>
                    <a:pt x="1343025" y="138078"/>
                  </a:cubicBezTo>
                  <a:cubicBezTo>
                    <a:pt x="1471613" y="238091"/>
                    <a:pt x="1616075" y="463516"/>
                    <a:pt x="1600200" y="604803"/>
                  </a:cubicBezTo>
                  <a:cubicBezTo>
                    <a:pt x="1584325" y="746090"/>
                    <a:pt x="1416050" y="865946"/>
                    <a:pt x="1247775" y="985803"/>
                  </a:cubicBezTo>
                </a:path>
              </a:pathLst>
            </a:custGeom>
            <a:ln w="38100">
              <a:solidFill>
                <a:srgbClr val="A50021"/>
              </a:solidFill>
              <a:headEnd type="none" w="med" len="med"/>
              <a:tailEnd type="triangle" w="med" len="med"/>
            </a:ln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790700" y="5676757"/>
            <a:ext cx="6721693" cy="523220"/>
            <a:chOff x="1790700" y="5676757"/>
            <a:chExt cx="6721693" cy="523220"/>
          </a:xfrm>
        </p:grpSpPr>
        <p:sp>
          <p:nvSpPr>
            <p:cNvPr id="65" name="TextBox 64"/>
            <p:cNvSpPr txBox="1"/>
            <p:nvPr/>
          </p:nvSpPr>
          <p:spPr>
            <a:xfrm rot="596466">
              <a:off x="6091936" y="5676757"/>
              <a:ext cx="2420457" cy="5232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effectLst>
              <a:glow rad="139700">
                <a:schemeClr val="accent1">
                  <a:satMod val="175000"/>
                  <a:alpha val="40000"/>
                </a:scheme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400" b="0" dirty="0">
                  <a:solidFill>
                    <a:srgbClr val="01020B"/>
                  </a:solidFill>
                  <a:latin typeface="Arial"/>
                  <a:cs typeface="Arial"/>
                </a:rPr>
                <a:t>CLUSTER verb specifies what to repartition on</a:t>
              </a:r>
            </a:p>
          </p:txBody>
        </p:sp>
        <p:sp>
          <p:nvSpPr>
            <p:cNvPr id="7" name="Freeform 6"/>
            <p:cNvSpPr/>
            <p:nvPr/>
          </p:nvSpPr>
          <p:spPr>
            <a:xfrm>
              <a:off x="1790700" y="5731360"/>
              <a:ext cx="4286250" cy="244778"/>
            </a:xfrm>
            <a:custGeom>
              <a:avLst/>
              <a:gdLst>
                <a:gd name="connsiteX0" fmla="*/ 4286250 w 4286250"/>
                <a:gd name="connsiteY0" fmla="*/ 12215 h 244778"/>
                <a:gd name="connsiteX1" fmla="*/ 3543300 w 4286250"/>
                <a:gd name="connsiteY1" fmla="*/ 21740 h 244778"/>
                <a:gd name="connsiteX2" fmla="*/ 2495550 w 4286250"/>
                <a:gd name="connsiteY2" fmla="*/ 212240 h 244778"/>
                <a:gd name="connsiteX3" fmla="*/ 1266825 w 4286250"/>
                <a:gd name="connsiteY3" fmla="*/ 221765 h 244778"/>
                <a:gd name="connsiteX4" fmla="*/ 581025 w 4286250"/>
                <a:gd name="connsiteY4" fmla="*/ 240815 h 244778"/>
                <a:gd name="connsiteX5" fmla="*/ 0 w 4286250"/>
                <a:gd name="connsiteY5" fmla="*/ 136040 h 244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86250" h="244778">
                  <a:moveTo>
                    <a:pt x="4286250" y="12215"/>
                  </a:moveTo>
                  <a:cubicBezTo>
                    <a:pt x="4064000" y="309"/>
                    <a:pt x="3841750" y="-11597"/>
                    <a:pt x="3543300" y="21740"/>
                  </a:cubicBezTo>
                  <a:cubicBezTo>
                    <a:pt x="3244850" y="55077"/>
                    <a:pt x="2874962" y="178903"/>
                    <a:pt x="2495550" y="212240"/>
                  </a:cubicBezTo>
                  <a:cubicBezTo>
                    <a:pt x="2116138" y="245577"/>
                    <a:pt x="1585912" y="217003"/>
                    <a:pt x="1266825" y="221765"/>
                  </a:cubicBezTo>
                  <a:cubicBezTo>
                    <a:pt x="947738" y="226527"/>
                    <a:pt x="792163" y="255103"/>
                    <a:pt x="581025" y="240815"/>
                  </a:cubicBezTo>
                  <a:cubicBezTo>
                    <a:pt x="369887" y="226527"/>
                    <a:pt x="95250" y="155090"/>
                    <a:pt x="0" y="136040"/>
                  </a:cubicBezTo>
                </a:path>
              </a:pathLst>
            </a:custGeom>
            <a:ln w="38100">
              <a:solidFill>
                <a:srgbClr val="A50021"/>
              </a:solidFill>
              <a:headEnd type="none" w="med" len="med"/>
              <a:tailEnd type="triangle" w="med" len="med"/>
            </a:ln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685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6" grpId="0" animBg="1"/>
      <p:bldP spid="47" grpId="0" animBg="1"/>
      <p:bldP spid="48" grpId="0"/>
      <p:bldP spid="49" grpId="0"/>
      <p:bldP spid="50" grpId="0"/>
      <p:bldP spid="51" grpId="0"/>
      <p:bldP spid="52" grpId="0" animBg="1"/>
      <p:bldP spid="56" grpId="0"/>
      <p:bldP spid="57" grpId="0"/>
      <p:bldP spid="60" grpId="0" animBg="1"/>
      <p:bldP spid="61" grpId="0" animBg="1"/>
      <p:bldP spid="62" grpId="0"/>
      <p:bldP spid="6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" y="1029030"/>
            <a:ext cx="4745553" cy="273181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Query Optimization</a:t>
            </a:r>
          </a:p>
          <a:p>
            <a:pPr lvl="1"/>
            <a:r>
              <a:rPr lang="en-US" dirty="0" smtClean="0"/>
              <a:t>Limited statistics (file sizes only) make cost-based QO essentially impossible</a:t>
            </a:r>
          </a:p>
          <a:p>
            <a:pPr lvl="1"/>
            <a:r>
              <a:rPr lang="en-US" dirty="0" smtClean="0"/>
              <a:t>Uses simple heuristics of pushing selections below joins,  early column elimination</a:t>
            </a:r>
          </a:p>
          <a:p>
            <a:pPr lvl="1"/>
            <a:r>
              <a:rPr lang="en-US" dirty="0" smtClean="0"/>
              <a:t>Output of QO is a DAG of </a:t>
            </a:r>
            <a:r>
              <a:rPr lang="en-US" dirty="0" err="1" smtClean="0"/>
              <a:t>MapReduce</a:t>
            </a:r>
            <a:r>
              <a:rPr lang="en-US" dirty="0" smtClean="0"/>
              <a:t> jobs in Java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marL="914400" lvl="2" indent="0">
              <a:buNone/>
            </a:pP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5772" y="258147"/>
            <a:ext cx="8577942" cy="616634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HiveQL</a:t>
            </a:r>
            <a:r>
              <a:rPr lang="en-US" dirty="0" smtClean="0"/>
              <a:t> Optimization and Execution	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54</a:t>
            </a:fld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4652876" y="940374"/>
            <a:ext cx="4492031" cy="2237697"/>
            <a:chOff x="4461152" y="940374"/>
            <a:chExt cx="4492031" cy="2237697"/>
          </a:xfrm>
        </p:grpSpPr>
        <p:grpSp>
          <p:nvGrpSpPr>
            <p:cNvPr id="7" name="Group 6"/>
            <p:cNvGrpSpPr/>
            <p:nvPr/>
          </p:nvGrpSpPr>
          <p:grpSpPr>
            <a:xfrm>
              <a:off x="6587065" y="940374"/>
              <a:ext cx="2366118" cy="2029485"/>
              <a:chOff x="6380857" y="1451133"/>
              <a:chExt cx="2667463" cy="2361325"/>
            </a:xfrm>
          </p:grpSpPr>
          <p:pic>
            <p:nvPicPr>
              <p:cNvPr id="8194" name="Picture 2" descr="C:\Users\rimman\AppData\Local\Microsoft\Windows\Temporary Internet Files\Content.IE5\2MVOD4C2\MC900237285[1].wmf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43252" y="1451133"/>
                <a:ext cx="2205068" cy="20294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" name="Rounded Rectangle 4"/>
              <p:cNvSpPr/>
              <p:nvPr/>
            </p:nvSpPr>
            <p:spPr bwMode="auto">
              <a:xfrm>
                <a:off x="6380857" y="3001298"/>
                <a:ext cx="1592826" cy="811160"/>
              </a:xfrm>
              <a:prstGeom prst="roundRect">
                <a:avLst/>
              </a:prstGeom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Segoe Script" pitchFamily="34" charset="0"/>
                  </a:rPr>
                  <a:t>Optimizer</a:t>
                </a: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7521681" y="2020527"/>
                <a:ext cx="1250663" cy="369332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Chevron">
                  <a:avLst/>
                </a:prstTxWarp>
                <a:spAutoFit/>
              </a:bodyPr>
              <a:lstStyle/>
              <a:p>
                <a:r>
                  <a:rPr lang="en-US" sz="1800" dirty="0" smtClean="0">
                    <a:solidFill>
                      <a:srgbClr val="FF0000"/>
                    </a:solidFill>
                    <a:latin typeface="Segoe Script" pitchFamily="34" charset="0"/>
                  </a:rPr>
                  <a:t>I give up</a:t>
                </a: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4461152" y="2149639"/>
              <a:ext cx="1028432" cy="1028432"/>
              <a:chOff x="2074394" y="3232408"/>
              <a:chExt cx="1028432" cy="1028432"/>
            </a:xfrm>
          </p:grpSpPr>
          <p:pic>
            <p:nvPicPr>
              <p:cNvPr id="8198" name="Picture 6" descr="C:\Users\rimman\AppData\Local\Microsoft\Windows\Temporary Internet Files\Content.IE5\MYK0BYTK\MC900431584[1]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4394" y="3232408"/>
                <a:ext cx="1028432" cy="102843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5" name="Group 14"/>
              <p:cNvGrpSpPr/>
              <p:nvPr/>
            </p:nvGrpSpPr>
            <p:grpSpPr>
              <a:xfrm>
                <a:off x="2087280" y="3362342"/>
                <a:ext cx="955031" cy="638297"/>
                <a:chOff x="7258049" y="3814761"/>
                <a:chExt cx="1466850" cy="1266825"/>
              </a:xfrm>
            </p:grpSpPr>
            <p:sp>
              <p:nvSpPr>
                <p:cNvPr id="16" name="Freeform 15"/>
                <p:cNvSpPr/>
                <p:nvPr/>
              </p:nvSpPr>
              <p:spPr>
                <a:xfrm>
                  <a:off x="7448549" y="3814761"/>
                  <a:ext cx="1085850" cy="1266825"/>
                </a:xfrm>
                <a:custGeom>
                  <a:avLst/>
                  <a:gdLst>
                    <a:gd name="connsiteX0" fmla="*/ 0 w 1085850"/>
                    <a:gd name="connsiteY0" fmla="*/ 0 h 1266825"/>
                    <a:gd name="connsiteX1" fmla="*/ 47625 w 1085850"/>
                    <a:gd name="connsiteY1" fmla="*/ 28575 h 1266825"/>
                    <a:gd name="connsiteX2" fmla="*/ 133350 w 1085850"/>
                    <a:gd name="connsiteY2" fmla="*/ 104775 h 1266825"/>
                    <a:gd name="connsiteX3" fmla="*/ 152400 w 1085850"/>
                    <a:gd name="connsiteY3" fmla="*/ 142875 h 1266825"/>
                    <a:gd name="connsiteX4" fmla="*/ 228600 w 1085850"/>
                    <a:gd name="connsiteY4" fmla="*/ 209550 h 1266825"/>
                    <a:gd name="connsiteX5" fmla="*/ 247650 w 1085850"/>
                    <a:gd name="connsiteY5" fmla="*/ 247650 h 1266825"/>
                    <a:gd name="connsiteX6" fmla="*/ 285750 w 1085850"/>
                    <a:gd name="connsiteY6" fmla="*/ 285750 h 1266825"/>
                    <a:gd name="connsiteX7" fmla="*/ 323850 w 1085850"/>
                    <a:gd name="connsiteY7" fmla="*/ 333375 h 1266825"/>
                    <a:gd name="connsiteX8" fmla="*/ 381000 w 1085850"/>
                    <a:gd name="connsiteY8" fmla="*/ 419100 h 1266825"/>
                    <a:gd name="connsiteX9" fmla="*/ 419100 w 1085850"/>
                    <a:gd name="connsiteY9" fmla="*/ 447675 h 1266825"/>
                    <a:gd name="connsiteX10" fmla="*/ 438150 w 1085850"/>
                    <a:gd name="connsiteY10" fmla="*/ 476250 h 1266825"/>
                    <a:gd name="connsiteX11" fmla="*/ 523875 w 1085850"/>
                    <a:gd name="connsiteY11" fmla="*/ 581025 h 1266825"/>
                    <a:gd name="connsiteX12" fmla="*/ 542925 w 1085850"/>
                    <a:gd name="connsiteY12" fmla="*/ 609600 h 1266825"/>
                    <a:gd name="connsiteX13" fmla="*/ 600075 w 1085850"/>
                    <a:gd name="connsiteY13" fmla="*/ 704850 h 1266825"/>
                    <a:gd name="connsiteX14" fmla="*/ 638175 w 1085850"/>
                    <a:gd name="connsiteY14" fmla="*/ 771525 h 1266825"/>
                    <a:gd name="connsiteX15" fmla="*/ 666750 w 1085850"/>
                    <a:gd name="connsiteY15" fmla="*/ 800100 h 1266825"/>
                    <a:gd name="connsiteX16" fmla="*/ 714375 w 1085850"/>
                    <a:gd name="connsiteY16" fmla="*/ 876300 h 1266825"/>
                    <a:gd name="connsiteX17" fmla="*/ 742950 w 1085850"/>
                    <a:gd name="connsiteY17" fmla="*/ 904875 h 1266825"/>
                    <a:gd name="connsiteX18" fmla="*/ 781050 w 1085850"/>
                    <a:gd name="connsiteY18" fmla="*/ 952500 h 1266825"/>
                    <a:gd name="connsiteX19" fmla="*/ 809625 w 1085850"/>
                    <a:gd name="connsiteY19" fmla="*/ 981075 h 1266825"/>
                    <a:gd name="connsiteX20" fmla="*/ 828675 w 1085850"/>
                    <a:gd name="connsiteY20" fmla="*/ 1009650 h 1266825"/>
                    <a:gd name="connsiteX21" fmla="*/ 866775 w 1085850"/>
                    <a:gd name="connsiteY21" fmla="*/ 1038225 h 1266825"/>
                    <a:gd name="connsiteX22" fmla="*/ 885825 w 1085850"/>
                    <a:gd name="connsiteY22" fmla="*/ 1066800 h 1266825"/>
                    <a:gd name="connsiteX23" fmla="*/ 914400 w 1085850"/>
                    <a:gd name="connsiteY23" fmla="*/ 1104900 h 1266825"/>
                    <a:gd name="connsiteX24" fmla="*/ 971550 w 1085850"/>
                    <a:gd name="connsiteY24" fmla="*/ 1162050 h 1266825"/>
                    <a:gd name="connsiteX25" fmla="*/ 990600 w 1085850"/>
                    <a:gd name="connsiteY25" fmla="*/ 1190625 h 1266825"/>
                    <a:gd name="connsiteX26" fmla="*/ 1047750 w 1085850"/>
                    <a:gd name="connsiteY26" fmla="*/ 1228725 h 1266825"/>
                    <a:gd name="connsiteX27" fmla="*/ 1085850 w 1085850"/>
                    <a:gd name="connsiteY27" fmla="*/ 1266825 h 1266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1085850" h="1266825">
                      <a:moveTo>
                        <a:pt x="0" y="0"/>
                      </a:moveTo>
                      <a:cubicBezTo>
                        <a:pt x="15875" y="9525"/>
                        <a:pt x="33864" y="16190"/>
                        <a:pt x="47625" y="28575"/>
                      </a:cubicBezTo>
                      <a:cubicBezTo>
                        <a:pt x="146876" y="117901"/>
                        <a:pt x="48714" y="62457"/>
                        <a:pt x="133350" y="104775"/>
                      </a:cubicBezTo>
                      <a:cubicBezTo>
                        <a:pt x="139700" y="117475"/>
                        <a:pt x="143881" y="131516"/>
                        <a:pt x="152400" y="142875"/>
                      </a:cubicBezTo>
                      <a:cubicBezTo>
                        <a:pt x="173539" y="171061"/>
                        <a:pt x="201045" y="188883"/>
                        <a:pt x="228600" y="209550"/>
                      </a:cubicBezTo>
                      <a:cubicBezTo>
                        <a:pt x="234950" y="222250"/>
                        <a:pt x="239131" y="236291"/>
                        <a:pt x="247650" y="247650"/>
                      </a:cubicBezTo>
                      <a:cubicBezTo>
                        <a:pt x="258426" y="262018"/>
                        <a:pt x="273818" y="272326"/>
                        <a:pt x="285750" y="285750"/>
                      </a:cubicBezTo>
                      <a:cubicBezTo>
                        <a:pt x="299256" y="300945"/>
                        <a:pt x="312033" y="316832"/>
                        <a:pt x="323850" y="333375"/>
                      </a:cubicBezTo>
                      <a:cubicBezTo>
                        <a:pt x="343811" y="361321"/>
                        <a:pt x="353526" y="398494"/>
                        <a:pt x="381000" y="419100"/>
                      </a:cubicBezTo>
                      <a:cubicBezTo>
                        <a:pt x="393700" y="428625"/>
                        <a:pt x="407875" y="436450"/>
                        <a:pt x="419100" y="447675"/>
                      </a:cubicBezTo>
                      <a:cubicBezTo>
                        <a:pt x="427195" y="455770"/>
                        <a:pt x="431077" y="467249"/>
                        <a:pt x="438150" y="476250"/>
                      </a:cubicBezTo>
                      <a:cubicBezTo>
                        <a:pt x="466029" y="511733"/>
                        <a:pt x="498844" y="543479"/>
                        <a:pt x="523875" y="581025"/>
                      </a:cubicBezTo>
                      <a:cubicBezTo>
                        <a:pt x="530225" y="590550"/>
                        <a:pt x="537805" y="599361"/>
                        <a:pt x="542925" y="609600"/>
                      </a:cubicBezTo>
                      <a:cubicBezTo>
                        <a:pt x="587259" y="698268"/>
                        <a:pt x="530208" y="617517"/>
                        <a:pt x="600075" y="704850"/>
                      </a:cubicBezTo>
                      <a:cubicBezTo>
                        <a:pt x="612631" y="742517"/>
                        <a:pt x="606721" y="734829"/>
                        <a:pt x="638175" y="771525"/>
                      </a:cubicBezTo>
                      <a:cubicBezTo>
                        <a:pt x="646941" y="781752"/>
                        <a:pt x="658668" y="789324"/>
                        <a:pt x="666750" y="800100"/>
                      </a:cubicBezTo>
                      <a:cubicBezTo>
                        <a:pt x="680691" y="818689"/>
                        <a:pt x="697746" y="856345"/>
                        <a:pt x="714375" y="876300"/>
                      </a:cubicBezTo>
                      <a:cubicBezTo>
                        <a:pt x="722999" y="886648"/>
                        <a:pt x="734080" y="894738"/>
                        <a:pt x="742950" y="904875"/>
                      </a:cubicBezTo>
                      <a:cubicBezTo>
                        <a:pt x="756337" y="920175"/>
                        <a:pt x="767663" y="937200"/>
                        <a:pt x="781050" y="952500"/>
                      </a:cubicBezTo>
                      <a:cubicBezTo>
                        <a:pt x="789920" y="962637"/>
                        <a:pt x="801001" y="970727"/>
                        <a:pt x="809625" y="981075"/>
                      </a:cubicBezTo>
                      <a:cubicBezTo>
                        <a:pt x="816954" y="989869"/>
                        <a:pt x="820580" y="1001555"/>
                        <a:pt x="828675" y="1009650"/>
                      </a:cubicBezTo>
                      <a:cubicBezTo>
                        <a:pt x="839900" y="1020875"/>
                        <a:pt x="855550" y="1027000"/>
                        <a:pt x="866775" y="1038225"/>
                      </a:cubicBezTo>
                      <a:cubicBezTo>
                        <a:pt x="874870" y="1046320"/>
                        <a:pt x="879171" y="1057485"/>
                        <a:pt x="885825" y="1066800"/>
                      </a:cubicBezTo>
                      <a:cubicBezTo>
                        <a:pt x="895052" y="1079718"/>
                        <a:pt x="903780" y="1093100"/>
                        <a:pt x="914400" y="1104900"/>
                      </a:cubicBezTo>
                      <a:cubicBezTo>
                        <a:pt x="932422" y="1124925"/>
                        <a:pt x="956606" y="1139634"/>
                        <a:pt x="971550" y="1162050"/>
                      </a:cubicBezTo>
                      <a:cubicBezTo>
                        <a:pt x="977900" y="1171575"/>
                        <a:pt x="981985" y="1183087"/>
                        <a:pt x="990600" y="1190625"/>
                      </a:cubicBezTo>
                      <a:cubicBezTo>
                        <a:pt x="1007830" y="1205702"/>
                        <a:pt x="1031561" y="1212536"/>
                        <a:pt x="1047750" y="1228725"/>
                      </a:cubicBezTo>
                      <a:lnTo>
                        <a:pt x="1085850" y="1266825"/>
                      </a:lnTo>
                    </a:path>
                  </a:pathLst>
                </a:custGeom>
                <a:ln w="76200">
                  <a:solidFill>
                    <a:srgbClr val="A50021"/>
                  </a:solidFill>
                </a:ln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  <p:sp>
              <p:nvSpPr>
                <p:cNvPr id="17" name="Freeform 16"/>
                <p:cNvSpPr/>
                <p:nvPr/>
              </p:nvSpPr>
              <p:spPr>
                <a:xfrm>
                  <a:off x="7258049" y="3852861"/>
                  <a:ext cx="1466850" cy="1228725"/>
                </a:xfrm>
                <a:custGeom>
                  <a:avLst/>
                  <a:gdLst>
                    <a:gd name="connsiteX0" fmla="*/ 0 w 1466850"/>
                    <a:gd name="connsiteY0" fmla="*/ 1228725 h 1228725"/>
                    <a:gd name="connsiteX1" fmla="*/ 57150 w 1466850"/>
                    <a:gd name="connsiteY1" fmla="*/ 1181100 h 1228725"/>
                    <a:gd name="connsiteX2" fmla="*/ 123825 w 1466850"/>
                    <a:gd name="connsiteY2" fmla="*/ 1123950 h 1228725"/>
                    <a:gd name="connsiteX3" fmla="*/ 152400 w 1466850"/>
                    <a:gd name="connsiteY3" fmla="*/ 1114425 h 1228725"/>
                    <a:gd name="connsiteX4" fmla="*/ 247650 w 1466850"/>
                    <a:gd name="connsiteY4" fmla="*/ 1057275 h 1228725"/>
                    <a:gd name="connsiteX5" fmla="*/ 285750 w 1466850"/>
                    <a:gd name="connsiteY5" fmla="*/ 1019175 h 1228725"/>
                    <a:gd name="connsiteX6" fmla="*/ 333375 w 1466850"/>
                    <a:gd name="connsiteY6" fmla="*/ 990600 h 1228725"/>
                    <a:gd name="connsiteX7" fmla="*/ 457200 w 1466850"/>
                    <a:gd name="connsiteY7" fmla="*/ 895350 h 1228725"/>
                    <a:gd name="connsiteX8" fmla="*/ 495300 w 1466850"/>
                    <a:gd name="connsiteY8" fmla="*/ 847725 h 1228725"/>
                    <a:gd name="connsiteX9" fmla="*/ 552450 w 1466850"/>
                    <a:gd name="connsiteY9" fmla="*/ 819150 h 1228725"/>
                    <a:gd name="connsiteX10" fmla="*/ 619125 w 1466850"/>
                    <a:gd name="connsiteY10" fmla="*/ 752475 h 1228725"/>
                    <a:gd name="connsiteX11" fmla="*/ 657225 w 1466850"/>
                    <a:gd name="connsiteY11" fmla="*/ 714375 h 1228725"/>
                    <a:gd name="connsiteX12" fmla="*/ 723900 w 1466850"/>
                    <a:gd name="connsiteY12" fmla="*/ 657225 h 1228725"/>
                    <a:gd name="connsiteX13" fmla="*/ 809625 w 1466850"/>
                    <a:gd name="connsiteY13" fmla="*/ 590550 h 1228725"/>
                    <a:gd name="connsiteX14" fmla="*/ 876300 w 1466850"/>
                    <a:gd name="connsiteY14" fmla="*/ 542925 h 1228725"/>
                    <a:gd name="connsiteX15" fmla="*/ 923925 w 1466850"/>
                    <a:gd name="connsiteY15" fmla="*/ 485775 h 1228725"/>
                    <a:gd name="connsiteX16" fmla="*/ 962025 w 1466850"/>
                    <a:gd name="connsiteY16" fmla="*/ 457200 h 1228725"/>
                    <a:gd name="connsiteX17" fmla="*/ 990600 w 1466850"/>
                    <a:gd name="connsiteY17" fmla="*/ 438150 h 1228725"/>
                    <a:gd name="connsiteX18" fmla="*/ 1057275 w 1466850"/>
                    <a:gd name="connsiteY18" fmla="*/ 371475 h 1228725"/>
                    <a:gd name="connsiteX19" fmla="*/ 1085850 w 1466850"/>
                    <a:gd name="connsiteY19" fmla="*/ 352425 h 1228725"/>
                    <a:gd name="connsiteX20" fmla="*/ 1123950 w 1466850"/>
                    <a:gd name="connsiteY20" fmla="*/ 304800 h 1228725"/>
                    <a:gd name="connsiteX21" fmla="*/ 1162050 w 1466850"/>
                    <a:gd name="connsiteY21" fmla="*/ 285750 h 1228725"/>
                    <a:gd name="connsiteX22" fmla="*/ 1228725 w 1466850"/>
                    <a:gd name="connsiteY22" fmla="*/ 219075 h 1228725"/>
                    <a:gd name="connsiteX23" fmla="*/ 1323975 w 1466850"/>
                    <a:gd name="connsiteY23" fmla="*/ 142875 h 1228725"/>
                    <a:gd name="connsiteX24" fmla="*/ 1362075 w 1466850"/>
                    <a:gd name="connsiteY24" fmla="*/ 114300 h 1228725"/>
                    <a:gd name="connsiteX25" fmla="*/ 1409700 w 1466850"/>
                    <a:gd name="connsiteY25" fmla="*/ 66675 h 1228725"/>
                    <a:gd name="connsiteX26" fmla="*/ 1428750 w 1466850"/>
                    <a:gd name="connsiteY26" fmla="*/ 38100 h 1228725"/>
                    <a:gd name="connsiteX27" fmla="*/ 1466850 w 1466850"/>
                    <a:gd name="connsiteY27" fmla="*/ 0 h 12287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1466850" h="1228725">
                      <a:moveTo>
                        <a:pt x="0" y="1228725"/>
                      </a:moveTo>
                      <a:cubicBezTo>
                        <a:pt x="19050" y="1212850"/>
                        <a:pt x="38616" y="1197575"/>
                        <a:pt x="57150" y="1181100"/>
                      </a:cubicBezTo>
                      <a:cubicBezTo>
                        <a:pt x="87552" y="1154076"/>
                        <a:pt x="86025" y="1145550"/>
                        <a:pt x="123825" y="1123950"/>
                      </a:cubicBezTo>
                      <a:cubicBezTo>
                        <a:pt x="132542" y="1118969"/>
                        <a:pt x="142875" y="1117600"/>
                        <a:pt x="152400" y="1114425"/>
                      </a:cubicBezTo>
                      <a:cubicBezTo>
                        <a:pt x="248937" y="1017888"/>
                        <a:pt x="124002" y="1131464"/>
                        <a:pt x="247650" y="1057275"/>
                      </a:cubicBezTo>
                      <a:cubicBezTo>
                        <a:pt x="263051" y="1048034"/>
                        <a:pt x="271573" y="1030202"/>
                        <a:pt x="285750" y="1019175"/>
                      </a:cubicBezTo>
                      <a:cubicBezTo>
                        <a:pt x="300363" y="1007809"/>
                        <a:pt x="317676" y="1000412"/>
                        <a:pt x="333375" y="990600"/>
                      </a:cubicBezTo>
                      <a:cubicBezTo>
                        <a:pt x="370500" y="967397"/>
                        <a:pt x="442804" y="913345"/>
                        <a:pt x="457200" y="895350"/>
                      </a:cubicBezTo>
                      <a:cubicBezTo>
                        <a:pt x="469900" y="879475"/>
                        <a:pt x="479425" y="860425"/>
                        <a:pt x="495300" y="847725"/>
                      </a:cubicBezTo>
                      <a:cubicBezTo>
                        <a:pt x="511931" y="834420"/>
                        <a:pt x="535568" y="832136"/>
                        <a:pt x="552450" y="819150"/>
                      </a:cubicBezTo>
                      <a:cubicBezTo>
                        <a:pt x="577363" y="799986"/>
                        <a:pt x="596900" y="774700"/>
                        <a:pt x="619125" y="752475"/>
                      </a:cubicBezTo>
                      <a:cubicBezTo>
                        <a:pt x="631825" y="739775"/>
                        <a:pt x="642857" y="725151"/>
                        <a:pt x="657225" y="714375"/>
                      </a:cubicBezTo>
                      <a:cubicBezTo>
                        <a:pt x="799912" y="607360"/>
                        <a:pt x="604499" y="756726"/>
                        <a:pt x="723900" y="657225"/>
                      </a:cubicBezTo>
                      <a:cubicBezTo>
                        <a:pt x="751710" y="634050"/>
                        <a:pt x="784027" y="616148"/>
                        <a:pt x="809625" y="590550"/>
                      </a:cubicBezTo>
                      <a:cubicBezTo>
                        <a:pt x="848240" y="551935"/>
                        <a:pt x="826152" y="567999"/>
                        <a:pt x="876300" y="542925"/>
                      </a:cubicBezTo>
                      <a:cubicBezTo>
                        <a:pt x="895897" y="513530"/>
                        <a:pt x="895404" y="510221"/>
                        <a:pt x="923925" y="485775"/>
                      </a:cubicBezTo>
                      <a:cubicBezTo>
                        <a:pt x="935978" y="475444"/>
                        <a:pt x="949107" y="466427"/>
                        <a:pt x="962025" y="457200"/>
                      </a:cubicBezTo>
                      <a:cubicBezTo>
                        <a:pt x="971340" y="450546"/>
                        <a:pt x="982091" y="445808"/>
                        <a:pt x="990600" y="438150"/>
                      </a:cubicBezTo>
                      <a:cubicBezTo>
                        <a:pt x="1013962" y="417124"/>
                        <a:pt x="1031123" y="388910"/>
                        <a:pt x="1057275" y="371475"/>
                      </a:cubicBezTo>
                      <a:cubicBezTo>
                        <a:pt x="1066800" y="365125"/>
                        <a:pt x="1077755" y="360520"/>
                        <a:pt x="1085850" y="352425"/>
                      </a:cubicBezTo>
                      <a:cubicBezTo>
                        <a:pt x="1100225" y="338050"/>
                        <a:pt x="1108650" y="318187"/>
                        <a:pt x="1123950" y="304800"/>
                      </a:cubicBezTo>
                      <a:cubicBezTo>
                        <a:pt x="1134636" y="295450"/>
                        <a:pt x="1151061" y="294741"/>
                        <a:pt x="1162050" y="285750"/>
                      </a:cubicBezTo>
                      <a:cubicBezTo>
                        <a:pt x="1186376" y="265847"/>
                        <a:pt x="1204182" y="238710"/>
                        <a:pt x="1228725" y="219075"/>
                      </a:cubicBezTo>
                      <a:lnTo>
                        <a:pt x="1323975" y="142875"/>
                      </a:lnTo>
                      <a:cubicBezTo>
                        <a:pt x="1336458" y="133067"/>
                        <a:pt x="1353269" y="127509"/>
                        <a:pt x="1362075" y="114300"/>
                      </a:cubicBezTo>
                      <a:cubicBezTo>
                        <a:pt x="1387475" y="76200"/>
                        <a:pt x="1371600" y="92075"/>
                        <a:pt x="1409700" y="66675"/>
                      </a:cubicBezTo>
                      <a:cubicBezTo>
                        <a:pt x="1416050" y="57150"/>
                        <a:pt x="1421421" y="46894"/>
                        <a:pt x="1428750" y="38100"/>
                      </a:cubicBezTo>
                      <a:lnTo>
                        <a:pt x="1466850" y="0"/>
                      </a:lnTo>
                    </a:path>
                  </a:pathLst>
                </a:custGeom>
                <a:ln w="76200">
                  <a:solidFill>
                    <a:srgbClr val="A50021"/>
                  </a:solidFill>
                </a:ln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24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ahoma" charset="0"/>
                  </a:endParaRPr>
                </a:p>
              </p:txBody>
            </p:sp>
          </p:grpSp>
        </p:grpSp>
        <p:sp>
          <p:nvSpPr>
            <p:cNvPr id="9" name="Right Arrow 8"/>
            <p:cNvSpPr/>
            <p:nvPr/>
          </p:nvSpPr>
          <p:spPr bwMode="auto">
            <a:xfrm>
              <a:off x="5751870" y="2473795"/>
              <a:ext cx="530942" cy="348584"/>
            </a:xfrm>
            <a:prstGeom prst="rightArrow">
              <a:avLst/>
            </a:prstGeom>
            <a:solidFill>
              <a:srgbClr val="FFCC00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21" name="Content Placeholder 2"/>
          <p:cNvSpPr txBox="1">
            <a:spLocks/>
          </p:cNvSpPr>
          <p:nvPr/>
        </p:nvSpPr>
        <p:spPr bwMode="auto">
          <a:xfrm>
            <a:off x="4262284" y="3178071"/>
            <a:ext cx="4547307" cy="3434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457200" lvl="1" indent="0">
              <a:buNone/>
            </a:pPr>
            <a:endParaRPr lang="en-US" b="0" dirty="0" smtClean="0"/>
          </a:p>
          <a:p>
            <a:r>
              <a:rPr lang="en-US" b="0" dirty="0" smtClean="0"/>
              <a:t>Query execution handled by standard MR scheduler</a:t>
            </a:r>
          </a:p>
          <a:p>
            <a:pPr lvl="1"/>
            <a:r>
              <a:rPr lang="en-US" b="0" dirty="0" smtClean="0"/>
              <a:t>Fine-grained fault tolerance comes for free</a:t>
            </a:r>
          </a:p>
          <a:p>
            <a:pPr lvl="2"/>
            <a:r>
              <a:rPr lang="en-US" b="0" dirty="0" smtClean="0"/>
              <a:t>Can survive node/disk/switch failures in the middle of a query</a:t>
            </a:r>
          </a:p>
          <a:p>
            <a:pPr lvl="1"/>
            <a:r>
              <a:rPr lang="en-US" b="0" dirty="0" smtClean="0"/>
              <a:t>Plans are more complicated than absolutely necessary since both Map and Reduce jobs can consume a single HDFS file as input</a:t>
            </a:r>
          </a:p>
          <a:p>
            <a:pPr marL="914400" lvl="2" indent="0">
              <a:buFont typeface="Wingdings" pitchFamily="2" charset="2"/>
              <a:buNone/>
            </a:pPr>
            <a:endParaRPr lang="en-US" b="0" dirty="0" smtClean="0"/>
          </a:p>
        </p:txBody>
      </p:sp>
      <p:sp>
        <p:nvSpPr>
          <p:cNvPr id="22" name="Rectangle 21"/>
          <p:cNvSpPr/>
          <p:nvPr/>
        </p:nvSpPr>
        <p:spPr bwMode="auto">
          <a:xfrm>
            <a:off x="58441" y="987624"/>
            <a:ext cx="4522456" cy="2779141"/>
          </a:xfrm>
          <a:prstGeom prst="rect">
            <a:avLst/>
          </a:prstGeom>
          <a:solidFill>
            <a:schemeClr val="bg2">
              <a:alpha val="6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5010545" y="1150373"/>
            <a:ext cx="1923648" cy="1015459"/>
            <a:chOff x="5010545" y="1150373"/>
            <a:chExt cx="1923648" cy="1015459"/>
          </a:xfrm>
        </p:grpSpPr>
        <p:sp>
          <p:nvSpPr>
            <p:cNvPr id="23" name="Right Arrow 22"/>
            <p:cNvSpPr/>
            <p:nvPr/>
          </p:nvSpPr>
          <p:spPr bwMode="auto">
            <a:xfrm rot="13551834">
              <a:off x="6494430" y="1726069"/>
              <a:ext cx="530942" cy="348584"/>
            </a:xfrm>
            <a:prstGeom prst="rightArrow">
              <a:avLst/>
            </a:prstGeom>
            <a:solidFill>
              <a:srgbClr val="CC3300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010545" y="1150373"/>
              <a:ext cx="1879041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500" dirty="0" smtClean="0">
                  <a:solidFill>
                    <a:srgbClr val="01020B"/>
                  </a:solidFill>
                  <a:latin typeface="Segoe Script" pitchFamily="34" charset="0"/>
                </a:rPr>
                <a:t>Heuristics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43833" y="3766764"/>
            <a:ext cx="3904328" cy="2595935"/>
            <a:chOff x="543833" y="3766764"/>
            <a:chExt cx="3904328" cy="2595935"/>
          </a:xfrm>
        </p:grpSpPr>
        <p:pic>
          <p:nvPicPr>
            <p:cNvPr id="8201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833" y="3766764"/>
              <a:ext cx="3904328" cy="259593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741009" y="4814664"/>
              <a:ext cx="3586238" cy="400110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solidFill>
                    <a:srgbClr val="A50021"/>
                  </a:solidFill>
                  <a:latin typeface="Segoe Script" pitchFamily="34" charset="0"/>
                </a:rPr>
                <a:t>Plans are…  complicated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47241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1" grpId="0" uiExpand="1" build="p"/>
      <p:bldP spid="2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PDW vs. Hive Benchmark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90246"/>
            <a:ext cx="7772400" cy="521987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Hardware</a:t>
            </a:r>
          </a:p>
          <a:p>
            <a:pPr lvl="1"/>
            <a:r>
              <a:rPr lang="en-US" dirty="0" smtClean="0"/>
              <a:t>Cluster of 9 HP </a:t>
            </a:r>
            <a:r>
              <a:rPr lang="en-US" dirty="0"/>
              <a:t>s</a:t>
            </a:r>
            <a:r>
              <a:rPr lang="en-US" dirty="0" smtClean="0"/>
              <a:t>ervers, dual CPU, quad core, 16GB memory, 4 SAS drives for data</a:t>
            </a:r>
          </a:p>
          <a:p>
            <a:r>
              <a:rPr lang="en-US" dirty="0" smtClean="0"/>
              <a:t>Software</a:t>
            </a:r>
          </a:p>
          <a:p>
            <a:pPr lvl="1"/>
            <a:r>
              <a:rPr lang="en-US" dirty="0" smtClean="0"/>
              <a:t>SQL Server PDW Version “next” </a:t>
            </a:r>
          </a:p>
          <a:p>
            <a:pPr lvl="2"/>
            <a:r>
              <a:rPr lang="en-US" dirty="0" smtClean="0"/>
              <a:t>1 control node, 8 compute nodes</a:t>
            </a:r>
          </a:p>
          <a:p>
            <a:pPr lvl="1"/>
            <a:r>
              <a:rPr lang="en-US" dirty="0" smtClean="0"/>
              <a:t>Windows </a:t>
            </a:r>
            <a:r>
              <a:rPr lang="en-US" dirty="0" err="1" smtClean="0"/>
              <a:t>Hadoop</a:t>
            </a:r>
            <a:r>
              <a:rPr lang="en-US" dirty="0" smtClean="0"/>
              <a:t> Version 0.20.203, </a:t>
            </a:r>
            <a:br>
              <a:rPr lang="en-US" dirty="0" smtClean="0"/>
            </a:br>
            <a:r>
              <a:rPr lang="en-US" dirty="0" smtClean="0"/>
              <a:t>    Hive Version 0.7.1</a:t>
            </a:r>
          </a:p>
          <a:p>
            <a:pPr lvl="2"/>
            <a:r>
              <a:rPr lang="en-US" dirty="0" smtClean="0"/>
              <a:t>1 name node, 8 data nodes</a:t>
            </a:r>
          </a:p>
          <a:p>
            <a:pPr lvl="1"/>
            <a:r>
              <a:rPr lang="en-US" dirty="0" smtClean="0"/>
              <a:t>Windows Server 2008</a:t>
            </a:r>
          </a:p>
          <a:p>
            <a:r>
              <a:rPr lang="en-US" dirty="0" smtClean="0"/>
              <a:t>Test tables from TPC-H (SF 800)</a:t>
            </a:r>
          </a:p>
          <a:p>
            <a:pPr lvl="1"/>
            <a:r>
              <a:rPr lang="en-US" b="1" dirty="0" err="1" smtClean="0">
                <a:latin typeface="+mj-lt"/>
                <a:cs typeface="Courier New" pitchFamily="49" charset="0"/>
              </a:rPr>
              <a:t>lineitem</a:t>
            </a:r>
            <a:r>
              <a:rPr lang="en-US" b="1" dirty="0" smtClean="0">
                <a:latin typeface="+mj-lt"/>
              </a:rPr>
              <a:t>:  </a:t>
            </a:r>
            <a:r>
              <a:rPr lang="en-US" dirty="0" smtClean="0"/>
              <a:t>612GB, 4.8B rows</a:t>
            </a:r>
          </a:p>
          <a:p>
            <a:pPr lvl="1"/>
            <a:r>
              <a:rPr lang="en-US" b="1" dirty="0" smtClean="0">
                <a:latin typeface="+mj-lt"/>
                <a:cs typeface="Courier New" pitchFamily="49" charset="0"/>
              </a:rPr>
              <a:t>orders</a:t>
            </a:r>
            <a:r>
              <a:rPr lang="en-US" b="1" dirty="0" smtClean="0">
                <a:latin typeface="+mj-lt"/>
              </a:rPr>
              <a:t>:</a:t>
            </a:r>
            <a:r>
              <a:rPr lang="en-US" b="1" dirty="0">
                <a:latin typeface="+mj-lt"/>
              </a:rPr>
              <a:t> </a:t>
            </a:r>
            <a:r>
              <a:rPr lang="en-US" b="1" dirty="0" smtClean="0">
                <a:latin typeface="+mj-lt"/>
              </a:rPr>
              <a:t> </a:t>
            </a:r>
            <a:r>
              <a:rPr lang="en-US" dirty="0" smtClean="0"/>
              <a:t>140GB, 1.2B rows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902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1769" y="230437"/>
            <a:ext cx="8095861" cy="616634"/>
          </a:xfrm>
        </p:spPr>
        <p:txBody>
          <a:bodyPr/>
          <a:lstStyle/>
          <a:p>
            <a:r>
              <a:rPr lang="en-US" dirty="0" smtClean="0"/>
              <a:t>Hive vs. PDW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090" y="989802"/>
            <a:ext cx="8732520" cy="613863"/>
          </a:xfrm>
          <a:solidFill>
            <a:schemeClr val="tx1"/>
          </a:solidFill>
        </p:spPr>
        <p:txBody>
          <a:bodyPr/>
          <a:lstStyle/>
          <a:p>
            <a:pPr marL="0" indent="0">
              <a:buNone/>
            </a:pPr>
            <a:r>
              <a:rPr lang="en-US" sz="2200" b="1" dirty="0" smtClean="0">
                <a:solidFill>
                  <a:srgbClr val="FFFF00"/>
                </a:solidFill>
              </a:rPr>
              <a:t>Query 1</a:t>
            </a:r>
            <a:r>
              <a:rPr lang="en-US" sz="2200" dirty="0" smtClean="0">
                <a:solidFill>
                  <a:srgbClr val="FFFF00"/>
                </a:solidFill>
              </a:rPr>
              <a:t>:   </a:t>
            </a:r>
            <a:r>
              <a:rPr lang="en-US" sz="2000" b="1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SELECT count</a:t>
            </a:r>
            <a:r>
              <a:rPr lang="en-US" sz="20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(*) </a:t>
            </a:r>
            <a:r>
              <a:rPr lang="en-US" sz="2000" b="1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FROM </a:t>
            </a:r>
            <a:r>
              <a:rPr lang="en-US" sz="2000" b="1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lineitem</a:t>
            </a:r>
            <a:endParaRPr lang="en-US" sz="2000" b="1" dirty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56</a:t>
            </a:fld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886060" y="2300629"/>
            <a:ext cx="5275434" cy="889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>
              <a:buFont typeface="Wingdings" pitchFamily="2" charset="2"/>
              <a:buNone/>
            </a:pPr>
            <a:endParaRPr lang="en-US" sz="2400" b="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886058" y="2598902"/>
            <a:ext cx="7779958" cy="1161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>
              <a:buNone/>
            </a:pPr>
            <a:endParaRPr lang="en-US" sz="2000" b="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277091" y="1528508"/>
            <a:ext cx="8728364" cy="13797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>
              <a:buNone/>
            </a:pPr>
            <a:r>
              <a:rPr lang="en-US" sz="2200" dirty="0">
                <a:solidFill>
                  <a:srgbClr val="FFFF00"/>
                </a:solidFill>
              </a:rPr>
              <a:t>Query 2</a:t>
            </a:r>
            <a:r>
              <a:rPr lang="en-US" sz="2200" b="0" dirty="0" smtClean="0">
                <a:solidFill>
                  <a:srgbClr val="FFFF00"/>
                </a:solidFill>
              </a:rPr>
              <a:t>:   </a:t>
            </a:r>
            <a:r>
              <a:rPr lang="en-US" sz="20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SELECT max(</a:t>
            </a:r>
            <a:r>
              <a:rPr lang="en-US" sz="20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l_quantity</a:t>
            </a:r>
            <a:r>
              <a:rPr lang="en-US" sz="2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) </a:t>
            </a:r>
            <a:endParaRPr lang="en-US" sz="2000" dirty="0" smtClean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       FROM </a:t>
            </a:r>
            <a:r>
              <a:rPr lang="en-US" sz="20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lineitem</a:t>
            </a:r>
            <a:r>
              <a:rPr lang="en-US" sz="20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 </a:t>
            </a:r>
            <a:br>
              <a:rPr lang="en-US" sz="20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sz="20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        WHERE </a:t>
            </a:r>
            <a:r>
              <a:rPr lang="en-US" sz="20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l_orderkey</a:t>
            </a:r>
            <a:r>
              <a:rPr lang="en-US" sz="2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&gt; 1000 </a:t>
            </a:r>
            <a:r>
              <a:rPr lang="en-US" sz="20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and </a:t>
            </a:r>
            <a:r>
              <a:rPr lang="en-US" sz="20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l_orderkey</a:t>
            </a:r>
            <a:r>
              <a:rPr lang="en-US" sz="20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&lt; 100000    </a:t>
            </a:r>
            <a:r>
              <a:rPr lang="en-US" sz="2000" b="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en-US" sz="2000" b="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sz="2000" b="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        </a:t>
            </a:r>
            <a:r>
              <a:rPr lang="en-US" sz="2000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GROUP BY </a:t>
            </a:r>
            <a:r>
              <a:rPr lang="en-US" sz="2000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l_linestatus</a:t>
            </a:r>
            <a:endParaRPr lang="en-US" sz="2000" dirty="0"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855516" y="3148454"/>
            <a:ext cx="6429375" cy="3197369"/>
            <a:chOff x="886060" y="2899064"/>
            <a:chExt cx="6429375" cy="3197369"/>
          </a:xfrm>
        </p:grpSpPr>
        <p:graphicFrame>
          <p:nvGraphicFramePr>
            <p:cNvPr id="10" name="Chart 9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917307060"/>
                </p:ext>
              </p:extLst>
            </p:nvPr>
          </p:nvGraphicFramePr>
          <p:xfrm>
            <a:off x="886060" y="2943658"/>
            <a:ext cx="6429375" cy="315277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7" name="TextBox 6"/>
            <p:cNvSpPr txBox="1"/>
            <p:nvPr/>
          </p:nvSpPr>
          <p:spPr>
            <a:xfrm>
              <a:off x="1080655" y="2899064"/>
              <a:ext cx="9559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0" dirty="0" err="1" smtClean="0">
                  <a:solidFill>
                    <a:srgbClr val="01020B"/>
                  </a:solidFill>
                  <a:latin typeface="+mj-lt"/>
                </a:rPr>
                <a:t>Secs</a:t>
              </a:r>
              <a:r>
                <a:rPr lang="en-US" sz="2000" b="0" dirty="0" smtClean="0">
                  <a:solidFill>
                    <a:srgbClr val="01020B"/>
                  </a:solidFill>
                  <a:latin typeface="+mj-lt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70511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1454726" y="3637339"/>
            <a:ext cx="6091670" cy="3096491"/>
            <a:chOff x="1475508" y="3602001"/>
            <a:chExt cx="6091670" cy="3096491"/>
          </a:xfrm>
        </p:grpSpPr>
        <p:graphicFrame>
          <p:nvGraphicFramePr>
            <p:cNvPr id="5" name="Chart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276108758"/>
                </p:ext>
              </p:extLst>
            </p:nvPr>
          </p:nvGraphicFramePr>
          <p:xfrm>
            <a:off x="1475508" y="3658074"/>
            <a:ext cx="6091670" cy="304041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1527463" y="3602001"/>
              <a:ext cx="85205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err="1" smtClean="0">
                  <a:solidFill>
                    <a:srgbClr val="01020B"/>
                  </a:solidFill>
                  <a:latin typeface="+mn-lt"/>
                </a:rPr>
                <a:t>Secs</a:t>
              </a:r>
              <a:r>
                <a:rPr lang="en-US" sz="2000" dirty="0" smtClean="0">
                  <a:solidFill>
                    <a:srgbClr val="01020B"/>
                  </a:solidFill>
                  <a:latin typeface="+mn-lt"/>
                </a:rPr>
                <a:t>.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138" y="148336"/>
            <a:ext cx="8095861" cy="616634"/>
          </a:xfrm>
        </p:spPr>
        <p:txBody>
          <a:bodyPr/>
          <a:lstStyle/>
          <a:p>
            <a:r>
              <a:rPr lang="en-US" dirty="0" smtClean="0"/>
              <a:t>Hive vs. PDW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958" y="2282974"/>
            <a:ext cx="7772400" cy="136865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000" dirty="0" smtClean="0"/>
              <a:t>2 PDW cases:</a:t>
            </a:r>
          </a:p>
          <a:p>
            <a:pPr marL="0" indent="0">
              <a:buNone/>
            </a:pPr>
            <a:r>
              <a:rPr lang="en-US" sz="2000" dirty="0" smtClean="0"/>
              <a:t>	i)  </a:t>
            </a:r>
            <a:r>
              <a:rPr lang="en-US" sz="2000" b="1" dirty="0" smtClean="0"/>
              <a:t>PDW-U</a:t>
            </a:r>
            <a:r>
              <a:rPr lang="en-US" sz="2000" dirty="0" smtClean="0"/>
              <a:t>: </a:t>
            </a: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orders</a:t>
            </a:r>
            <a:r>
              <a:rPr lang="en-US" sz="2000" dirty="0" smtClean="0"/>
              <a:t> partitioned on 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c_custkey</a:t>
            </a:r>
            <a:r>
              <a:rPr lang="en-US" sz="2000" dirty="0" smtClean="0"/>
              <a:t> </a:t>
            </a:r>
          </a:p>
          <a:p>
            <a:pPr marL="0" indent="0">
              <a:buNone/>
            </a:pPr>
            <a:r>
              <a:rPr lang="en-US" sz="2000" dirty="0"/>
              <a:t>	 </a:t>
            </a:r>
            <a:r>
              <a:rPr lang="en-US" sz="2000" dirty="0" smtClean="0"/>
              <a:t>                 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lineitem</a:t>
            </a:r>
            <a:r>
              <a:rPr lang="en-US" sz="2000" dirty="0" smtClean="0"/>
              <a:t> partitioned on 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l_partkey</a:t>
            </a:r>
            <a:endParaRPr lang="en-US" sz="2000" dirty="0" smtClean="0">
              <a:latin typeface="Courier New" pitchFamily="49" charset="0"/>
              <a:cs typeface="Courier New" pitchFamily="49" charset="0"/>
            </a:endParaRPr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smtClean="0"/>
              <a:t>ii) </a:t>
            </a:r>
            <a:r>
              <a:rPr lang="en-US" sz="2000" b="1" dirty="0" smtClean="0"/>
              <a:t>PDW-P</a:t>
            </a:r>
            <a:r>
              <a:rPr lang="en-US" sz="2000" dirty="0" smtClean="0"/>
              <a:t>: </a:t>
            </a: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orders</a:t>
            </a:r>
            <a:r>
              <a:rPr lang="en-US" sz="2000" dirty="0" smtClean="0"/>
              <a:t> partitioned on 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o_orderkey</a:t>
            </a:r>
            <a:endParaRPr lang="en-US" sz="2000" dirty="0" smtClean="0">
              <a:latin typeface="Courier New" pitchFamily="49" charset="0"/>
              <a:cs typeface="Courier New" pitchFamily="49" charset="0"/>
            </a:endParaRPr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smtClean="0"/>
              <a:t>	   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lineitem</a:t>
            </a:r>
            <a:r>
              <a:rPr lang="en-US" sz="2000" dirty="0" smtClean="0"/>
              <a:t> </a:t>
            </a:r>
            <a:r>
              <a:rPr lang="en-US" sz="2000" dirty="0"/>
              <a:t>partitioned on 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l_orderkey</a:t>
            </a:r>
            <a:endParaRPr lang="en-US" sz="2000" dirty="0" smtClean="0">
              <a:latin typeface="Courier New" pitchFamily="49" charset="0"/>
              <a:cs typeface="Courier New" pitchFamily="49" charset="0"/>
            </a:endParaRP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57</a:t>
            </a:fld>
            <a:endParaRPr lang="en-US" dirty="0"/>
          </a:p>
        </p:txBody>
      </p:sp>
      <p:grpSp>
        <p:nvGrpSpPr>
          <p:cNvPr id="19" name="Group 18"/>
          <p:cNvGrpSpPr/>
          <p:nvPr/>
        </p:nvGrpSpPr>
        <p:grpSpPr>
          <a:xfrm>
            <a:off x="5294591" y="3096223"/>
            <a:ext cx="3572135" cy="2680854"/>
            <a:chOff x="5899438" y="2512417"/>
            <a:chExt cx="3572135" cy="2680854"/>
          </a:xfrm>
        </p:grpSpPr>
        <p:cxnSp>
          <p:nvCxnSpPr>
            <p:cNvPr id="8" name="Straight Arrow Connector 7"/>
            <p:cNvCxnSpPr/>
            <p:nvPr/>
          </p:nvCxnSpPr>
          <p:spPr bwMode="auto">
            <a:xfrm flipH="1">
              <a:off x="5899438" y="3989745"/>
              <a:ext cx="332509" cy="1203526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6" name="TextBox 5"/>
            <p:cNvSpPr txBox="1"/>
            <p:nvPr/>
          </p:nvSpPr>
          <p:spPr>
            <a:xfrm>
              <a:off x="6231947" y="2512417"/>
              <a:ext cx="3239626" cy="1692771"/>
            </a:xfrm>
            <a:prstGeom prst="rect">
              <a:avLst/>
            </a:prstGeom>
            <a:solidFill>
              <a:srgbClr val="FFFF00"/>
            </a:solidFill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en-US" sz="1800" b="0" dirty="0" smtClean="0">
                  <a:solidFill>
                    <a:srgbClr val="01020B"/>
                  </a:solidFill>
                  <a:latin typeface="+mj-lt"/>
                </a:rPr>
                <a:t>Demonstrates the advantage that a parallel DBMS has w.r.t partitioning tables in order to minimize data movement</a:t>
              </a:r>
            </a:p>
            <a:p>
              <a:r>
                <a:rPr lang="en-US" sz="1600" dirty="0" smtClean="0">
                  <a:solidFill>
                    <a:srgbClr val="A50021"/>
                  </a:solidFill>
                  <a:latin typeface="+mj-lt"/>
                  <a:ea typeface="Gungsuh" pitchFamily="18" charset="-127"/>
                </a:rPr>
                <a:t>(here tables’ partitions are co-located) 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29897" y="2457953"/>
            <a:ext cx="3983183" cy="1732842"/>
            <a:chOff x="-1316184" y="-458984"/>
            <a:chExt cx="3983183" cy="1732842"/>
          </a:xfrm>
        </p:grpSpPr>
        <p:sp>
          <p:nvSpPr>
            <p:cNvPr id="10" name="TextBox 9"/>
            <p:cNvSpPr txBox="1"/>
            <p:nvPr/>
          </p:nvSpPr>
          <p:spPr>
            <a:xfrm>
              <a:off x="-1316184" y="-458984"/>
              <a:ext cx="3983183" cy="1477328"/>
            </a:xfrm>
            <a:prstGeom prst="rect">
              <a:avLst/>
            </a:prstGeom>
            <a:solidFill>
              <a:srgbClr val="FFC000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dirty="0" smtClean="0">
                  <a:solidFill>
                    <a:srgbClr val="A50021"/>
                  </a:solidFill>
                  <a:latin typeface="+mj-lt"/>
                </a:rPr>
                <a:t>Partitioning</a:t>
              </a:r>
              <a:r>
                <a:rPr lang="en-US" sz="1800" b="0" dirty="0" smtClean="0">
                  <a:solidFill>
                    <a:srgbClr val="A50021"/>
                  </a:solidFill>
                  <a:latin typeface="+mj-lt"/>
                </a:rPr>
                <a:t> </a:t>
              </a:r>
              <a:r>
                <a:rPr lang="en-US" sz="1800" dirty="0" smtClean="0">
                  <a:solidFill>
                    <a:srgbClr val="A50021"/>
                  </a:solidFill>
                  <a:latin typeface="+mj-lt"/>
                </a:rPr>
                <a:t>the Hive tables </a:t>
              </a:r>
              <a:r>
                <a:rPr lang="en-US" sz="1800" b="0" dirty="0" smtClean="0">
                  <a:latin typeface="+mj-lt"/>
                </a:rPr>
                <a:t>on the  join attributes </a:t>
              </a:r>
              <a:r>
                <a:rPr lang="en-US" sz="1800" dirty="0" smtClean="0">
                  <a:solidFill>
                    <a:srgbClr val="A50021"/>
                  </a:solidFill>
                  <a:latin typeface="+mj-lt"/>
                </a:rPr>
                <a:t>provides no benefit</a:t>
              </a:r>
              <a:r>
                <a:rPr lang="en-US" sz="1800" b="0" dirty="0" smtClean="0">
                  <a:latin typeface="+mj-lt"/>
                </a:rPr>
                <a:t>, as </a:t>
              </a:r>
              <a:r>
                <a:rPr lang="en-US" sz="1800" b="0" dirty="0">
                  <a:latin typeface="+mj-lt"/>
                </a:rPr>
                <a:t>there is no </a:t>
              </a:r>
              <a:r>
                <a:rPr lang="en-US" sz="1800" b="0" dirty="0" smtClean="0">
                  <a:latin typeface="+mj-lt"/>
                </a:rPr>
                <a:t>way to control where </a:t>
              </a:r>
              <a:r>
                <a:rPr lang="en-US" sz="1800" b="0" dirty="0">
                  <a:latin typeface="+mj-lt"/>
                </a:rPr>
                <a:t>HDFS places the blocks of each </a:t>
              </a:r>
              <a:r>
                <a:rPr lang="en-US" sz="1800" b="0" dirty="0" smtClean="0">
                  <a:latin typeface="+mj-lt"/>
                </a:rPr>
                <a:t>table</a:t>
              </a:r>
              <a:endParaRPr lang="en-US" sz="1800" b="0" dirty="0">
                <a:latin typeface="+mj-lt"/>
              </a:endParaRPr>
            </a:p>
          </p:txBody>
        </p:sp>
        <p:cxnSp>
          <p:nvCxnSpPr>
            <p:cNvPr id="12" name="Straight Arrow Connector 11"/>
            <p:cNvCxnSpPr>
              <a:stCxn id="10" idx="2"/>
            </p:cNvCxnSpPr>
            <p:nvPr/>
          </p:nvCxnSpPr>
          <p:spPr bwMode="auto">
            <a:xfrm>
              <a:off x="675408" y="1018344"/>
              <a:ext cx="541628" cy="255514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229898" y="942612"/>
            <a:ext cx="8732520" cy="1254634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>
              <a:buNone/>
            </a:pPr>
            <a:r>
              <a:rPr lang="en-US" sz="2200" b="1" dirty="0" smtClean="0">
                <a:solidFill>
                  <a:srgbClr val="FFFF00"/>
                </a:solidFill>
              </a:rPr>
              <a:t>Query 3</a:t>
            </a:r>
            <a:r>
              <a:rPr lang="en-US" sz="2200" dirty="0" smtClean="0">
                <a:solidFill>
                  <a:srgbClr val="FFFF00"/>
                </a:solidFill>
              </a:rPr>
              <a:t>:   </a:t>
            </a:r>
            <a:r>
              <a:rPr lang="en-US" sz="20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SELECT </a:t>
            </a:r>
            <a:r>
              <a:rPr lang="en-US" sz="2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max(</a:t>
            </a:r>
            <a:r>
              <a:rPr lang="en-US" sz="200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l_orderkey</a:t>
            </a:r>
            <a:r>
              <a:rPr lang="en-US" sz="2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) </a:t>
            </a:r>
            <a:endParaRPr lang="en-US" sz="2000" dirty="0" smtClean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       FROM orders</a:t>
            </a:r>
            <a:r>
              <a:rPr lang="en-US" sz="2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0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lineitem</a:t>
            </a:r>
            <a:r>
              <a:rPr lang="en-US" sz="20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en-US" sz="2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sz="2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              where </a:t>
            </a:r>
            <a:r>
              <a:rPr lang="en-US" sz="20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l_orderkey</a:t>
            </a:r>
            <a:r>
              <a:rPr lang="en-US" sz="20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= </a:t>
            </a:r>
            <a:r>
              <a:rPr lang="en-US" sz="2000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o_orderkey</a:t>
            </a:r>
            <a:endParaRPr lang="en-US" sz="2000" dirty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>
              <a:buFont typeface="Wingdings" pitchFamily="2" charset="2"/>
              <a:buNone/>
            </a:pPr>
            <a:endParaRPr lang="en-US" sz="20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494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6EE22-AA39-F641-8804-669485C68ED5}" type="slidenum">
              <a:rPr lang="en-US" smtClean="0"/>
              <a:pPr/>
              <a:t>58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650342" y="253595"/>
            <a:ext cx="7608136" cy="616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 Black" pitchFamily="34" charset="0"/>
                <a:ea typeface="Tahoma" pitchFamily="34" charset="0"/>
                <a:cs typeface="Arial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00FF"/>
                </a:solidFill>
                <a:latin typeface="Comic Sans MS" charset="0"/>
              </a:defRPr>
            </a:lvl9pPr>
          </a:lstStyle>
          <a:p>
            <a:pPr algn="ctr"/>
            <a:r>
              <a:rPr lang="en-US" sz="5000" dirty="0" smtClean="0">
                <a:latin typeface="Arial" charset="0"/>
              </a:rPr>
              <a:t>Talk Outline	</a:t>
            </a:r>
            <a:endParaRPr lang="en-US" sz="5000" dirty="0">
              <a:latin typeface="Arial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905584" y="2326234"/>
            <a:ext cx="2932026" cy="2725906"/>
            <a:chOff x="6874365" y="2674769"/>
            <a:chExt cx="2932026" cy="2725906"/>
          </a:xfrm>
        </p:grpSpPr>
        <p:sp>
          <p:nvSpPr>
            <p:cNvPr id="5" name="Round Diagonal Corner Rectangle 4"/>
            <p:cNvSpPr/>
            <p:nvPr/>
          </p:nvSpPr>
          <p:spPr>
            <a:xfrm>
              <a:off x="6878762" y="3610011"/>
              <a:ext cx="1363093" cy="1198499"/>
            </a:xfrm>
            <a:prstGeom prst="rect">
              <a:avLst/>
            </a:prstGeo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43200" tIns="91440" rIns="91440" bIns="9144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6" name="Rectangle 5"/>
            <p:cNvSpPr/>
            <p:nvPr/>
          </p:nvSpPr>
          <p:spPr bwMode="auto">
            <a:xfrm>
              <a:off x="6888287" y="2674769"/>
              <a:ext cx="2918104" cy="2725906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7" name="Round Diagonal Corner Rectangle 6"/>
            <p:cNvSpPr/>
            <p:nvPr/>
          </p:nvSpPr>
          <p:spPr>
            <a:xfrm>
              <a:off x="6874365" y="4692585"/>
              <a:ext cx="2927959" cy="708090"/>
            </a:xfrm>
            <a:prstGeom prst="round2DiagRect">
              <a:avLst>
                <a:gd name="adj1" fmla="val 0"/>
                <a:gd name="adj2" fmla="val 0"/>
              </a:avLst>
            </a:prstGeom>
            <a:gradFill flip="none" rotWithShape="1">
              <a:gsLst>
                <a:gs pos="30000">
                  <a:srgbClr val="9BBB59"/>
                </a:gs>
                <a:gs pos="0">
                  <a:schemeClr val="accent3"/>
                </a:gs>
                <a:gs pos="100000">
                  <a:schemeClr val="accent3"/>
                </a:gs>
              </a:gsLst>
              <a:lin ang="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HDFS</a:t>
              </a:r>
              <a:endPara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8" name="Round Diagonal Corner Rectangle 7"/>
            <p:cNvSpPr/>
            <p:nvPr/>
          </p:nvSpPr>
          <p:spPr>
            <a:xfrm>
              <a:off x="6888287" y="3451762"/>
              <a:ext cx="1694556" cy="1240823"/>
            </a:xfrm>
            <a:prstGeom prst="round2DiagRect">
              <a:avLst>
                <a:gd name="adj1" fmla="val 0"/>
                <a:gd name="adj2" fmla="val 0"/>
              </a:avLst>
            </a:prstGeom>
            <a:gradFill rotWithShape="0">
              <a:gsLst>
                <a:gs pos="30000">
                  <a:srgbClr val="4F81BD"/>
                </a:gs>
                <a:gs pos="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Map/</a:t>
              </a:r>
            </a:p>
            <a:p>
              <a:pPr algn="ctr"/>
              <a:r>
                <a:rPr lang="en-US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Reduce</a:t>
              </a:r>
              <a:endParaRPr 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6874366" y="2674770"/>
              <a:ext cx="1708477" cy="889588"/>
              <a:chOff x="0" y="1947133"/>
              <a:chExt cx="10537972" cy="438291"/>
            </a:xfr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</p:grpSpPr>
          <p:sp>
            <p:nvSpPr>
              <p:cNvPr id="13" name="Round Diagonal Corner Rectangle 12"/>
              <p:cNvSpPr/>
              <p:nvPr/>
            </p:nvSpPr>
            <p:spPr>
              <a:xfrm>
                <a:off x="0" y="1947133"/>
                <a:ext cx="10537972" cy="438291"/>
              </a:xfrm>
              <a:prstGeom prst="round2DiagRect">
                <a:avLst>
                  <a:gd name="adj1" fmla="val 0"/>
                  <a:gd name="adj2" fmla="val 0"/>
                </a:avLst>
              </a:prstGeom>
              <a:gradFill rotWithShape="0">
                <a:gsLst>
                  <a:gs pos="30000">
                    <a:srgbClr val="F79646"/>
                  </a:gs>
                  <a:gs pos="0">
                    <a:schemeClr val="accent6"/>
                  </a:gs>
                  <a:gs pos="100000">
                    <a:schemeClr val="accent6"/>
                  </a:gs>
                </a:gsLst>
                <a:lin ang="0" scaled="1"/>
              </a:gradFill>
              <a:ln>
                <a:noFill/>
              </a:ln>
              <a:effectLst/>
              <a:sp3d prstMaterial="softEdge">
                <a:bevelT w="127000" prst="artDeco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r>
                  <a:rPr lang="en-US" sz="22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Hive &amp; Pig</a:t>
                </a:r>
                <a:endParaRPr lang="en-US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14" name="Round Diagonal Corner Rectangle 4"/>
              <p:cNvSpPr/>
              <p:nvPr/>
            </p:nvSpPr>
            <p:spPr>
              <a:xfrm>
                <a:off x="22494" y="1969627"/>
                <a:ext cx="8517987" cy="41579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8262645" y="2674771"/>
              <a:ext cx="1543746" cy="2017814"/>
              <a:chOff x="22494" y="3145764"/>
              <a:chExt cx="8540481" cy="444939"/>
            </a:xfrm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</p:grpSpPr>
          <p:sp>
            <p:nvSpPr>
              <p:cNvPr id="11" name="Round Diagonal Corner Rectangle 10"/>
              <p:cNvSpPr/>
              <p:nvPr/>
            </p:nvSpPr>
            <p:spPr>
              <a:xfrm>
                <a:off x="1793929" y="3145764"/>
                <a:ext cx="6769046" cy="444939"/>
              </a:xfrm>
              <a:prstGeom prst="round2DiagRect">
                <a:avLst>
                  <a:gd name="adj1" fmla="val 0"/>
                  <a:gd name="adj2" fmla="val 0"/>
                </a:avLst>
              </a:prstGeom>
              <a:gradFill rotWithShape="0">
                <a:gsLst>
                  <a:gs pos="30000">
                    <a:srgbClr val="C0504D"/>
                  </a:gs>
                  <a:gs pos="0">
                    <a:schemeClr val="accent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sp3d prstMaterial="softEdge">
                <a:bevelT w="127000" prst="artDeco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r>
                  <a:rPr lang="en-US" sz="2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Sqoop</a:t>
                </a:r>
                <a:endParaRPr lang="en-US" sz="2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12" name="Round Diagonal Corner Rectangle 4"/>
              <p:cNvSpPr/>
              <p:nvPr/>
            </p:nvSpPr>
            <p:spPr>
              <a:xfrm>
                <a:off x="22494" y="3168258"/>
                <a:ext cx="8517987" cy="41579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 dirty="0">
                  <a:solidFill>
                    <a:schemeClr val="bg1">
                      <a:lumMod val="50000"/>
                    </a:schemeClr>
                  </a:solidFill>
                  <a:latin typeface="+mj-lt"/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3328644" y="889228"/>
            <a:ext cx="2148345" cy="4770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500" dirty="0" smtClean="0">
                <a:solidFill>
                  <a:srgbClr val="A50021"/>
                </a:solidFill>
                <a:latin typeface="Segoe Script" pitchFamily="34" charset="0"/>
              </a:rPr>
              <a:t>(Visually…)</a:t>
            </a:r>
          </a:p>
        </p:txBody>
      </p:sp>
      <p:sp>
        <p:nvSpPr>
          <p:cNvPr id="20" name="Plus 19"/>
          <p:cNvSpPr/>
          <p:nvPr/>
        </p:nvSpPr>
        <p:spPr bwMode="auto">
          <a:xfrm>
            <a:off x="5162549" y="3056411"/>
            <a:ext cx="771526" cy="798826"/>
          </a:xfrm>
          <a:prstGeom prst="mathPlus">
            <a:avLst>
              <a:gd name="adj1" fmla="val 16112"/>
            </a:avLst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1" name="Flowchart: Magnetic Disk 20"/>
          <p:cNvSpPr/>
          <p:nvPr/>
        </p:nvSpPr>
        <p:spPr bwMode="auto">
          <a:xfrm>
            <a:off x="6191250" y="2793855"/>
            <a:ext cx="1885950" cy="1395359"/>
          </a:xfrm>
          <a:prstGeom prst="flowChartMagneticDisk">
            <a:avLst/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Relational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Databases</a:t>
            </a:r>
            <a:endParaRPr kumimoji="0" lang="en-US" sz="22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5952824" y="3847176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5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1894561" y="4344050"/>
            <a:ext cx="2943049" cy="675240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 w="190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1905584" y="3231712"/>
            <a:ext cx="1694557" cy="1123433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 w="190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1904992" y="2300731"/>
            <a:ext cx="1680635" cy="915092"/>
          </a:xfrm>
          <a:prstGeom prst="rect">
            <a:avLst/>
          </a:prstGeom>
          <a:solidFill>
            <a:schemeClr val="bg1">
              <a:lumMod val="85000"/>
              <a:alpha val="70000"/>
            </a:schemeClr>
          </a:solidFill>
          <a:ln w="190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4517228" y="4756865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1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3614063" y="2357972"/>
            <a:ext cx="1219480" cy="1986078"/>
          </a:xfrm>
          <a:prstGeom prst="rect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724622" y="3430273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2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4027562" y="2591555"/>
            <a:ext cx="476852" cy="466725"/>
          </a:xfrm>
          <a:prstGeom prst="ellipse">
            <a:avLst/>
          </a:prstGeom>
          <a:solidFill>
            <a:srgbClr val="FFFF66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effectLst/>
                <a:latin typeface="+mj-lt"/>
              </a:rPr>
              <a:t>4</a:t>
            </a:r>
            <a:endParaRPr kumimoji="0" lang="en-US" sz="250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1685227" y="2152896"/>
            <a:ext cx="476852" cy="46672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50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+mj-lt"/>
              </a:rPr>
              <a:t>3</a:t>
            </a:r>
            <a:endParaRPr kumimoji="0" lang="en-US" sz="2500" i="0" u="none" strike="noStrike" cap="none" normalizeH="0" baseline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9036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884" y="-263"/>
            <a:ext cx="8095861" cy="616634"/>
          </a:xfrm>
        </p:spPr>
        <p:txBody>
          <a:bodyPr/>
          <a:lstStyle/>
          <a:p>
            <a:pPr algn="ctr"/>
            <a:r>
              <a:rPr lang="en-US" dirty="0" smtClean="0"/>
              <a:t>Connecting the Universes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0392" y="3870728"/>
            <a:ext cx="7304614" cy="896097"/>
          </a:xfrm>
        </p:spPr>
        <p:txBody>
          <a:bodyPr>
            <a:normAutofit/>
          </a:bodyPr>
          <a:lstStyle/>
          <a:p>
            <a:r>
              <a:rPr lang="en-US" sz="2000" dirty="0" smtClean="0"/>
              <a:t>Increasingly data first lands in the unstructured universe</a:t>
            </a:r>
          </a:p>
          <a:p>
            <a:r>
              <a:rPr lang="en-US" sz="2000" dirty="0" err="1" smtClean="0"/>
              <a:t>MapReduce</a:t>
            </a:r>
            <a:r>
              <a:rPr lang="en-US" sz="2000" dirty="0" smtClean="0"/>
              <a:t> is an excellent big data ETL tool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59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82920" y="3352402"/>
            <a:ext cx="1382943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3200" dirty="0" smtClean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Why?</a:t>
            </a:r>
          </a:p>
        </p:txBody>
      </p:sp>
      <p:pic>
        <p:nvPicPr>
          <p:cNvPr id="6" name="Picture 2" descr="C:\Users\dewitt.NORTHAMERICA\AppData\Local\Microsoft\Windows\Temporary Internet Files\Content.IE5\HV65TZFW\MC90020261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360" y="940924"/>
            <a:ext cx="3330679" cy="906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oup 19"/>
          <p:cNvGrpSpPr/>
          <p:nvPr/>
        </p:nvGrpSpPr>
        <p:grpSpPr>
          <a:xfrm>
            <a:off x="6955259" y="2095343"/>
            <a:ext cx="839006" cy="952259"/>
            <a:chOff x="7465721" y="4329351"/>
            <a:chExt cx="839006" cy="952259"/>
          </a:xfrm>
        </p:grpSpPr>
        <p:sp>
          <p:nvSpPr>
            <p:cNvPr id="21" name="Can 20"/>
            <p:cNvSpPr/>
            <p:nvPr/>
          </p:nvSpPr>
          <p:spPr bwMode="auto">
            <a:xfrm>
              <a:off x="7465721" y="4329351"/>
              <a:ext cx="839006" cy="952259"/>
            </a:xfrm>
            <a:prstGeom prst="can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headEnd type="none" w="med" len="med"/>
              <a:tailEnd type="none" w="med" len="med"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2" name="Rounded Rectangle 21"/>
            <p:cNvSpPr/>
            <p:nvPr/>
          </p:nvSpPr>
          <p:spPr bwMode="auto">
            <a:xfrm>
              <a:off x="7621659" y="4591723"/>
              <a:ext cx="527131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197258" y="2052915"/>
            <a:ext cx="1143806" cy="1257059"/>
            <a:chOff x="1197258" y="2052915"/>
            <a:chExt cx="1143806" cy="1257059"/>
          </a:xfrm>
        </p:grpSpPr>
        <p:grpSp>
          <p:nvGrpSpPr>
            <p:cNvPr id="17" name="Group 16"/>
            <p:cNvGrpSpPr/>
            <p:nvPr/>
          </p:nvGrpSpPr>
          <p:grpSpPr>
            <a:xfrm>
              <a:off x="1197258" y="2052915"/>
              <a:ext cx="839006" cy="952259"/>
              <a:chOff x="653559" y="2541272"/>
              <a:chExt cx="839006" cy="952259"/>
            </a:xfrm>
          </p:grpSpPr>
          <p:sp>
            <p:nvSpPr>
              <p:cNvPr id="18" name="Can 17"/>
              <p:cNvSpPr/>
              <p:nvPr/>
            </p:nvSpPr>
            <p:spPr bwMode="auto">
              <a:xfrm>
                <a:off x="653559" y="2541272"/>
                <a:ext cx="839006" cy="952259"/>
              </a:xfrm>
              <a:prstGeom prst="can">
                <a:avLst/>
              </a:prstGeom>
              <a:solidFill>
                <a:srgbClr val="FFFF00"/>
              </a:solidFill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9" name="Rounded Rectangle 18"/>
              <p:cNvSpPr/>
              <p:nvPr/>
            </p:nvSpPr>
            <p:spPr bwMode="auto">
              <a:xfrm>
                <a:off x="825614" y="2847974"/>
                <a:ext cx="494897" cy="276225"/>
              </a:xfrm>
              <a:prstGeom prst="roundRect">
                <a:avLst/>
              </a:prstGeom>
              <a:solidFill>
                <a:srgbClr val="00FF99"/>
              </a:solidFill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1349658" y="2205315"/>
              <a:ext cx="839006" cy="952259"/>
              <a:chOff x="653559" y="2541272"/>
              <a:chExt cx="839006" cy="952259"/>
            </a:xfrm>
          </p:grpSpPr>
          <p:sp>
            <p:nvSpPr>
              <p:cNvPr id="27" name="Can 26"/>
              <p:cNvSpPr/>
              <p:nvPr/>
            </p:nvSpPr>
            <p:spPr bwMode="auto">
              <a:xfrm>
                <a:off x="653559" y="2541272"/>
                <a:ext cx="839006" cy="952259"/>
              </a:xfrm>
              <a:prstGeom prst="can">
                <a:avLst/>
              </a:prstGeom>
              <a:solidFill>
                <a:srgbClr val="FFFF00"/>
              </a:solidFill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8" name="Rounded Rectangle 27"/>
              <p:cNvSpPr/>
              <p:nvPr/>
            </p:nvSpPr>
            <p:spPr bwMode="auto">
              <a:xfrm>
                <a:off x="825614" y="2847974"/>
                <a:ext cx="494897" cy="276225"/>
              </a:xfrm>
              <a:prstGeom prst="roundRect">
                <a:avLst/>
              </a:prstGeom>
              <a:solidFill>
                <a:srgbClr val="00FF99"/>
              </a:solidFill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1502058" y="2357715"/>
              <a:ext cx="839006" cy="952259"/>
              <a:chOff x="1502058" y="2357715"/>
              <a:chExt cx="839006" cy="952259"/>
            </a:xfrm>
          </p:grpSpPr>
          <p:sp>
            <p:nvSpPr>
              <p:cNvPr id="30" name="Can 29"/>
              <p:cNvSpPr/>
              <p:nvPr/>
            </p:nvSpPr>
            <p:spPr bwMode="auto">
              <a:xfrm>
                <a:off x="1502058" y="2357715"/>
                <a:ext cx="839006" cy="952259"/>
              </a:xfrm>
              <a:prstGeom prst="can">
                <a:avLst/>
              </a:prstGeom>
              <a:solidFill>
                <a:srgbClr val="FFFF00"/>
              </a:solidFill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31" name="Rounded Rectangle 30"/>
              <p:cNvSpPr/>
              <p:nvPr/>
            </p:nvSpPr>
            <p:spPr bwMode="auto">
              <a:xfrm>
                <a:off x="1674113" y="2664417"/>
                <a:ext cx="494897" cy="276225"/>
              </a:xfrm>
              <a:prstGeom prst="roundRect">
                <a:avLst/>
              </a:prstGeom>
              <a:solidFill>
                <a:srgbClr val="00FF99"/>
              </a:solidFill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</p:grpSp>
      <p:grpSp>
        <p:nvGrpSpPr>
          <p:cNvPr id="32" name="Group 31"/>
          <p:cNvGrpSpPr/>
          <p:nvPr/>
        </p:nvGrpSpPr>
        <p:grpSpPr>
          <a:xfrm>
            <a:off x="7107659" y="2247743"/>
            <a:ext cx="839006" cy="952259"/>
            <a:chOff x="7465721" y="4329351"/>
            <a:chExt cx="839006" cy="952259"/>
          </a:xfrm>
        </p:grpSpPr>
        <p:sp>
          <p:nvSpPr>
            <p:cNvPr id="33" name="Can 32"/>
            <p:cNvSpPr/>
            <p:nvPr/>
          </p:nvSpPr>
          <p:spPr bwMode="auto">
            <a:xfrm>
              <a:off x="7465721" y="4329351"/>
              <a:ext cx="839006" cy="952259"/>
            </a:xfrm>
            <a:prstGeom prst="can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headEnd type="none" w="med" len="med"/>
              <a:tailEnd type="none" w="med" len="med"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4" name="Rounded Rectangle 33"/>
            <p:cNvSpPr/>
            <p:nvPr/>
          </p:nvSpPr>
          <p:spPr bwMode="auto">
            <a:xfrm>
              <a:off x="7621659" y="4591723"/>
              <a:ext cx="527131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36" name="Can 35"/>
          <p:cNvSpPr/>
          <p:nvPr/>
        </p:nvSpPr>
        <p:spPr bwMode="auto">
          <a:xfrm>
            <a:off x="7260059" y="2400143"/>
            <a:ext cx="839006" cy="952259"/>
          </a:xfrm>
          <a:prstGeom prst="can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headEnd type="none" w="med" len="med"/>
            <a:tailEnd type="none" w="med" len="med"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7" name="Rounded Rectangle 36"/>
          <p:cNvSpPr/>
          <p:nvPr/>
        </p:nvSpPr>
        <p:spPr bwMode="auto">
          <a:xfrm>
            <a:off x="7417766" y="2662515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2744414" y="2224599"/>
            <a:ext cx="494897" cy="276225"/>
          </a:xfrm>
          <a:prstGeom prst="roundRect">
            <a:avLst/>
          </a:prstGeom>
          <a:solidFill>
            <a:srgbClr val="00FF99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1" name="Rounded Rectangle 40"/>
          <p:cNvSpPr/>
          <p:nvPr/>
        </p:nvSpPr>
        <p:spPr bwMode="auto">
          <a:xfrm>
            <a:off x="3500877" y="1730119"/>
            <a:ext cx="494897" cy="276225"/>
          </a:xfrm>
          <a:prstGeom prst="roundRect">
            <a:avLst/>
          </a:prstGeom>
          <a:solidFill>
            <a:srgbClr val="00FF99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2" name="Rounded Rectangle 41"/>
          <p:cNvSpPr/>
          <p:nvPr/>
        </p:nvSpPr>
        <p:spPr bwMode="auto">
          <a:xfrm>
            <a:off x="3995774" y="1260030"/>
            <a:ext cx="494897" cy="276225"/>
          </a:xfrm>
          <a:prstGeom prst="roundRect">
            <a:avLst/>
          </a:prstGeom>
          <a:solidFill>
            <a:srgbClr val="00FF99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3" name="Rounded Rectangle 42"/>
          <p:cNvSpPr/>
          <p:nvPr/>
        </p:nvSpPr>
        <p:spPr bwMode="auto">
          <a:xfrm>
            <a:off x="4830323" y="1260030"/>
            <a:ext cx="494897" cy="276225"/>
          </a:xfrm>
          <a:prstGeom prst="roundRect">
            <a:avLst/>
          </a:prstGeom>
          <a:solidFill>
            <a:srgbClr val="00FF99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4" name="Rounded Rectangle 43"/>
          <p:cNvSpPr/>
          <p:nvPr/>
        </p:nvSpPr>
        <p:spPr bwMode="auto">
          <a:xfrm>
            <a:off x="5556655" y="1730119"/>
            <a:ext cx="494897" cy="276225"/>
          </a:xfrm>
          <a:prstGeom prst="roundRect">
            <a:avLst/>
          </a:prstGeom>
          <a:solidFill>
            <a:srgbClr val="00FF99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5" name="Rounded Rectangle 44"/>
          <p:cNvSpPr/>
          <p:nvPr/>
        </p:nvSpPr>
        <p:spPr bwMode="auto">
          <a:xfrm>
            <a:off x="6051552" y="2224599"/>
            <a:ext cx="494897" cy="276225"/>
          </a:xfrm>
          <a:prstGeom prst="roundRect">
            <a:avLst/>
          </a:prstGeom>
          <a:solidFill>
            <a:srgbClr val="00FF99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6" name="Rounded Rectangle 45"/>
          <p:cNvSpPr/>
          <p:nvPr/>
        </p:nvSpPr>
        <p:spPr bwMode="auto">
          <a:xfrm>
            <a:off x="7424055" y="3015830"/>
            <a:ext cx="514552" cy="276225"/>
          </a:xfrm>
          <a:prstGeom prst="roundRect">
            <a:avLst/>
          </a:prstGeom>
          <a:solidFill>
            <a:srgbClr val="00FF99"/>
          </a:solidFill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47589" y="4766825"/>
            <a:ext cx="143077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3200" dirty="0" smtClean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How?</a:t>
            </a:r>
          </a:p>
        </p:txBody>
      </p:sp>
      <p:sp>
        <p:nvSpPr>
          <p:cNvPr id="40" name="Content Placeholder 2"/>
          <p:cNvSpPr txBox="1">
            <a:spLocks/>
          </p:cNvSpPr>
          <p:nvPr/>
        </p:nvSpPr>
        <p:spPr bwMode="auto">
          <a:xfrm>
            <a:off x="1020392" y="5345270"/>
            <a:ext cx="7304614" cy="63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r>
              <a:rPr lang="en-US" sz="2400" b="0" dirty="0" err="1" smtClean="0"/>
              <a:t>Sqoop</a:t>
            </a:r>
            <a:r>
              <a:rPr lang="en-US" sz="2400" b="0" dirty="0" smtClean="0"/>
              <a:t> provides command line load utility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059724" y="1845144"/>
            <a:ext cx="1385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01020B"/>
                </a:solidFill>
                <a:latin typeface="+mj-lt"/>
              </a:rPr>
              <a:t>Sqoop</a:t>
            </a:r>
            <a:endParaRPr lang="en-US" sz="2800" dirty="0" smtClean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550324" y="542853"/>
            <a:ext cx="1853392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(Reason #1)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209979" y="868218"/>
            <a:ext cx="2662630" cy="1356381"/>
            <a:chOff x="437844" y="996663"/>
            <a:chExt cx="2662630" cy="1208652"/>
          </a:xfrm>
        </p:grpSpPr>
        <p:sp>
          <p:nvSpPr>
            <p:cNvPr id="51" name="Cloud 50"/>
            <p:cNvSpPr/>
            <p:nvPr/>
          </p:nvSpPr>
          <p:spPr bwMode="auto">
            <a:xfrm>
              <a:off x="437844" y="996663"/>
              <a:ext cx="2662630" cy="1208652"/>
            </a:xfrm>
            <a:prstGeom prst="cloud">
              <a:avLst/>
            </a:prstGeom>
            <a:blipFill dpi="0" rotWithShape="1">
              <a:blip r:embed="rId3">
                <a:alphaModFix amt="70000"/>
              </a:blip>
              <a:srcRect/>
              <a:stretch>
                <a:fillRect/>
              </a:stretch>
            </a:blip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lt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pPr algn="ctr"/>
              <a:endParaRPr lang="en-US" sz="1600" b="0" dirty="0" smtClean="0">
                <a:latin typeface="+mn-lt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996882" y="1287735"/>
              <a:ext cx="1544555" cy="707886"/>
            </a:xfrm>
            <a:prstGeom prst="rect">
              <a:avLst/>
            </a:prstGeom>
            <a:solidFill>
              <a:schemeClr val="bg1"/>
            </a:solidFill>
            <a:effectLst>
              <a:softEdge rad="12700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smtClean="0">
                  <a:latin typeface="+mj-lt"/>
                </a:rPr>
                <a:t>Structured</a:t>
              </a:r>
            </a:p>
            <a:p>
              <a:pPr algn="ctr"/>
              <a:r>
                <a:rPr lang="en-US" sz="2000" dirty="0" smtClean="0">
                  <a:latin typeface="+mj-lt"/>
                </a:rPr>
                <a:t>(RDBMS)</a:t>
              </a:r>
              <a:endParaRPr lang="en-US" sz="2000" dirty="0">
                <a:latin typeface="+mj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6941" y="1015947"/>
            <a:ext cx="2524440" cy="1305684"/>
            <a:chOff x="506941" y="878177"/>
            <a:chExt cx="2524440" cy="1369566"/>
          </a:xfrm>
        </p:grpSpPr>
        <p:sp>
          <p:nvSpPr>
            <p:cNvPr id="53" name="Cloud 52"/>
            <p:cNvSpPr/>
            <p:nvPr/>
          </p:nvSpPr>
          <p:spPr bwMode="auto">
            <a:xfrm>
              <a:off x="506941" y="878177"/>
              <a:ext cx="2524440" cy="1369566"/>
            </a:xfrm>
            <a:prstGeom prst="cloud">
              <a:avLst/>
            </a:prstGeom>
            <a:blipFill dpi="0" rotWithShape="1">
              <a:blip r:embed="rId4">
                <a:alphaModFix amt="70000"/>
              </a:blip>
              <a:srcRect/>
              <a:stretch>
                <a:fillRect/>
              </a:stretch>
            </a:blip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lt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pPr algn="ctr"/>
              <a:endParaRPr lang="en-US" sz="1800" dirty="0" smtClean="0">
                <a:latin typeface="+mn-lt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889707" y="1174510"/>
              <a:ext cx="1949005" cy="742520"/>
            </a:xfrm>
            <a:prstGeom prst="rect">
              <a:avLst/>
            </a:prstGeom>
            <a:solidFill>
              <a:schemeClr val="bg1"/>
            </a:solidFill>
            <a:effectLst>
              <a:softEdge rad="12700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rgbClr val="A50021"/>
                  </a:solidFill>
                  <a:latin typeface="+mj-lt"/>
                </a:rPr>
                <a:t>Unstructured</a:t>
              </a:r>
            </a:p>
            <a:p>
              <a:pPr algn="ctr"/>
              <a:r>
                <a:rPr lang="en-US" sz="2000" dirty="0" smtClean="0">
                  <a:solidFill>
                    <a:srgbClr val="A50021"/>
                  </a:solidFill>
                  <a:latin typeface="+mj-lt"/>
                </a:rPr>
                <a:t>(</a:t>
              </a:r>
              <a:r>
                <a:rPr lang="en-US" sz="2000" dirty="0" err="1" smtClean="0">
                  <a:solidFill>
                    <a:srgbClr val="A50021"/>
                  </a:solidFill>
                  <a:latin typeface="+mj-lt"/>
                </a:rPr>
                <a:t>Hadoop</a:t>
              </a:r>
              <a:r>
                <a:rPr lang="en-US" sz="2000" dirty="0" smtClean="0">
                  <a:solidFill>
                    <a:srgbClr val="A50021"/>
                  </a:solidFill>
                  <a:latin typeface="+mj-lt"/>
                </a:rPr>
                <a:t>)</a:t>
              </a:r>
              <a:endParaRPr lang="en-US" sz="2000" dirty="0">
                <a:solidFill>
                  <a:srgbClr val="A5002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097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38" grpId="0" animBg="1"/>
      <p:bldP spid="38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39" grpId="0"/>
      <p:bldP spid="4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044" y="13592"/>
            <a:ext cx="8095861" cy="616634"/>
          </a:xfrm>
        </p:spPr>
        <p:txBody>
          <a:bodyPr/>
          <a:lstStyle/>
          <a:p>
            <a:pPr algn="ctr"/>
            <a:r>
              <a:rPr lang="en-US" dirty="0" smtClean="0"/>
              <a:t>Connecting the Universes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7774" y="3922019"/>
            <a:ext cx="7515865" cy="1135127"/>
          </a:xfrm>
        </p:spPr>
        <p:txBody>
          <a:bodyPr>
            <a:normAutofit/>
          </a:bodyPr>
          <a:lstStyle/>
          <a:p>
            <a:r>
              <a:rPr lang="en-US" sz="2000" dirty="0" smtClean="0"/>
              <a:t>Some analyses are easier to do in a procedural language or a language like </a:t>
            </a:r>
            <a:r>
              <a:rPr lang="en-US" sz="2000" dirty="0" err="1" smtClean="0"/>
              <a:t>HiveQL</a:t>
            </a:r>
            <a:r>
              <a:rPr lang="en-US" sz="2000" dirty="0" smtClean="0"/>
              <a:t> with </a:t>
            </a:r>
            <a:r>
              <a:rPr lang="en-US" sz="2000" dirty="0" err="1" smtClean="0"/>
              <a:t>MapReduce</a:t>
            </a:r>
            <a:r>
              <a:rPr lang="en-US" sz="2000" dirty="0" smtClean="0"/>
              <a:t> constructs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60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27701" y="3438683"/>
            <a:ext cx="1382943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3200" dirty="0" smtClean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Why?</a:t>
            </a:r>
          </a:p>
        </p:txBody>
      </p:sp>
      <p:pic>
        <p:nvPicPr>
          <p:cNvPr id="6" name="Picture 2" descr="C:\Users\dewitt.NORTHAMERICA\AppData\Local\Microsoft\Windows\Temporary Internet Files\Content.IE5\HV65TZFW\MC90020261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360" y="940924"/>
            <a:ext cx="3330679" cy="906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oup 19"/>
          <p:cNvGrpSpPr/>
          <p:nvPr/>
        </p:nvGrpSpPr>
        <p:grpSpPr>
          <a:xfrm>
            <a:off x="6955259" y="2095343"/>
            <a:ext cx="839006" cy="952259"/>
            <a:chOff x="7465721" y="4329351"/>
            <a:chExt cx="839006" cy="952259"/>
          </a:xfrm>
        </p:grpSpPr>
        <p:sp>
          <p:nvSpPr>
            <p:cNvPr id="21" name="Can 20"/>
            <p:cNvSpPr/>
            <p:nvPr/>
          </p:nvSpPr>
          <p:spPr bwMode="auto">
            <a:xfrm>
              <a:off x="7465721" y="4329351"/>
              <a:ext cx="839006" cy="952259"/>
            </a:xfrm>
            <a:prstGeom prst="can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headEnd type="none" w="med" len="med"/>
              <a:tailEnd type="none" w="med" len="med"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2" name="Rounded Rectangle 21"/>
            <p:cNvSpPr/>
            <p:nvPr/>
          </p:nvSpPr>
          <p:spPr bwMode="auto">
            <a:xfrm>
              <a:off x="7621659" y="4591723"/>
              <a:ext cx="527131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194546" y="2052915"/>
            <a:ext cx="1143806" cy="1257059"/>
            <a:chOff x="1197258" y="2052915"/>
            <a:chExt cx="1143806" cy="1257059"/>
          </a:xfrm>
        </p:grpSpPr>
        <p:grpSp>
          <p:nvGrpSpPr>
            <p:cNvPr id="17" name="Group 16"/>
            <p:cNvGrpSpPr/>
            <p:nvPr/>
          </p:nvGrpSpPr>
          <p:grpSpPr>
            <a:xfrm>
              <a:off x="1197258" y="2052915"/>
              <a:ext cx="839006" cy="952259"/>
              <a:chOff x="653559" y="2541272"/>
              <a:chExt cx="839006" cy="952259"/>
            </a:xfrm>
          </p:grpSpPr>
          <p:sp>
            <p:nvSpPr>
              <p:cNvPr id="18" name="Can 17"/>
              <p:cNvSpPr/>
              <p:nvPr/>
            </p:nvSpPr>
            <p:spPr bwMode="auto">
              <a:xfrm>
                <a:off x="653559" y="2541272"/>
                <a:ext cx="839006" cy="952259"/>
              </a:xfrm>
              <a:prstGeom prst="can">
                <a:avLst/>
              </a:prstGeom>
              <a:solidFill>
                <a:srgbClr val="FFFF00"/>
              </a:solidFill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9" name="Rounded Rectangle 18"/>
              <p:cNvSpPr/>
              <p:nvPr/>
            </p:nvSpPr>
            <p:spPr bwMode="auto">
              <a:xfrm>
                <a:off x="825614" y="2847974"/>
                <a:ext cx="494897" cy="276225"/>
              </a:xfrm>
              <a:prstGeom prst="roundRect">
                <a:avLst/>
              </a:prstGeom>
              <a:solidFill>
                <a:srgbClr val="00FF99"/>
              </a:solidFill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1349658" y="2205315"/>
              <a:ext cx="839006" cy="952259"/>
              <a:chOff x="653559" y="2541272"/>
              <a:chExt cx="839006" cy="952259"/>
            </a:xfrm>
          </p:grpSpPr>
          <p:sp>
            <p:nvSpPr>
              <p:cNvPr id="27" name="Can 26"/>
              <p:cNvSpPr/>
              <p:nvPr/>
            </p:nvSpPr>
            <p:spPr bwMode="auto">
              <a:xfrm>
                <a:off x="653559" y="2541272"/>
                <a:ext cx="839006" cy="952259"/>
              </a:xfrm>
              <a:prstGeom prst="can">
                <a:avLst/>
              </a:prstGeom>
              <a:solidFill>
                <a:srgbClr val="FFFF00"/>
              </a:solidFill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8" name="Rounded Rectangle 27"/>
              <p:cNvSpPr/>
              <p:nvPr/>
            </p:nvSpPr>
            <p:spPr bwMode="auto">
              <a:xfrm>
                <a:off x="825614" y="2847974"/>
                <a:ext cx="494897" cy="276225"/>
              </a:xfrm>
              <a:prstGeom prst="roundRect">
                <a:avLst/>
              </a:prstGeom>
              <a:solidFill>
                <a:srgbClr val="00FF99"/>
              </a:solidFill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1502058" y="2357715"/>
              <a:ext cx="839006" cy="952259"/>
              <a:chOff x="1502058" y="2357715"/>
              <a:chExt cx="839006" cy="952259"/>
            </a:xfrm>
          </p:grpSpPr>
          <p:sp>
            <p:nvSpPr>
              <p:cNvPr id="30" name="Can 29"/>
              <p:cNvSpPr/>
              <p:nvPr/>
            </p:nvSpPr>
            <p:spPr bwMode="auto">
              <a:xfrm>
                <a:off x="1502058" y="2357715"/>
                <a:ext cx="839006" cy="952259"/>
              </a:xfrm>
              <a:prstGeom prst="can">
                <a:avLst/>
              </a:prstGeom>
              <a:solidFill>
                <a:srgbClr val="FFFF00"/>
              </a:solidFill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31" name="Rounded Rectangle 30"/>
              <p:cNvSpPr/>
              <p:nvPr/>
            </p:nvSpPr>
            <p:spPr bwMode="auto">
              <a:xfrm>
                <a:off x="1670070" y="2600047"/>
                <a:ext cx="494897" cy="276225"/>
              </a:xfrm>
              <a:prstGeom prst="roundRect">
                <a:avLst/>
              </a:prstGeom>
              <a:solidFill>
                <a:srgbClr val="00FF99"/>
              </a:solidFill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</p:grpSp>
      <p:grpSp>
        <p:nvGrpSpPr>
          <p:cNvPr id="32" name="Group 31"/>
          <p:cNvGrpSpPr/>
          <p:nvPr/>
        </p:nvGrpSpPr>
        <p:grpSpPr>
          <a:xfrm>
            <a:off x="7107659" y="2247743"/>
            <a:ext cx="839006" cy="952259"/>
            <a:chOff x="7465721" y="4329351"/>
            <a:chExt cx="839006" cy="952259"/>
          </a:xfrm>
        </p:grpSpPr>
        <p:sp>
          <p:nvSpPr>
            <p:cNvPr id="33" name="Can 32"/>
            <p:cNvSpPr/>
            <p:nvPr/>
          </p:nvSpPr>
          <p:spPr bwMode="auto">
            <a:xfrm>
              <a:off x="7465721" y="4329351"/>
              <a:ext cx="839006" cy="952259"/>
            </a:xfrm>
            <a:prstGeom prst="can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headEnd type="none" w="med" len="med"/>
              <a:tailEnd type="none" w="med" len="med"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4" name="Rounded Rectangle 33"/>
            <p:cNvSpPr/>
            <p:nvPr/>
          </p:nvSpPr>
          <p:spPr bwMode="auto">
            <a:xfrm>
              <a:off x="7621659" y="4591723"/>
              <a:ext cx="527131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36" name="Can 35"/>
          <p:cNvSpPr/>
          <p:nvPr/>
        </p:nvSpPr>
        <p:spPr bwMode="auto">
          <a:xfrm>
            <a:off x="7260059" y="2400143"/>
            <a:ext cx="839006" cy="952259"/>
          </a:xfrm>
          <a:prstGeom prst="can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headEnd type="none" w="med" len="med"/>
            <a:tailEnd type="none" w="med" len="med"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7" name="Rounded Rectangle 36"/>
          <p:cNvSpPr/>
          <p:nvPr/>
        </p:nvSpPr>
        <p:spPr bwMode="auto">
          <a:xfrm>
            <a:off x="7417766" y="2662515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0" name="Rounded Rectangle 39"/>
          <p:cNvSpPr/>
          <p:nvPr/>
        </p:nvSpPr>
        <p:spPr bwMode="auto">
          <a:xfrm>
            <a:off x="6603798" y="2343732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8" name="Rounded Rectangle 47"/>
          <p:cNvSpPr/>
          <p:nvPr/>
        </p:nvSpPr>
        <p:spPr bwMode="auto">
          <a:xfrm>
            <a:off x="5911912" y="1839412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9" name="Rounded Rectangle 48"/>
          <p:cNvSpPr/>
          <p:nvPr/>
        </p:nvSpPr>
        <p:spPr bwMode="auto">
          <a:xfrm>
            <a:off x="4977844" y="1296251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0" name="Rounded Rectangle 49"/>
          <p:cNvSpPr/>
          <p:nvPr/>
        </p:nvSpPr>
        <p:spPr bwMode="auto">
          <a:xfrm>
            <a:off x="4069549" y="1296251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1" name="Rounded Rectangle 50"/>
          <p:cNvSpPr/>
          <p:nvPr/>
        </p:nvSpPr>
        <p:spPr bwMode="auto">
          <a:xfrm>
            <a:off x="3178555" y="1839412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2" name="Rounded Rectangle 51"/>
          <p:cNvSpPr/>
          <p:nvPr/>
        </p:nvSpPr>
        <p:spPr bwMode="auto">
          <a:xfrm>
            <a:off x="2601867" y="2343732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3" name="Rounded Rectangle 52"/>
          <p:cNvSpPr/>
          <p:nvPr/>
        </p:nvSpPr>
        <p:spPr bwMode="auto">
          <a:xfrm>
            <a:off x="1651242" y="2938740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88073" y="4611282"/>
            <a:ext cx="143077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3200" dirty="0" smtClean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How?</a:t>
            </a:r>
          </a:p>
        </p:txBody>
      </p:sp>
      <p:sp>
        <p:nvSpPr>
          <p:cNvPr id="41" name="Content Placeholder 2"/>
          <p:cNvSpPr txBox="1">
            <a:spLocks/>
          </p:cNvSpPr>
          <p:nvPr/>
        </p:nvSpPr>
        <p:spPr bwMode="auto">
          <a:xfrm>
            <a:off x="961403" y="5081862"/>
            <a:ext cx="7772400" cy="1587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r>
              <a:rPr lang="en-US" sz="2400" b="0" dirty="0" err="1" smtClean="0"/>
              <a:t>Sqoop</a:t>
            </a:r>
            <a:r>
              <a:rPr lang="en-US" sz="2400" b="0" dirty="0" smtClean="0"/>
              <a:t> provides:</a:t>
            </a:r>
          </a:p>
          <a:p>
            <a:pPr lvl="1"/>
            <a:r>
              <a:rPr lang="en-US" sz="2000" b="0" dirty="0" smtClean="0"/>
              <a:t>Command line unload utility</a:t>
            </a:r>
          </a:p>
          <a:p>
            <a:pPr lvl="1"/>
            <a:r>
              <a:rPr lang="en-US" sz="2000" b="0" dirty="0" smtClean="0"/>
              <a:t>Query capability for Map tasks to “pull” data from the RDBMS using SQL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5103587" y="4762405"/>
            <a:ext cx="3460989" cy="1242726"/>
            <a:chOff x="5103587" y="4762405"/>
            <a:chExt cx="3460989" cy="1242726"/>
          </a:xfrm>
        </p:grpSpPr>
        <p:sp>
          <p:nvSpPr>
            <p:cNvPr id="8" name="TextBox 7"/>
            <p:cNvSpPr txBox="1"/>
            <p:nvPr/>
          </p:nvSpPr>
          <p:spPr>
            <a:xfrm>
              <a:off x="6066789" y="4762405"/>
              <a:ext cx="2497787" cy="830997"/>
            </a:xfrm>
            <a:prstGeom prst="rect">
              <a:avLst/>
            </a:prstGeom>
            <a:solidFill>
              <a:srgbClr val="FFFF00"/>
            </a:solidFill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As we will see the performance of this is not very good </a:t>
              </a:r>
            </a:p>
          </p:txBody>
        </p:sp>
        <p:cxnSp>
          <p:nvCxnSpPr>
            <p:cNvPr id="25" name="Straight Arrow Connector 24"/>
            <p:cNvCxnSpPr>
              <a:stCxn id="8" idx="1"/>
            </p:cNvCxnSpPr>
            <p:nvPr/>
          </p:nvCxnSpPr>
          <p:spPr bwMode="auto">
            <a:xfrm flipH="1">
              <a:off x="5103587" y="5177904"/>
              <a:ext cx="963202" cy="827227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</p:cxnSp>
      </p:grpSp>
      <p:sp>
        <p:nvSpPr>
          <p:cNvPr id="47" name="TextBox 46"/>
          <p:cNvSpPr txBox="1"/>
          <p:nvPr/>
        </p:nvSpPr>
        <p:spPr>
          <a:xfrm>
            <a:off x="4069549" y="1826373"/>
            <a:ext cx="1385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01020B"/>
                </a:solidFill>
                <a:latin typeface="+mj-lt"/>
              </a:rPr>
              <a:t>Sqoop</a:t>
            </a:r>
            <a:endParaRPr lang="en-US" sz="2800" dirty="0" smtClean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550324" y="542853"/>
            <a:ext cx="1853392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(Reason #2)</a:t>
            </a:r>
          </a:p>
        </p:txBody>
      </p:sp>
      <p:sp>
        <p:nvSpPr>
          <p:cNvPr id="10" name="AutoShape 10" descr="data:image/jpg;base64,/9j/4AAQSkZJRgABAQAAAQABAAD/2wCEAAkGBhAQEA4PDhAPDQ0PEBENDQ8PEA8PDRAPFxAWFBQQEhIXJyYeFxklHBIUIC8gIycpLCwvFh4xNTAqNSYrLCkBCQoKDgwOGg8PGiokHyQsLSoxLC80KSwsLCwsLCwpLC0pLCwqLCwqLzE1LCwxLC0sKSwsLC8rLDA0LCwsLC8sLP/AABEIAOEA4QMBIgACEQEDEQH/xAAcAAEAAQUBAQAAAAAAAAAAAAAABAECAwUGBwj/xABLEAABAwIBBwcHCAgDCQAAAAAAAQIDBBEFEhMhMUFRkQYVIlNhgZIHFDJCUnHBIzV0obGy0fAzQ2JjcqKjwiQ0ZBclVFWTs9Ph4v/EABsBAQACAwEBAAAAAAAAAAAAAAAEBQEDBgIH/8QANREAAgECAgcFBwQDAQAAAAAAAAECAxEEExIUITFBUZEFUnGBsQYyM2HB0eEiNKHwI0PxJP/aAAwDAQACEQMRAD8A9xAAAAAAAAAAAAAAAAAAALJ52sa571RrWpdVXYhhtJXYW0vBipqpkjUfGuU1dS/BU2GURkpK63GWrbGAAZMAAAAAAAAAAAAAAAAAAAAAAAAAAAAAAAAAAAAA0mKy52RIU/RxWkm3K/1GfFTY4lW5mNz9bvRjb7T11Ia2np8iOyrlPcqvkd7T10qpWY2ppf4l4vw4Lz9F8yRSVv19CNhVekVQ6NVtHMt03Nl/9/bY6U88xaWzr7ludjgOKJUQtdfpt6Mnv39/4kDsfG6UpUJcG2vqjdiaWxTXmbIAHREEAAAAAAAAAAAAAAAAAAAAAAAAAAAAAAAAAAGuxqsVjEjZ+llXIZ+ynrP7kNVaqqUHOXA9Qi5OyIM02fmV2uKFVZHudJ6z+7UhIld0TFTwoxqNbqalk/Ej1k+g52dVwjKc972v+/LcTbXaS3I5zGPSUcl8XzEyI5fk39F3u392viXVrb3NPKxUW6a00nOUKzhU04707k2UU1ZnrqKDQckcXz0WbcvTjSydrNnDVwN+fQ8PXjXpqpHj/bFNUg4ScWAAbzwAAAAAAAAAAAAAAAAAAAAAAAAAAAAAAUe9ERVVbIiXVV1Im85+B6yvdUO1O6EKL6sSLoX3rrJONz5atpmr6XTmVNkaL6PvVQiIibkTQhS4yrmVNBbo+v49fAl046Mb8X6Fkz7IaeqluScQq0aiqq2Q0EuOQ39NOJzWPrSm9GJMpRS2skvbc11VCZeeoPbTiX51kiXaqL7ioipQd2iS7MjYRiDqeZr01X0psVNqHp0EzXta9q3a5Eci9inlVRFY6zkVjF0WneunS6P37W/HidN2NjMuplS3S9fz9iFiaelG63r0OtAB2BWAAAAAAAAAAAAAAAAAAAAAAAAAAAAw1dU2JjpHei1L9q7kTtMxo8Rmz0yRp+igVHSbnS+q3u1kXFV8mndb3sXj+N5spQ0pbdxjoo3dKST9LKuW/s9lnuRDJUSWQyqtkNbVzHNYioqNP5k6K05HPY4udqKSByrm5p445LLZVYrtKX2aNByHKfym0VDWVVGmCUcqU0roUkV7Wq+3rKmQtuKnV1q/47DvpUX3jxLyn/PGJ/SpCx7EUZ0HJriaMVdTsdf/ALaaP/kFF/1G/wDjO9xGkjgr2sgYkUU1NFULG30Gvc56LkpsToofNiH0zj3zjTfQIPvyG7tiEdUk7HnDN5iLaqEhQTuie17VsrVRb95uZWXNVVQnCUahbSR6Vhlek8TJG7U6SbnbUJRwnI/F83Jmnr0JLIm5HbF+Hem47s+h9n4vWaKk962Px/JT16eXLZuAALA0AAAAAAAAAAAAAAAAAAAAAAAAEPFa7NRqqaZHLkRN3vXV+Pca6jp8hqJe7tLnu2uculVLVlz8yy64o7xw7lX15Pghne6yHPV62bUc+C2L6vz9ETYx0I6PHiYKqWyGqlfckVU1yGpymPxGnKyJ9GFkams/zuHfSovvHiXlP+eMT+lSHttZ/ncO+lRfePEvKf8APGJ/SpDrPZ/9r5lfjPiHMIfTOO/ONN9Ag+/IfMzUPprHfnGm+gQffkJXbH7SZrw3xETlQh1UJOMcjbnzeMrMu2jRPRWrdNh6JydxXPwoqreRlmv3rud3/ainC1cJn5O4qtPMir6Dui9Oz86e7tOh7Lxmr1U37r2P7+X3Ilelpxtx4HpAKNcioippRdKKmpUKnelOAAAAAAAAAAAAAAAAAAAAADWY3VqjWwsW0s1239lnrP4aO82MkiNRXOWzWorlXcia1NBSqsjnTvSyyaI0X1Yk9FO/WV+OraMcuO+X8Lj9l+DfRjt0nw9SRDEjGo1uhrUsnuI1XMSJn2Q1NRLc5rHV1Thoom0o6TuzFI65YCqHLSld3LBKxqa7RWYcv+qhTi9E+J4n5U48nGcTRf8AiHO4ojvie1Y27Jmon+zVU7uEzTyLyyQ2x2vT2nwqnfTRKd57PO+GfiVGN9857CcOV6KttehD6Ix9v+9GNT9XRws/nkX8Dyfk7hWiJLa3MT60PWMYW+L1H7MULf5L/wBxK7adsHI14X4iJpRULlKKfNy7ItRHdDUzsspvXoa6rhJNGdthrkjquR+L5yPNOXpxp0e1m7u+xUOiPLMNrnQStkbsXuXsX7O89OpalsjGyN0tcl0/Be07zsfF5tLKlvj6fjd0KrFU9GWkuPqZQAXZEAAAAAAAAAAAAAAAABgrqtIo3SO1NTQm1V2NT3qeZSUIuUtyMpNuyNbjM2ce2mb6OiSdf2b9Fnev2FdSEeihVEVz9Msi5ci9q+r7k1F1TLZDm6lVybqy4/wuC/vG5OUbWiiNVzmuc4vnkupiOTxdZ1JlhTjZFULkLUKkE2ml5ULZsTvZljdweinmvlpgtj86+22md/Qa3+09I5Yf5dy7tJwXl1S2NRO9ulgf/NI34Hc+zb/wSXzKrG++ja8lIEV9Km+aJP6jTtaxb4tXruWFvCnj/E47kOt6iiT9/F99FOta7KxHEXfvsnhG1PgSu3nbCPxRrwnxDaFqlSh88LkopgnZdDMWuPSdjDNLUxWOm5FYxpWneuvTHf2tqd9vq7TS1URAjlWN7XtVUVqot016y3wWJlRqKpHh/K4oj1IKScWetAhYRiKTxNkS19T0TY7b+PeTT6JTqRqRU47mUsouLswAD2YAAAAAAAAAAAABoq6bPTZKaYoF07nTf/P2qT8Xrlij6OmV65uJP2l2+5NZr6WnRjUamm2tdqrtVSpx1XSkqK8X9F9enMk0Y2Wn0MrnWQ1dXOSquaxqJZLqc12hiLLRRNow4lFcELEUuOde0mFyFS0rc8no1HKxt6aT+FfsOA8u2mvw2XY/DoFv252Rf7kPQ+Ubb08nuX7DgPLWzK5gk2vw9icMhf7jtPZp/omirx29Gw8m7sqrok/eIvBqu+B11At6zEXf6uZOD1b8DlfJTDeupOzOLwhedNgjry1jvaqqhf6ziV7Qv/zJfM8YP3zclFFyhwJbhS0qpaqmTBjlbc1dVEbZSJUx3N9KVmeJIlckMYzMubeto5NC31Iuxfr+vsPQTyF92rdNaHovJjFs/CiKvykaI129U2L9Vu47HsXF/wCiXivqvr1K7FU7rTXmbkAHTEAAAAAAAAAABVBqsdqls2Bi2fL6SprbF6y9+riaa9VUYOb/AOvgj3COnKxCz2fldN+rbeOD3es/vX6jNK+yCNiNRETQiJZE7CFW1BzlWplwcpb3tfiTUtJ2W4i1c9yGqiR9yy5yleo5yuT4qyLy5FLEUqRj2XlbliKVuYMkXF48qF6JuU5/lLyLmxikwV1JLTItFDJBUtmlVjmv+TRERERerdrtrTXc3mMV6RRuXWq6ETWqruRDmMepcJwzNvxhstZiM7UlShp3ZLImKujOORU3Kl7672RUS51vs7mLSsthXY22w6bkbyLlw6ZlRVS0rYomPy3NlVbXYqX0om8jcmEVWPev6x75EvoWznKvxNThOEYRimigjlw2uRFfFFK9ZIJbJfJuqru2WVNdlsbvAqq7Vjc3NyxOWORi62vatlRe9Df7Quo6UVbZfeecHbSe02tylyhRVOLLMqqlouUVTJgKpjehcUU9Iwa2qiM3J7FVp5mr6q6HJvRdafnaiGSeO5qp2WUn0Kri1KL2o1SXM9eY9HIjmrdqoioqalRdSlxy/IrGc4zMvXps0s7U2p8e/sOoPoeFxCxFJVF5/J8SnqQ0JWAAJJrAAAAAALJ5msa57ls1qK5V7EOfpsp6umelny6UT2Y/Vb8SRjM+ckbTp6DLST9vsx/HgUVbIUmKq5tSy3R9ePTd1JcI6Mfm/QsqJbIaSqmupKrqg1j3HNY/EaT0UTKULbRcIpaVKVkkuLkUsuVMGS+4uW3K3MGTXujztfh8S+is6SKmxc210lv5DxrlxVPqsaxB77rarliTsZE7NMTgxD2VJc3iOHSL6OezffIx0afW9DzDHMFdHi+JNei3WsmkS+1sj1kavheh3/YNtV2cyoxfxDZ4Ax0KxSs0Pic2Rqpvatz0PHWJHisit0NqIIqhU/aW7F/7aL3nLYbQqqNaiXV1mom9V0Ih1PKRUdijWN05ilhid/Fd7/sc3ibu2UnhJXPGG+IiVcFLlLnzouiqqWgpcyYCqUBQyYKOQgVURPUwytubYOzMMgYdWuglbI1bWVPd3/naeqUVW2WNkjdTkv7l2ovuU8nqI7HT8hsas5ad66HehfY7Zx1dybzpOycXlVNCXuy9eH26EOvT0o34o7gAHYlYAAACNiNakMbnrpVNDW7XPXU0knPVtTnpv3UCq1u50u13dqIeMr5VPZvexffyNtKGk9u5FKSFWoquW8j1V8i73LrLauayGR86Ihp62sRdpzmIrRo07JkyMXKV2R6iW6mC5asgyzmpycncmpWLypjyyuWa7GTJcFmWVyzFjJfcrcx5ZXLMWBDxmhWWOzVVHt6TFTWjk0oqdtzBWeY4i6OWrlTDcTY1IpXvb/h6hG6n30InFFTVpREU2eWYJ6SN/pNRS37O7Sng7q10zRWoKoXUtRQUHyiVDMRqmp8hDT2VmXsc5yXRPeurYirYi4XBIrpKidcqedyySLqS67ETYiJZE7EQzQUETPRaiEnKPfaHas8WtBKyPNHDqntL7lLluWUyylsSS8pctyymWZsC4oW5ZTLM2BcWqMsplmbGCLUxEGOVY3o5NCot9Gs2kljW1LSVSlwPD5nqGB4mlRC19+l6L/4t/frNgebcj8azMuQ5bRv0LuTt7vsVT0k7vs3FaxS/V7y2P6Pz9blVXp6Etm5gAFkaDWY/iWZiWy2kf0Gdm93d+Bx7sURiI1upPzcxco8YWaZytRchvRZoX0d/frNFI967HcFOHx+LliazcH+lbF9/P7FtTpqnGz3m2mxhV2kN9eQFa7c7gpTNu3O4KQMtPez3cneejz0g5t253BRkO3O4KMuIuyf56PPSBkO3O4KVyHbncFMZcTN2T/PR56QMh253BSuQ7c7goy4i7J/nw89IGQ7c7goyHbncFMZcRdmw8+Hnxr8h253BRkO3O4KMqIuzYefDz41+Q7c7goyHbncFGVEXZP8APR58QMh253BRkO3O4KMuIuyd56PPSDkO3O4KUyHbncFM5cRdk7z0eekHIdudwUpkO3O4KMuIuyd56U89IWQ7c7gozbtzuCmcuJi7Ji1hglnuYs27c7gpTNO9l3BTKgkLsNkVFRU1ppQ9O5I4yk8KNVflI0RF3q3Zw1cN55jmney7gpteTuJPp5mus7JVbOSy2VNqfnsJ+DxOrVVPhufh+DXOnpx0T1cGu5+p/b/lcVOu1uh349UV2VPkzK7CYFVVWGJVXSq5DdZTmen6mLwNJgPer0u6uiMZk+bIfM9P1MXgaOZ6fqYvA0mAavS7i6IZk+bIfM9P1MXgaOZ6fqYvA0mAavS7i6IZk+bIfM9P1MXgaOZ6fqYvA0mAavS7i6IZk+bIfM9P1MXgaOZ6fqYvA0mAavS7i6IZk+bIfM9P1MXgaOZ6fqYvA0mAavS7i6IZk+bIfM9P1MXgaOZ6fqYvA0mAavS7i6IZk+bIfM9P1MXgaOZ6fqYvA0mAavS7i6IZk+bIfM9P1MXgaOZ6fqYvA0mAavS7i6IZk+bIfM9P1MXgaOZ6fqYvA0mAavS7i6IZk+bIfM9P1MXgaOZ6fqYvA0mAavS7i6IZk+bIfM9P1MXgaOZ6fqYvA0mAavS7i6IZk+bIfM9P1MXgaOZ6fqYvA0mAavS7i6IZk+bIfM9P1MXgaOZ6fqYvA0mAavS7i6IZk+bMeYb7LfCgMgNmjHkebsAA9GAAAAAAAAAAAAAAAAAAAAAAAAAAAAAAAAAAAAAAAAAAD//Z"/>
          <p:cNvSpPr>
            <a:spLocks noChangeAspect="1" noChangeArrowheads="1"/>
          </p:cNvSpPr>
          <p:nvPr/>
        </p:nvSpPr>
        <p:spPr bwMode="auto">
          <a:xfrm>
            <a:off x="63500" y="-10414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6" name="Picture 12" descr="http://t1.gstatic.com/images?q=tbn:ANd9GcTQk1aA-eghLQEYtmahJ1-3PmZNPNDucTyPHGA6-e8nramlqnOh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26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468" y="4507419"/>
            <a:ext cx="579644" cy="520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4" name="Group 53"/>
          <p:cNvGrpSpPr/>
          <p:nvPr/>
        </p:nvGrpSpPr>
        <p:grpSpPr>
          <a:xfrm>
            <a:off x="6209979" y="1015947"/>
            <a:ext cx="2662630" cy="1208652"/>
            <a:chOff x="437844" y="996663"/>
            <a:chExt cx="2662630" cy="1208652"/>
          </a:xfrm>
        </p:grpSpPr>
        <p:sp>
          <p:nvSpPr>
            <p:cNvPr id="55" name="Cloud 54"/>
            <p:cNvSpPr/>
            <p:nvPr/>
          </p:nvSpPr>
          <p:spPr bwMode="auto">
            <a:xfrm>
              <a:off x="437844" y="996663"/>
              <a:ext cx="2662630" cy="1208652"/>
            </a:xfrm>
            <a:prstGeom prst="cloud">
              <a:avLst/>
            </a:prstGeom>
            <a:blipFill dpi="0" rotWithShape="1">
              <a:blip r:embed="rId5">
                <a:alphaModFix amt="70000"/>
              </a:blip>
              <a:srcRect/>
              <a:stretch>
                <a:fillRect/>
              </a:stretch>
            </a:blip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lt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pPr algn="ctr"/>
              <a:endParaRPr lang="en-US" sz="1600" b="0" dirty="0" smtClean="0">
                <a:latin typeface="+mn-lt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996882" y="1287735"/>
              <a:ext cx="1544555" cy="707886"/>
            </a:xfrm>
            <a:prstGeom prst="rect">
              <a:avLst/>
            </a:prstGeom>
            <a:solidFill>
              <a:schemeClr val="bg1"/>
            </a:solidFill>
            <a:effectLst>
              <a:softEdge rad="12700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smtClean="0">
                  <a:latin typeface="+mj-lt"/>
                </a:rPr>
                <a:t>Structured</a:t>
              </a:r>
            </a:p>
            <a:p>
              <a:pPr algn="ctr"/>
              <a:r>
                <a:rPr lang="en-US" sz="2000" dirty="0" smtClean="0">
                  <a:latin typeface="+mj-lt"/>
                </a:rPr>
                <a:t>(RDBMS)</a:t>
              </a:r>
              <a:endParaRPr lang="en-US" sz="2000" dirty="0">
                <a:latin typeface="+mj-lt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506941" y="1015947"/>
            <a:ext cx="2524440" cy="1305684"/>
            <a:chOff x="506941" y="878177"/>
            <a:chExt cx="2524440" cy="1369566"/>
          </a:xfrm>
        </p:grpSpPr>
        <p:sp>
          <p:nvSpPr>
            <p:cNvPr id="58" name="Cloud 57"/>
            <p:cNvSpPr/>
            <p:nvPr/>
          </p:nvSpPr>
          <p:spPr bwMode="auto">
            <a:xfrm>
              <a:off x="506941" y="878177"/>
              <a:ext cx="2524440" cy="1369566"/>
            </a:xfrm>
            <a:prstGeom prst="cloud">
              <a:avLst/>
            </a:prstGeom>
            <a:blipFill dpi="0" rotWithShape="1">
              <a:blip r:embed="rId6">
                <a:alphaModFix amt="70000"/>
              </a:blip>
              <a:srcRect/>
              <a:stretch>
                <a:fillRect/>
              </a:stretch>
            </a:blip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lt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pPr algn="ctr"/>
              <a:endParaRPr lang="en-US" sz="1800" dirty="0" smtClean="0">
                <a:latin typeface="+mn-lt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886995" y="1167210"/>
              <a:ext cx="1949005" cy="742520"/>
            </a:xfrm>
            <a:prstGeom prst="rect">
              <a:avLst/>
            </a:prstGeom>
            <a:solidFill>
              <a:schemeClr val="bg1"/>
            </a:solidFill>
            <a:effectLst>
              <a:softEdge rad="12700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rgbClr val="A50021"/>
                  </a:solidFill>
                  <a:latin typeface="+mj-lt"/>
                </a:rPr>
                <a:t>Unstructured</a:t>
              </a:r>
            </a:p>
            <a:p>
              <a:pPr algn="ctr"/>
              <a:r>
                <a:rPr lang="en-US" sz="2000" dirty="0" smtClean="0">
                  <a:solidFill>
                    <a:srgbClr val="A50021"/>
                  </a:solidFill>
                  <a:latin typeface="+mj-lt"/>
                </a:rPr>
                <a:t>(</a:t>
              </a:r>
              <a:r>
                <a:rPr lang="en-US" sz="2000" dirty="0" err="1" smtClean="0">
                  <a:solidFill>
                    <a:srgbClr val="A50021"/>
                  </a:solidFill>
                  <a:latin typeface="+mj-lt"/>
                </a:rPr>
                <a:t>Hadoop</a:t>
              </a:r>
              <a:r>
                <a:rPr lang="en-US" sz="2000" dirty="0" smtClean="0">
                  <a:solidFill>
                    <a:srgbClr val="A50021"/>
                  </a:solidFill>
                  <a:latin typeface="+mj-lt"/>
                </a:rPr>
                <a:t>)</a:t>
              </a:r>
              <a:endParaRPr lang="en-US" sz="2000" dirty="0">
                <a:solidFill>
                  <a:srgbClr val="A5002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371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40" grpId="0" animBg="1"/>
      <p:bldP spid="40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39" grpId="0"/>
      <p:bldP spid="41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5624" y="69012"/>
            <a:ext cx="8095861" cy="616634"/>
          </a:xfrm>
        </p:spPr>
        <p:txBody>
          <a:bodyPr/>
          <a:lstStyle/>
          <a:p>
            <a:pPr algn="ctr"/>
            <a:r>
              <a:rPr lang="en-US" dirty="0" smtClean="0"/>
              <a:t>Connecting the Universes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639" y="3804820"/>
            <a:ext cx="7784014" cy="717313"/>
          </a:xfrm>
        </p:spPr>
        <p:txBody>
          <a:bodyPr>
            <a:noAutofit/>
          </a:bodyPr>
          <a:lstStyle/>
          <a:p>
            <a:r>
              <a:rPr lang="en-US" sz="2000" dirty="0" smtClean="0"/>
              <a:t>Some applications need data from </a:t>
            </a:r>
            <a:r>
              <a:rPr lang="en-US" sz="2000" b="1" dirty="0" smtClean="0">
                <a:solidFill>
                  <a:srgbClr val="C00000"/>
                </a:solidFill>
              </a:rPr>
              <a:t>both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b="1" dirty="0" smtClean="0">
                <a:solidFill>
                  <a:srgbClr val="C00000"/>
                </a:solidFill>
              </a:rPr>
              <a:t>universes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61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01639" y="3365035"/>
            <a:ext cx="123373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800" dirty="0" smtClean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Why?</a:t>
            </a:r>
          </a:p>
        </p:txBody>
      </p:sp>
      <p:pic>
        <p:nvPicPr>
          <p:cNvPr id="6" name="Picture 2" descr="C:\Users\dewitt.NORTHAMERICA\AppData\Local\Microsoft\Windows\Temporary Internet Files\Content.IE5\HV65TZFW\MC90020261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360" y="940924"/>
            <a:ext cx="3330679" cy="906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oup 19"/>
          <p:cNvGrpSpPr/>
          <p:nvPr/>
        </p:nvGrpSpPr>
        <p:grpSpPr>
          <a:xfrm>
            <a:off x="6955259" y="2095343"/>
            <a:ext cx="839006" cy="952259"/>
            <a:chOff x="7465721" y="4329351"/>
            <a:chExt cx="839006" cy="952259"/>
          </a:xfrm>
        </p:grpSpPr>
        <p:sp>
          <p:nvSpPr>
            <p:cNvPr id="21" name="Can 20"/>
            <p:cNvSpPr/>
            <p:nvPr/>
          </p:nvSpPr>
          <p:spPr bwMode="auto">
            <a:xfrm>
              <a:off x="7465721" y="4329351"/>
              <a:ext cx="839006" cy="952259"/>
            </a:xfrm>
            <a:prstGeom prst="can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headEnd type="none" w="med" len="med"/>
              <a:tailEnd type="none" w="med" len="med"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22" name="Rounded Rectangle 21"/>
            <p:cNvSpPr/>
            <p:nvPr/>
          </p:nvSpPr>
          <p:spPr bwMode="auto">
            <a:xfrm>
              <a:off x="7621659" y="4591723"/>
              <a:ext cx="527131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194546" y="2052915"/>
            <a:ext cx="1143806" cy="1257059"/>
            <a:chOff x="1197258" y="2052915"/>
            <a:chExt cx="1143806" cy="1257059"/>
          </a:xfrm>
        </p:grpSpPr>
        <p:grpSp>
          <p:nvGrpSpPr>
            <p:cNvPr id="17" name="Group 16"/>
            <p:cNvGrpSpPr/>
            <p:nvPr/>
          </p:nvGrpSpPr>
          <p:grpSpPr>
            <a:xfrm>
              <a:off x="1197258" y="2052915"/>
              <a:ext cx="839006" cy="952259"/>
              <a:chOff x="653559" y="2541272"/>
              <a:chExt cx="839006" cy="952259"/>
            </a:xfrm>
          </p:grpSpPr>
          <p:sp>
            <p:nvSpPr>
              <p:cNvPr id="18" name="Can 17"/>
              <p:cNvSpPr/>
              <p:nvPr/>
            </p:nvSpPr>
            <p:spPr bwMode="auto">
              <a:xfrm>
                <a:off x="653559" y="2541272"/>
                <a:ext cx="839006" cy="952259"/>
              </a:xfrm>
              <a:prstGeom prst="can">
                <a:avLst/>
              </a:prstGeom>
              <a:solidFill>
                <a:srgbClr val="FFFF00"/>
              </a:solidFill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9" name="Rounded Rectangle 18"/>
              <p:cNvSpPr/>
              <p:nvPr/>
            </p:nvSpPr>
            <p:spPr bwMode="auto">
              <a:xfrm>
                <a:off x="825614" y="2847974"/>
                <a:ext cx="494897" cy="276225"/>
              </a:xfrm>
              <a:prstGeom prst="roundRect">
                <a:avLst/>
              </a:prstGeom>
              <a:solidFill>
                <a:srgbClr val="00FF99"/>
              </a:solidFill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1349658" y="2205315"/>
              <a:ext cx="839006" cy="952259"/>
              <a:chOff x="653559" y="2541272"/>
              <a:chExt cx="839006" cy="952259"/>
            </a:xfrm>
          </p:grpSpPr>
          <p:sp>
            <p:nvSpPr>
              <p:cNvPr id="27" name="Can 26"/>
              <p:cNvSpPr/>
              <p:nvPr/>
            </p:nvSpPr>
            <p:spPr bwMode="auto">
              <a:xfrm>
                <a:off x="653559" y="2541272"/>
                <a:ext cx="839006" cy="952259"/>
              </a:xfrm>
              <a:prstGeom prst="can">
                <a:avLst/>
              </a:prstGeom>
              <a:solidFill>
                <a:srgbClr val="FFFF00"/>
              </a:solidFill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28" name="Rounded Rectangle 27"/>
              <p:cNvSpPr/>
              <p:nvPr/>
            </p:nvSpPr>
            <p:spPr bwMode="auto">
              <a:xfrm>
                <a:off x="825614" y="2847974"/>
                <a:ext cx="494897" cy="276225"/>
              </a:xfrm>
              <a:prstGeom prst="roundRect">
                <a:avLst/>
              </a:prstGeom>
              <a:solidFill>
                <a:srgbClr val="00FF99"/>
              </a:solidFill>
              <a:ln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1502058" y="2357715"/>
              <a:ext cx="839006" cy="952259"/>
              <a:chOff x="1502058" y="2357715"/>
              <a:chExt cx="839006" cy="952259"/>
            </a:xfrm>
          </p:grpSpPr>
          <p:sp>
            <p:nvSpPr>
              <p:cNvPr id="30" name="Can 29"/>
              <p:cNvSpPr/>
              <p:nvPr/>
            </p:nvSpPr>
            <p:spPr bwMode="auto">
              <a:xfrm>
                <a:off x="1502058" y="2357715"/>
                <a:ext cx="839006" cy="952259"/>
              </a:xfrm>
              <a:prstGeom prst="can">
                <a:avLst/>
              </a:prstGeom>
              <a:solidFill>
                <a:srgbClr val="FFFF00"/>
              </a:solidFill>
              <a:ln w="12700">
                <a:headEnd type="none" w="med" len="med"/>
                <a:tailEnd type="none" w="med" len="med"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3">
                <a:schemeClr val="dk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sp>
            <p:nvSpPr>
              <p:cNvPr id="31" name="Rounded Rectangle 30"/>
              <p:cNvSpPr/>
              <p:nvPr/>
            </p:nvSpPr>
            <p:spPr bwMode="auto">
              <a:xfrm>
                <a:off x="1670070" y="2600047"/>
                <a:ext cx="494897" cy="276225"/>
              </a:xfrm>
              <a:prstGeom prst="roundRect">
                <a:avLst/>
              </a:prstGeom>
              <a:solidFill>
                <a:srgbClr val="00FF99"/>
              </a:solidFill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</p:grpSp>
      </p:grpSp>
      <p:grpSp>
        <p:nvGrpSpPr>
          <p:cNvPr id="32" name="Group 31"/>
          <p:cNvGrpSpPr/>
          <p:nvPr/>
        </p:nvGrpSpPr>
        <p:grpSpPr>
          <a:xfrm>
            <a:off x="7107659" y="2247743"/>
            <a:ext cx="839006" cy="952259"/>
            <a:chOff x="7465721" y="4329351"/>
            <a:chExt cx="839006" cy="952259"/>
          </a:xfrm>
        </p:grpSpPr>
        <p:sp>
          <p:nvSpPr>
            <p:cNvPr id="33" name="Can 32"/>
            <p:cNvSpPr/>
            <p:nvPr/>
          </p:nvSpPr>
          <p:spPr bwMode="auto">
            <a:xfrm>
              <a:off x="7465721" y="4329351"/>
              <a:ext cx="839006" cy="952259"/>
            </a:xfrm>
            <a:prstGeom prst="can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headEnd type="none" w="med" len="med"/>
              <a:tailEnd type="none" w="med" len="med"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34" name="Rounded Rectangle 33"/>
            <p:cNvSpPr/>
            <p:nvPr/>
          </p:nvSpPr>
          <p:spPr bwMode="auto">
            <a:xfrm>
              <a:off x="7621659" y="4591723"/>
              <a:ext cx="527131" cy="276225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</p:grpSp>
      <p:sp>
        <p:nvSpPr>
          <p:cNvPr id="36" name="Can 35"/>
          <p:cNvSpPr/>
          <p:nvPr/>
        </p:nvSpPr>
        <p:spPr bwMode="auto">
          <a:xfrm>
            <a:off x="7260059" y="2400143"/>
            <a:ext cx="839006" cy="952259"/>
          </a:xfrm>
          <a:prstGeom prst="can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headEnd type="none" w="med" len="med"/>
            <a:tailEnd type="none" w="med" len="med"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7" name="Rounded Rectangle 36"/>
          <p:cNvSpPr/>
          <p:nvPr/>
        </p:nvSpPr>
        <p:spPr bwMode="auto">
          <a:xfrm>
            <a:off x="7417766" y="2662515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3" name="Rounded Rectangle 52"/>
          <p:cNvSpPr/>
          <p:nvPr/>
        </p:nvSpPr>
        <p:spPr bwMode="auto">
          <a:xfrm>
            <a:off x="6181448" y="2765635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01639" y="4261630"/>
            <a:ext cx="1656287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800" dirty="0" smtClean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Where?</a:t>
            </a:r>
          </a:p>
        </p:txBody>
      </p:sp>
      <p:sp>
        <p:nvSpPr>
          <p:cNvPr id="42" name="Content Placeholder 2"/>
          <p:cNvSpPr txBox="1">
            <a:spLocks/>
          </p:cNvSpPr>
          <p:nvPr/>
        </p:nvSpPr>
        <p:spPr bwMode="auto">
          <a:xfrm>
            <a:off x="501639" y="4700149"/>
            <a:ext cx="7402837" cy="779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r>
              <a:rPr lang="en-US" sz="2000" b="0" dirty="0" smtClean="0"/>
              <a:t>Only option is unstructured universe as unstructured data cannot be loaded into RDBMS</a:t>
            </a:r>
          </a:p>
        </p:txBody>
      </p:sp>
      <p:sp>
        <p:nvSpPr>
          <p:cNvPr id="43" name="Rounded Rectangle 42"/>
          <p:cNvSpPr/>
          <p:nvPr/>
        </p:nvSpPr>
        <p:spPr bwMode="auto">
          <a:xfrm>
            <a:off x="5493918" y="2802006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4" name="Rounded Rectangle 43"/>
          <p:cNvSpPr/>
          <p:nvPr/>
        </p:nvSpPr>
        <p:spPr bwMode="auto">
          <a:xfrm>
            <a:off x="4806387" y="2838377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5" name="Rounded Rectangle 44"/>
          <p:cNvSpPr/>
          <p:nvPr/>
        </p:nvSpPr>
        <p:spPr bwMode="auto">
          <a:xfrm>
            <a:off x="4118855" y="2877000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6" name="Rounded Rectangle 45"/>
          <p:cNvSpPr/>
          <p:nvPr/>
        </p:nvSpPr>
        <p:spPr bwMode="auto">
          <a:xfrm>
            <a:off x="3431323" y="2899550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7" name="Rounded Rectangle 46"/>
          <p:cNvSpPr/>
          <p:nvPr/>
        </p:nvSpPr>
        <p:spPr bwMode="auto">
          <a:xfrm>
            <a:off x="2743794" y="2927611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5" name="Rounded Rectangle 54"/>
          <p:cNvSpPr/>
          <p:nvPr/>
        </p:nvSpPr>
        <p:spPr bwMode="auto">
          <a:xfrm>
            <a:off x="1651240" y="2973078"/>
            <a:ext cx="527131" cy="27622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01639" y="5419044"/>
            <a:ext cx="1274644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800" dirty="0" smtClean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How?</a:t>
            </a:r>
          </a:p>
        </p:txBody>
      </p:sp>
      <p:sp>
        <p:nvSpPr>
          <p:cNvPr id="41" name="Content Placeholder 2"/>
          <p:cNvSpPr txBox="1">
            <a:spLocks/>
          </p:cNvSpPr>
          <p:nvPr/>
        </p:nvSpPr>
        <p:spPr bwMode="auto">
          <a:xfrm>
            <a:off x="501639" y="5942264"/>
            <a:ext cx="7772400" cy="640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r>
              <a:rPr lang="en-US" sz="2000" b="0" dirty="0" smtClean="0"/>
              <a:t>Use </a:t>
            </a:r>
            <a:r>
              <a:rPr lang="en-US" sz="2000" b="0" dirty="0" err="1" smtClean="0"/>
              <a:t>Sqoop</a:t>
            </a:r>
            <a:r>
              <a:rPr lang="en-US" sz="2000" b="0" dirty="0" smtClean="0"/>
              <a:t> unload utility or query capability in Map tasks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5493918" y="5090002"/>
            <a:ext cx="3383515" cy="906459"/>
            <a:chOff x="5493918" y="4945187"/>
            <a:chExt cx="3383515" cy="906459"/>
          </a:xfrm>
        </p:grpSpPr>
        <p:sp>
          <p:nvSpPr>
            <p:cNvPr id="54" name="TextBox 53"/>
            <p:cNvSpPr txBox="1"/>
            <p:nvPr/>
          </p:nvSpPr>
          <p:spPr>
            <a:xfrm>
              <a:off x="6175479" y="4945187"/>
              <a:ext cx="2701954" cy="584775"/>
            </a:xfrm>
            <a:prstGeom prst="rect">
              <a:avLst/>
            </a:prstGeom>
            <a:solidFill>
              <a:srgbClr val="FFFF00"/>
            </a:solidFill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Again performance of this is not very good </a:t>
              </a:r>
            </a:p>
          </p:txBody>
        </p:sp>
        <p:cxnSp>
          <p:nvCxnSpPr>
            <p:cNvPr id="56" name="Straight Arrow Connector 55"/>
            <p:cNvCxnSpPr>
              <a:stCxn id="54" idx="1"/>
            </p:cNvCxnSpPr>
            <p:nvPr/>
          </p:nvCxnSpPr>
          <p:spPr bwMode="auto">
            <a:xfrm flipH="1">
              <a:off x="5493918" y="5237575"/>
              <a:ext cx="681561" cy="614071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</p:cxnSp>
      </p:grpSp>
      <p:sp>
        <p:nvSpPr>
          <p:cNvPr id="57" name="TextBox 56"/>
          <p:cNvSpPr txBox="1"/>
          <p:nvPr/>
        </p:nvSpPr>
        <p:spPr>
          <a:xfrm>
            <a:off x="4032973" y="1791278"/>
            <a:ext cx="1385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01020B"/>
                </a:solidFill>
                <a:latin typeface="+mj-lt"/>
              </a:rPr>
              <a:t>Sqoop</a:t>
            </a:r>
            <a:endParaRPr lang="en-US" sz="2800" dirty="0" smtClean="0">
              <a:solidFill>
                <a:srgbClr val="01020B"/>
              </a:solidFill>
              <a:latin typeface="+mj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550324" y="542853"/>
            <a:ext cx="1853392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(Reason #3)</a:t>
            </a:r>
          </a:p>
        </p:txBody>
      </p:sp>
      <p:pic>
        <p:nvPicPr>
          <p:cNvPr id="49" name="Picture 12" descr="http://t1.gstatic.com/images?q=tbn:ANd9GcTQk1aA-eghLQEYtmahJ1-3PmZNPNDucTyPHGA6-e8nramlqnOh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26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018" y="4895359"/>
            <a:ext cx="579644" cy="520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0" name="Group 49"/>
          <p:cNvGrpSpPr/>
          <p:nvPr/>
        </p:nvGrpSpPr>
        <p:grpSpPr>
          <a:xfrm>
            <a:off x="6209979" y="831273"/>
            <a:ext cx="2667454" cy="1393326"/>
            <a:chOff x="437844" y="996663"/>
            <a:chExt cx="2662630" cy="1208652"/>
          </a:xfrm>
        </p:grpSpPr>
        <p:sp>
          <p:nvSpPr>
            <p:cNvPr id="51" name="Cloud 50"/>
            <p:cNvSpPr/>
            <p:nvPr/>
          </p:nvSpPr>
          <p:spPr bwMode="auto">
            <a:xfrm>
              <a:off x="437844" y="996663"/>
              <a:ext cx="2662630" cy="1208652"/>
            </a:xfrm>
            <a:prstGeom prst="cloud">
              <a:avLst/>
            </a:prstGeom>
            <a:blipFill dpi="0" rotWithShape="1">
              <a:blip r:embed="rId5">
                <a:alphaModFix amt="70000"/>
              </a:blip>
              <a:srcRect/>
              <a:stretch>
                <a:fillRect/>
              </a:stretch>
            </a:blip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lt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pPr algn="ctr"/>
              <a:endParaRPr lang="en-US" sz="1600" b="0" dirty="0" smtClean="0">
                <a:latin typeface="+mn-lt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996882" y="1287735"/>
              <a:ext cx="1544555" cy="707886"/>
            </a:xfrm>
            <a:prstGeom prst="rect">
              <a:avLst/>
            </a:prstGeom>
            <a:solidFill>
              <a:schemeClr val="bg1"/>
            </a:solidFill>
            <a:effectLst>
              <a:softEdge rad="12700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smtClean="0">
                  <a:latin typeface="+mj-lt"/>
                </a:rPr>
                <a:t>Structured</a:t>
              </a:r>
            </a:p>
            <a:p>
              <a:pPr algn="ctr"/>
              <a:r>
                <a:rPr lang="en-US" sz="2000" dirty="0" smtClean="0">
                  <a:latin typeface="+mj-lt"/>
                </a:rPr>
                <a:t>(RDBMS)</a:t>
              </a:r>
              <a:endParaRPr lang="en-US" sz="2000" dirty="0">
                <a:latin typeface="+mj-lt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506941" y="997475"/>
            <a:ext cx="2524440" cy="1305684"/>
            <a:chOff x="506941" y="878177"/>
            <a:chExt cx="2524440" cy="1369566"/>
          </a:xfrm>
        </p:grpSpPr>
        <p:sp>
          <p:nvSpPr>
            <p:cNvPr id="60" name="Cloud 59"/>
            <p:cNvSpPr/>
            <p:nvPr/>
          </p:nvSpPr>
          <p:spPr bwMode="auto">
            <a:xfrm>
              <a:off x="506941" y="878177"/>
              <a:ext cx="2524440" cy="1369566"/>
            </a:xfrm>
            <a:prstGeom prst="cloud">
              <a:avLst/>
            </a:prstGeom>
            <a:blipFill dpi="0" rotWithShape="1">
              <a:blip r:embed="rId6">
                <a:alphaModFix amt="70000"/>
              </a:blip>
              <a:srcRect/>
              <a:stretch>
                <a:fillRect/>
              </a:stretch>
            </a:blip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lt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pPr algn="ctr"/>
              <a:endParaRPr lang="en-US" sz="1800" dirty="0" smtClean="0">
                <a:latin typeface="+mn-lt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886995" y="1112532"/>
              <a:ext cx="1949005" cy="742520"/>
            </a:xfrm>
            <a:prstGeom prst="rect">
              <a:avLst/>
            </a:prstGeom>
            <a:solidFill>
              <a:schemeClr val="bg1"/>
            </a:solidFill>
            <a:effectLst>
              <a:softEdge rad="12700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rgbClr val="A50021"/>
                  </a:solidFill>
                  <a:latin typeface="+mj-lt"/>
                </a:rPr>
                <a:t>Unstructured</a:t>
              </a:r>
            </a:p>
            <a:p>
              <a:pPr algn="ctr"/>
              <a:r>
                <a:rPr lang="en-US" sz="2000" dirty="0" smtClean="0">
                  <a:solidFill>
                    <a:srgbClr val="A50021"/>
                  </a:solidFill>
                  <a:latin typeface="+mj-lt"/>
                </a:rPr>
                <a:t>(</a:t>
              </a:r>
              <a:r>
                <a:rPr lang="en-US" sz="2000" dirty="0" err="1" smtClean="0">
                  <a:solidFill>
                    <a:srgbClr val="A50021"/>
                  </a:solidFill>
                  <a:latin typeface="+mj-lt"/>
                </a:rPr>
                <a:t>Hadoop</a:t>
              </a:r>
              <a:r>
                <a:rPr lang="en-US" sz="2000" dirty="0" smtClean="0">
                  <a:solidFill>
                    <a:srgbClr val="A50021"/>
                  </a:solidFill>
                  <a:latin typeface="+mj-lt"/>
                </a:rPr>
                <a:t>)</a:t>
              </a:r>
              <a:endParaRPr lang="en-US" sz="2000" dirty="0">
                <a:solidFill>
                  <a:srgbClr val="A5002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297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5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53" grpId="0" animBg="1"/>
      <p:bldP spid="53" grpId="1" animBg="1"/>
      <p:bldP spid="39" grpId="0"/>
      <p:bldP spid="42" grpId="0" build="p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55" grpId="0" animBg="1"/>
      <p:bldP spid="40" grpId="0"/>
      <p:bldP spid="41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2899410" y="2706059"/>
            <a:ext cx="459105" cy="167306"/>
            <a:chOff x="2133600" y="5105400"/>
            <a:chExt cx="990600" cy="457199"/>
          </a:xfrm>
          <a:solidFill>
            <a:srgbClr val="FF9900"/>
          </a:solidFill>
        </p:grpSpPr>
        <p:sp>
          <p:nvSpPr>
            <p:cNvPr id="60" name="Rectangle 59"/>
            <p:cNvSpPr/>
            <p:nvPr/>
          </p:nvSpPr>
          <p:spPr>
            <a:xfrm>
              <a:off x="2133600" y="5105400"/>
              <a:ext cx="990600" cy="457199"/>
            </a:xfrm>
            <a:prstGeom prst="rect">
              <a:avLst/>
            </a:prstGeom>
            <a:grpFill/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cxnSp>
          <p:nvCxnSpPr>
            <p:cNvPr id="61" name="Straight Connector 60"/>
            <p:cNvCxnSpPr/>
            <p:nvPr/>
          </p:nvCxnSpPr>
          <p:spPr>
            <a:xfrm>
              <a:off x="2133600" y="5257800"/>
              <a:ext cx="990600" cy="0"/>
            </a:xfrm>
            <a:prstGeom prst="line">
              <a:avLst/>
            </a:pr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2133600" y="5410200"/>
              <a:ext cx="990600" cy="0"/>
            </a:xfrm>
            <a:prstGeom prst="line">
              <a:avLst/>
            </a:pr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oup 65"/>
          <p:cNvGrpSpPr/>
          <p:nvPr/>
        </p:nvGrpSpPr>
        <p:grpSpPr>
          <a:xfrm>
            <a:off x="653993" y="2117118"/>
            <a:ext cx="3587646" cy="2312203"/>
            <a:chOff x="653993" y="2117118"/>
            <a:chExt cx="3587646" cy="2312203"/>
          </a:xfrm>
        </p:grpSpPr>
        <p:grpSp>
          <p:nvGrpSpPr>
            <p:cNvPr id="57" name="Group 56"/>
            <p:cNvGrpSpPr/>
            <p:nvPr/>
          </p:nvGrpSpPr>
          <p:grpSpPr>
            <a:xfrm>
              <a:off x="653993" y="2117118"/>
              <a:ext cx="3587646" cy="2312203"/>
              <a:chOff x="653993" y="2117118"/>
              <a:chExt cx="3587646" cy="2312203"/>
            </a:xfrm>
          </p:grpSpPr>
          <p:sp>
            <p:nvSpPr>
              <p:cNvPr id="29" name="AutoShape 13"/>
              <p:cNvSpPr>
                <a:spLocks noChangeArrowheads="1"/>
              </p:cNvSpPr>
              <p:nvPr/>
            </p:nvSpPr>
            <p:spPr bwMode="auto">
              <a:xfrm>
                <a:off x="1663810" y="3662332"/>
                <a:ext cx="1594260" cy="766989"/>
              </a:xfrm>
              <a:prstGeom prst="can">
                <a:avLst>
                  <a:gd name="adj" fmla="val 25000"/>
                </a:avLst>
              </a:prstGeom>
              <a:ln w="12700">
                <a:solidFill>
                  <a:srgbClr val="01020B"/>
                </a:solidFill>
                <a:round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400" b="0">
                  <a:latin typeface="Arial" charset="0"/>
                </a:endParaRPr>
              </a:p>
            </p:txBody>
          </p:sp>
          <p:sp>
            <p:nvSpPr>
              <p:cNvPr id="27" name="Rounded Rectangle 26"/>
              <p:cNvSpPr/>
              <p:nvPr/>
            </p:nvSpPr>
            <p:spPr bwMode="auto">
              <a:xfrm>
                <a:off x="1605141" y="3043829"/>
                <a:ext cx="1685350" cy="325923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latin typeface="+mj-lt"/>
                  </a:rPr>
                  <a:t>RDBMS</a:t>
                </a:r>
                <a:endParaRPr kumimoji="0" lang="en-US" sz="140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latin typeface="+mj-lt"/>
                </a:endParaRPr>
              </a:p>
            </p:txBody>
          </p:sp>
          <p:cxnSp>
            <p:nvCxnSpPr>
              <p:cNvPr id="28" name="Straight Arrow Connector 27"/>
              <p:cNvCxnSpPr/>
              <p:nvPr/>
            </p:nvCxnSpPr>
            <p:spPr bwMode="auto">
              <a:xfrm flipV="1">
                <a:off x="2457231" y="3355464"/>
                <a:ext cx="0" cy="320986"/>
              </a:xfrm>
              <a:prstGeom prst="straightConnector1">
                <a:avLst/>
              </a:prstGeom>
              <a:solidFill>
                <a:schemeClr val="accent1"/>
              </a:solidFill>
              <a:ln w="28575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triangle" w="lg" len="med"/>
              </a:ln>
              <a:effectLst/>
            </p:spPr>
          </p:cxnSp>
          <p:grpSp>
            <p:nvGrpSpPr>
              <p:cNvPr id="7" name="Group 6"/>
              <p:cNvGrpSpPr/>
              <p:nvPr/>
            </p:nvGrpSpPr>
            <p:grpSpPr>
              <a:xfrm>
                <a:off x="653993" y="2117118"/>
                <a:ext cx="3587646" cy="796397"/>
                <a:chOff x="146933" y="3747370"/>
                <a:chExt cx="3999134" cy="1025912"/>
              </a:xfrm>
            </p:grpSpPr>
            <p:grpSp>
              <p:nvGrpSpPr>
                <p:cNvPr id="11" name="Group 10"/>
                <p:cNvGrpSpPr/>
                <p:nvPr/>
              </p:nvGrpSpPr>
              <p:grpSpPr>
                <a:xfrm>
                  <a:off x="146933" y="3747370"/>
                  <a:ext cx="1269927" cy="1025912"/>
                  <a:chOff x="2308958" y="734738"/>
                  <a:chExt cx="1269927" cy="1025912"/>
                </a:xfrm>
              </p:grpSpPr>
              <p:sp>
                <p:nvSpPr>
                  <p:cNvPr id="22" name="Rounded Rectangle 21"/>
                  <p:cNvSpPr/>
                  <p:nvPr/>
                </p:nvSpPr>
                <p:spPr bwMode="auto">
                  <a:xfrm>
                    <a:off x="2308958" y="734738"/>
                    <a:ext cx="1269927" cy="734740"/>
                  </a:xfrm>
                  <a:prstGeom prst="roundRect">
                    <a:avLst/>
                  </a:prstGeom>
                  <a:solidFill>
                    <a:schemeClr val="accent2">
                      <a:lumMod val="40000"/>
                      <a:lumOff val="60000"/>
                    </a:schemeClr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400" b="0" i="0" u="none" strike="noStrike" cap="none" normalizeH="0" baseline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23" name="TextBox 22"/>
                  <p:cNvSpPr txBox="1"/>
                  <p:nvPr/>
                </p:nvSpPr>
                <p:spPr>
                  <a:xfrm>
                    <a:off x="2524110" y="745236"/>
                    <a:ext cx="839623" cy="64259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dirty="0" smtClean="0">
                        <a:solidFill>
                          <a:srgbClr val="01020B"/>
                        </a:solidFill>
                        <a:latin typeface="+mj-lt"/>
                      </a:rPr>
                      <a:t>Map 1</a:t>
                    </a:r>
                  </a:p>
                </p:txBody>
              </p:sp>
              <p:sp>
                <p:nvSpPr>
                  <p:cNvPr id="24" name="TextBox 23"/>
                  <p:cNvSpPr txBox="1"/>
                  <p:nvPr/>
                </p:nvSpPr>
                <p:spPr>
                  <a:xfrm>
                    <a:off x="2524110" y="1118057"/>
                    <a:ext cx="839623" cy="64259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dirty="0" err="1" smtClean="0">
                        <a:solidFill>
                          <a:srgbClr val="01020B"/>
                        </a:solidFill>
                        <a:latin typeface="+mj-lt"/>
                      </a:rPr>
                      <a:t>Sqoop</a:t>
                    </a:r>
                    <a:endParaRPr lang="en-US" sz="1400" dirty="0" smtClean="0">
                      <a:solidFill>
                        <a:srgbClr val="01020B"/>
                      </a:solidFill>
                      <a:latin typeface="+mj-lt"/>
                    </a:endParaRPr>
                  </a:p>
                </p:txBody>
              </p:sp>
              <p:cxnSp>
                <p:nvCxnSpPr>
                  <p:cNvPr id="25" name="Straight Connector 24"/>
                  <p:cNvCxnSpPr/>
                  <p:nvPr/>
                </p:nvCxnSpPr>
                <p:spPr bwMode="auto">
                  <a:xfrm>
                    <a:off x="2308958" y="1102108"/>
                    <a:ext cx="1269927" cy="0"/>
                  </a:xfrm>
                  <a:prstGeom prst="line">
                    <a:avLst/>
                  </a:prstGeom>
                  <a:solidFill>
                    <a:schemeClr val="accent1"/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12" name="Group 11"/>
                <p:cNvGrpSpPr/>
                <p:nvPr/>
              </p:nvGrpSpPr>
              <p:grpSpPr>
                <a:xfrm>
                  <a:off x="1511536" y="3747370"/>
                  <a:ext cx="1269927" cy="1025912"/>
                  <a:chOff x="2308958" y="734738"/>
                  <a:chExt cx="1269927" cy="1025912"/>
                </a:xfrm>
              </p:grpSpPr>
              <p:sp>
                <p:nvSpPr>
                  <p:cNvPr id="18" name="Rounded Rectangle 17"/>
                  <p:cNvSpPr/>
                  <p:nvPr/>
                </p:nvSpPr>
                <p:spPr bwMode="auto">
                  <a:xfrm>
                    <a:off x="2308958" y="734738"/>
                    <a:ext cx="1269927" cy="734740"/>
                  </a:xfrm>
                  <a:prstGeom prst="roundRect">
                    <a:avLst/>
                  </a:prstGeom>
                  <a:solidFill>
                    <a:schemeClr val="accent2">
                      <a:lumMod val="40000"/>
                      <a:lumOff val="60000"/>
                    </a:schemeClr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400" b="0" i="0" u="none" strike="noStrike" cap="none" normalizeH="0" baseline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19" name="TextBox 18"/>
                  <p:cNvSpPr txBox="1"/>
                  <p:nvPr/>
                </p:nvSpPr>
                <p:spPr>
                  <a:xfrm>
                    <a:off x="2524110" y="745236"/>
                    <a:ext cx="839623" cy="64259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dirty="0" smtClean="0">
                        <a:solidFill>
                          <a:srgbClr val="01020B"/>
                        </a:solidFill>
                        <a:latin typeface="+mj-lt"/>
                      </a:rPr>
                      <a:t>Map 2</a:t>
                    </a:r>
                  </a:p>
                </p:txBody>
              </p:sp>
              <p:sp>
                <p:nvSpPr>
                  <p:cNvPr id="20" name="TextBox 19"/>
                  <p:cNvSpPr txBox="1"/>
                  <p:nvPr/>
                </p:nvSpPr>
                <p:spPr>
                  <a:xfrm>
                    <a:off x="2524110" y="1118057"/>
                    <a:ext cx="839623" cy="64259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dirty="0" err="1" smtClean="0">
                        <a:solidFill>
                          <a:srgbClr val="01020B"/>
                        </a:solidFill>
                        <a:latin typeface="+mj-lt"/>
                      </a:rPr>
                      <a:t>Sqoop</a:t>
                    </a:r>
                    <a:endParaRPr lang="en-US" sz="1400" dirty="0" smtClean="0">
                      <a:solidFill>
                        <a:srgbClr val="01020B"/>
                      </a:solidFill>
                      <a:latin typeface="+mj-lt"/>
                    </a:endParaRPr>
                  </a:p>
                </p:txBody>
              </p:sp>
              <p:cxnSp>
                <p:nvCxnSpPr>
                  <p:cNvPr id="21" name="Straight Connector 20"/>
                  <p:cNvCxnSpPr/>
                  <p:nvPr/>
                </p:nvCxnSpPr>
                <p:spPr bwMode="auto">
                  <a:xfrm>
                    <a:off x="2308958" y="1102108"/>
                    <a:ext cx="1269927" cy="0"/>
                  </a:xfrm>
                  <a:prstGeom prst="line">
                    <a:avLst/>
                  </a:prstGeom>
                  <a:solidFill>
                    <a:schemeClr val="accent1"/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13" name="Group 12"/>
                <p:cNvGrpSpPr/>
                <p:nvPr/>
              </p:nvGrpSpPr>
              <p:grpSpPr>
                <a:xfrm>
                  <a:off x="2876140" y="3747370"/>
                  <a:ext cx="1269927" cy="1025912"/>
                  <a:chOff x="2308958" y="734738"/>
                  <a:chExt cx="1269927" cy="1025912"/>
                </a:xfrm>
              </p:grpSpPr>
              <p:sp>
                <p:nvSpPr>
                  <p:cNvPr id="14" name="Rounded Rectangle 13"/>
                  <p:cNvSpPr/>
                  <p:nvPr/>
                </p:nvSpPr>
                <p:spPr bwMode="auto">
                  <a:xfrm>
                    <a:off x="2308958" y="734738"/>
                    <a:ext cx="1269927" cy="734740"/>
                  </a:xfrm>
                  <a:prstGeom prst="roundRect">
                    <a:avLst/>
                  </a:prstGeom>
                  <a:solidFill>
                    <a:schemeClr val="accent2">
                      <a:lumMod val="40000"/>
                      <a:lumOff val="60000"/>
                    </a:schemeClr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400" b="0" i="0" u="none" strike="noStrike" cap="none" normalizeH="0" baseline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15" name="TextBox 14"/>
                  <p:cNvSpPr txBox="1"/>
                  <p:nvPr/>
                </p:nvSpPr>
                <p:spPr>
                  <a:xfrm>
                    <a:off x="2524110" y="745236"/>
                    <a:ext cx="839623" cy="64259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dirty="0" smtClean="0">
                        <a:solidFill>
                          <a:srgbClr val="01020B"/>
                        </a:solidFill>
                        <a:latin typeface="+mj-lt"/>
                      </a:rPr>
                      <a:t>Map 3</a:t>
                    </a:r>
                  </a:p>
                </p:txBody>
              </p:sp>
              <p:sp>
                <p:nvSpPr>
                  <p:cNvPr id="16" name="TextBox 15"/>
                  <p:cNvSpPr txBox="1"/>
                  <p:nvPr/>
                </p:nvSpPr>
                <p:spPr>
                  <a:xfrm>
                    <a:off x="2524110" y="1118057"/>
                    <a:ext cx="839623" cy="64259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dirty="0" err="1" smtClean="0">
                        <a:solidFill>
                          <a:srgbClr val="01020B"/>
                        </a:solidFill>
                        <a:latin typeface="+mj-lt"/>
                      </a:rPr>
                      <a:t>Sqoop</a:t>
                    </a:r>
                    <a:endParaRPr lang="en-US" sz="1400" dirty="0" smtClean="0">
                      <a:solidFill>
                        <a:srgbClr val="01020B"/>
                      </a:solidFill>
                      <a:latin typeface="+mj-lt"/>
                    </a:endParaRPr>
                  </a:p>
                </p:txBody>
              </p:sp>
              <p:cxnSp>
                <p:nvCxnSpPr>
                  <p:cNvPr id="17" name="Straight Connector 16"/>
                  <p:cNvCxnSpPr/>
                  <p:nvPr/>
                </p:nvCxnSpPr>
                <p:spPr bwMode="auto">
                  <a:xfrm>
                    <a:off x="2308958" y="1102108"/>
                    <a:ext cx="1269927" cy="0"/>
                  </a:xfrm>
                  <a:prstGeom prst="line">
                    <a:avLst/>
                  </a:prstGeom>
                  <a:solidFill>
                    <a:schemeClr val="accent1"/>
                  </a:solidFill>
                  <a:ln w="1905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</p:grpSp>
        <p:cxnSp>
          <p:nvCxnSpPr>
            <p:cNvPr id="8" name="Straight Arrow Connector 7"/>
            <p:cNvCxnSpPr/>
            <p:nvPr/>
          </p:nvCxnSpPr>
          <p:spPr bwMode="auto">
            <a:xfrm flipH="1" flipV="1">
              <a:off x="1223622" y="2687483"/>
              <a:ext cx="409569" cy="350208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lg" len="med"/>
            </a:ln>
            <a:effectLst/>
          </p:spPr>
        </p:cxnSp>
        <p:cxnSp>
          <p:nvCxnSpPr>
            <p:cNvPr id="9" name="Straight Arrow Connector 8"/>
            <p:cNvCxnSpPr>
              <a:stCxn id="27" idx="0"/>
              <a:endCxn id="18" idx="2"/>
            </p:cNvCxnSpPr>
            <p:nvPr/>
          </p:nvCxnSpPr>
          <p:spPr bwMode="auto">
            <a:xfrm flipV="1">
              <a:off x="2447816" y="2687483"/>
              <a:ext cx="0" cy="356346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lg" len="med"/>
            </a:ln>
            <a:effectLst/>
          </p:spPr>
        </p:cxnSp>
        <p:cxnSp>
          <p:nvCxnSpPr>
            <p:cNvPr id="10" name="Straight Arrow Connector 9"/>
            <p:cNvCxnSpPr>
              <a:endCxn id="14" idx="2"/>
            </p:cNvCxnSpPr>
            <p:nvPr/>
          </p:nvCxnSpPr>
          <p:spPr bwMode="auto">
            <a:xfrm flipV="1">
              <a:off x="3243218" y="2687483"/>
              <a:ext cx="428792" cy="350207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lg" len="med"/>
            </a:ln>
            <a:effectLst/>
          </p:spPr>
        </p:cxnSp>
      </p:grpSp>
      <p:grpSp>
        <p:nvGrpSpPr>
          <p:cNvPr id="5" name="Group 4"/>
          <p:cNvGrpSpPr/>
          <p:nvPr/>
        </p:nvGrpSpPr>
        <p:grpSpPr>
          <a:xfrm>
            <a:off x="2251669" y="3882834"/>
            <a:ext cx="459160" cy="502186"/>
            <a:chOff x="1646659" y="3945996"/>
            <a:chExt cx="459160" cy="502186"/>
          </a:xfrm>
          <a:solidFill>
            <a:schemeClr val="bg2">
              <a:lumMod val="50000"/>
            </a:schemeClr>
          </a:solidFill>
        </p:grpSpPr>
        <p:grpSp>
          <p:nvGrpSpPr>
            <p:cNvPr id="84" name="Group 83"/>
            <p:cNvGrpSpPr/>
            <p:nvPr/>
          </p:nvGrpSpPr>
          <p:grpSpPr>
            <a:xfrm>
              <a:off x="1646659" y="4107939"/>
              <a:ext cx="459105" cy="173556"/>
              <a:chOff x="3243516" y="5547943"/>
              <a:chExt cx="990600" cy="474278"/>
            </a:xfrm>
            <a:grpFill/>
          </p:grpSpPr>
          <p:sp>
            <p:nvSpPr>
              <p:cNvPr id="86" name="Rectangle 85"/>
              <p:cNvSpPr/>
              <p:nvPr/>
            </p:nvSpPr>
            <p:spPr>
              <a:xfrm>
                <a:off x="3243516" y="5547943"/>
                <a:ext cx="990600" cy="474278"/>
              </a:xfrm>
              <a:prstGeom prst="rect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cxnSp>
            <p:nvCxnSpPr>
              <p:cNvPr id="88" name="Straight Connector 87"/>
              <p:cNvCxnSpPr/>
              <p:nvPr/>
            </p:nvCxnSpPr>
            <p:spPr>
              <a:xfrm>
                <a:off x="3243516" y="5700344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3243516" y="5852744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2" name="Group 91"/>
            <p:cNvGrpSpPr/>
            <p:nvPr/>
          </p:nvGrpSpPr>
          <p:grpSpPr>
            <a:xfrm>
              <a:off x="1646686" y="3945996"/>
              <a:ext cx="459105" cy="167306"/>
              <a:chOff x="2133600" y="5105400"/>
              <a:chExt cx="990600" cy="457199"/>
            </a:xfrm>
            <a:grpFill/>
          </p:grpSpPr>
          <p:sp>
            <p:nvSpPr>
              <p:cNvPr id="93" name="Rectangle 92"/>
              <p:cNvSpPr/>
              <p:nvPr/>
            </p:nvSpPr>
            <p:spPr>
              <a:xfrm>
                <a:off x="2133600" y="5105400"/>
                <a:ext cx="990600" cy="457199"/>
              </a:xfrm>
              <a:prstGeom prst="rect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cxnSp>
            <p:nvCxnSpPr>
              <p:cNvPr id="94" name="Straight Connector 93"/>
              <p:cNvCxnSpPr/>
              <p:nvPr/>
            </p:nvCxnSpPr>
            <p:spPr>
              <a:xfrm>
                <a:off x="2133600" y="5257800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/>
              <p:cNvCxnSpPr/>
              <p:nvPr/>
            </p:nvCxnSpPr>
            <p:spPr>
              <a:xfrm>
                <a:off x="2133600" y="5410200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6" name="Group 95"/>
            <p:cNvGrpSpPr/>
            <p:nvPr/>
          </p:nvGrpSpPr>
          <p:grpSpPr>
            <a:xfrm>
              <a:off x="1646714" y="4274643"/>
              <a:ext cx="459105" cy="173539"/>
              <a:chOff x="1023684" y="6003504"/>
              <a:chExt cx="990600" cy="474232"/>
            </a:xfrm>
            <a:grpFill/>
          </p:grpSpPr>
          <p:sp>
            <p:nvSpPr>
              <p:cNvPr id="97" name="Rectangle 96"/>
              <p:cNvSpPr/>
              <p:nvPr/>
            </p:nvSpPr>
            <p:spPr>
              <a:xfrm>
                <a:off x="1023684" y="6003504"/>
                <a:ext cx="990600" cy="474232"/>
              </a:xfrm>
              <a:prstGeom prst="rect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cxnSp>
            <p:nvCxnSpPr>
              <p:cNvPr id="98" name="Straight Connector 97"/>
              <p:cNvCxnSpPr/>
              <p:nvPr/>
            </p:nvCxnSpPr>
            <p:spPr>
              <a:xfrm>
                <a:off x="1023684" y="6155905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>
                <a:off x="1023684" y="6308305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0" name="Group 99"/>
          <p:cNvGrpSpPr/>
          <p:nvPr/>
        </p:nvGrpSpPr>
        <p:grpSpPr>
          <a:xfrm>
            <a:off x="2261164" y="3882834"/>
            <a:ext cx="459160" cy="502186"/>
            <a:chOff x="1646659" y="3945996"/>
            <a:chExt cx="459160" cy="502186"/>
          </a:xfrm>
          <a:solidFill>
            <a:schemeClr val="bg2">
              <a:lumMod val="50000"/>
            </a:schemeClr>
          </a:solidFill>
        </p:grpSpPr>
        <p:grpSp>
          <p:nvGrpSpPr>
            <p:cNvPr id="101" name="Group 100"/>
            <p:cNvGrpSpPr/>
            <p:nvPr/>
          </p:nvGrpSpPr>
          <p:grpSpPr>
            <a:xfrm>
              <a:off x="1646659" y="4107939"/>
              <a:ext cx="459105" cy="173556"/>
              <a:chOff x="3243516" y="5547943"/>
              <a:chExt cx="990600" cy="474278"/>
            </a:xfrm>
            <a:grpFill/>
          </p:grpSpPr>
          <p:sp>
            <p:nvSpPr>
              <p:cNvPr id="110" name="Rectangle 109"/>
              <p:cNvSpPr/>
              <p:nvPr/>
            </p:nvSpPr>
            <p:spPr>
              <a:xfrm>
                <a:off x="3243516" y="5547943"/>
                <a:ext cx="990600" cy="474278"/>
              </a:xfrm>
              <a:prstGeom prst="rect">
                <a:avLst/>
              </a:prstGeom>
              <a:solidFill>
                <a:srgbClr val="FF0000"/>
              </a:solidFill>
              <a:ln w="1905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cxnSp>
            <p:nvCxnSpPr>
              <p:cNvPr id="111" name="Straight Connector 110"/>
              <p:cNvCxnSpPr/>
              <p:nvPr/>
            </p:nvCxnSpPr>
            <p:spPr>
              <a:xfrm>
                <a:off x="3243516" y="5700344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/>
              <p:cNvCxnSpPr/>
              <p:nvPr/>
            </p:nvCxnSpPr>
            <p:spPr>
              <a:xfrm>
                <a:off x="3243516" y="5852744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2" name="Group 101"/>
            <p:cNvGrpSpPr/>
            <p:nvPr/>
          </p:nvGrpSpPr>
          <p:grpSpPr>
            <a:xfrm>
              <a:off x="1646686" y="3945996"/>
              <a:ext cx="459105" cy="167306"/>
              <a:chOff x="2133600" y="5105400"/>
              <a:chExt cx="990600" cy="457199"/>
            </a:xfrm>
            <a:grpFill/>
          </p:grpSpPr>
          <p:sp>
            <p:nvSpPr>
              <p:cNvPr id="107" name="Rectangle 106"/>
              <p:cNvSpPr/>
              <p:nvPr/>
            </p:nvSpPr>
            <p:spPr>
              <a:xfrm>
                <a:off x="2133600" y="5105400"/>
                <a:ext cx="990600" cy="457199"/>
              </a:xfrm>
              <a:prstGeom prst="rect">
                <a:avLst/>
              </a:prstGeom>
              <a:solidFill>
                <a:srgbClr val="66FF99"/>
              </a:solidFill>
              <a:ln w="1905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cxnSp>
            <p:nvCxnSpPr>
              <p:cNvPr id="108" name="Straight Connector 107"/>
              <p:cNvCxnSpPr/>
              <p:nvPr/>
            </p:nvCxnSpPr>
            <p:spPr>
              <a:xfrm>
                <a:off x="2133600" y="5257800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>
                <a:off x="2133600" y="5410200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3" name="Group 102"/>
            <p:cNvGrpSpPr/>
            <p:nvPr/>
          </p:nvGrpSpPr>
          <p:grpSpPr>
            <a:xfrm>
              <a:off x="1646714" y="4274643"/>
              <a:ext cx="459105" cy="173539"/>
              <a:chOff x="1023684" y="6003504"/>
              <a:chExt cx="990600" cy="474232"/>
            </a:xfrm>
            <a:grpFill/>
          </p:grpSpPr>
          <p:sp>
            <p:nvSpPr>
              <p:cNvPr id="104" name="Rectangle 103"/>
              <p:cNvSpPr/>
              <p:nvPr/>
            </p:nvSpPr>
            <p:spPr>
              <a:xfrm>
                <a:off x="1023684" y="6003504"/>
                <a:ext cx="990600" cy="474232"/>
              </a:xfrm>
              <a:prstGeom prst="rect">
                <a:avLst/>
              </a:prstGeom>
              <a:solidFill>
                <a:srgbClr val="FFC000"/>
              </a:solidFill>
              <a:ln w="1905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023684" y="6155905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>
                <a:off x="1023684" y="6308305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9" name="Group 68"/>
          <p:cNvGrpSpPr/>
          <p:nvPr/>
        </p:nvGrpSpPr>
        <p:grpSpPr>
          <a:xfrm>
            <a:off x="2748223" y="3870963"/>
            <a:ext cx="757539" cy="545853"/>
            <a:chOff x="2748223" y="3870963"/>
            <a:chExt cx="757539" cy="545853"/>
          </a:xfrm>
        </p:grpSpPr>
        <p:sp>
          <p:nvSpPr>
            <p:cNvPr id="67" name="Left Brace 66"/>
            <p:cNvSpPr/>
            <p:nvPr/>
          </p:nvSpPr>
          <p:spPr bwMode="auto">
            <a:xfrm flipH="1">
              <a:off x="2748223" y="3870963"/>
              <a:ext cx="270952" cy="545853"/>
            </a:xfrm>
            <a:prstGeom prst="leftBrace">
              <a:avLst>
                <a:gd name="adj1" fmla="val 34698"/>
                <a:gd name="adj2" fmla="val 50000"/>
              </a:avLst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2962023" y="3984496"/>
              <a:ext cx="543739" cy="323165"/>
            </a:xfrm>
            <a:prstGeom prst="rect">
              <a:avLst/>
            </a:prstGeom>
            <a:solidFill>
              <a:srgbClr val="FFFB4B"/>
            </a:solidFill>
            <a:effectLst>
              <a:softEdge rad="63500"/>
            </a:effectLst>
          </p:spPr>
          <p:txBody>
            <a:bodyPr wrap="none">
              <a:spAutoFit/>
            </a:bodyPr>
            <a:lstStyle/>
            <a:p>
              <a:r>
                <a:rPr lang="en-US" sz="1500" dirty="0" err="1">
                  <a:solidFill>
                    <a:srgbClr val="A50021"/>
                  </a:solidFill>
                  <a:latin typeface="Segoe Script" pitchFamily="34" charset="0"/>
                </a:rPr>
                <a:t>Cnt</a:t>
              </a:r>
              <a:endParaRPr lang="en-US" sz="1500" dirty="0">
                <a:solidFill>
                  <a:srgbClr val="A50021"/>
                </a:solidFill>
              </a:endParaRPr>
            </a:p>
          </p:txBody>
        </p:sp>
      </p:grpSp>
      <p:sp>
        <p:nvSpPr>
          <p:cNvPr id="71" name="Freeform 70"/>
          <p:cNvSpPr/>
          <p:nvPr/>
        </p:nvSpPr>
        <p:spPr bwMode="auto">
          <a:xfrm>
            <a:off x="3128963" y="4186238"/>
            <a:ext cx="808948" cy="1285875"/>
          </a:xfrm>
          <a:custGeom>
            <a:avLst/>
            <a:gdLst>
              <a:gd name="connsiteX0" fmla="*/ 0 w 808948"/>
              <a:gd name="connsiteY0" fmla="*/ 1285875 h 1285875"/>
              <a:gd name="connsiteX1" fmla="*/ 800100 w 808948"/>
              <a:gd name="connsiteY1" fmla="*/ 557212 h 1285875"/>
              <a:gd name="connsiteX2" fmla="*/ 357187 w 808948"/>
              <a:gd name="connsiteY2" fmla="*/ 0 h 1285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08948" h="1285875">
                <a:moveTo>
                  <a:pt x="0" y="1285875"/>
                </a:moveTo>
                <a:cubicBezTo>
                  <a:pt x="370284" y="1028699"/>
                  <a:pt x="740569" y="771524"/>
                  <a:pt x="800100" y="557212"/>
                </a:cubicBezTo>
                <a:cubicBezTo>
                  <a:pt x="859631" y="342900"/>
                  <a:pt x="608409" y="171450"/>
                  <a:pt x="357187" y="0"/>
                </a:cubicBezTo>
              </a:path>
            </a:pathLst>
          </a:cu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887601" y="2723165"/>
            <a:ext cx="459105" cy="167306"/>
            <a:chOff x="1887601" y="2723165"/>
            <a:chExt cx="459105" cy="167306"/>
          </a:xfrm>
        </p:grpSpPr>
        <p:sp>
          <p:nvSpPr>
            <p:cNvPr id="79" name="Rectangle 78"/>
            <p:cNvSpPr/>
            <p:nvPr/>
          </p:nvSpPr>
          <p:spPr>
            <a:xfrm>
              <a:off x="1887601" y="2723165"/>
              <a:ext cx="459105" cy="167306"/>
            </a:xfrm>
            <a:prstGeom prst="rect">
              <a:avLst/>
            </a:prstGeom>
            <a:solidFill>
              <a:srgbClr val="FF0000"/>
            </a:solidFill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87601" y="2778934"/>
              <a:ext cx="459105" cy="0"/>
            </a:xfrm>
            <a:prstGeom prst="line">
              <a:avLst/>
            </a:prstGeom>
            <a:solidFill>
              <a:srgbClr val="FF0000"/>
            </a:solidFill>
            <a:ln w="19050" cmpd="sng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87601" y="2834703"/>
              <a:ext cx="459105" cy="0"/>
            </a:xfrm>
            <a:prstGeom prst="line">
              <a:avLst/>
            </a:prstGeom>
            <a:solidFill>
              <a:srgbClr val="FF0000"/>
            </a:solidFill>
            <a:ln w="19050" cmpd="sng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Rectangle 54"/>
          <p:cNvSpPr/>
          <p:nvPr/>
        </p:nvSpPr>
        <p:spPr bwMode="auto">
          <a:xfrm>
            <a:off x="481502" y="1399526"/>
            <a:ext cx="5241756" cy="412955"/>
          </a:xfrm>
          <a:prstGeom prst="rect">
            <a:avLst/>
          </a:prstGeom>
          <a:solidFill>
            <a:schemeClr val="tx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indent="0">
              <a:spcBef>
                <a:spcPts val="800"/>
              </a:spcBef>
              <a:buFont typeface="Wingdings" pitchFamily="2" charset="2"/>
              <a:buNone/>
            </a:pPr>
            <a:r>
              <a:rPr lang="en-US" sz="2000" dirty="0" smtClean="0">
                <a:solidFill>
                  <a:schemeClr val="bg1"/>
                </a:solidFill>
                <a:latin typeface="Segoe Script" pitchFamily="34" charset="0"/>
                <a:cs typeface="Courier New" pitchFamily="49" charset="0"/>
              </a:rPr>
              <a:t>Q: </a:t>
            </a:r>
            <a:r>
              <a:rPr lang="en-US" sz="2000" b="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SELECT </a:t>
            </a:r>
            <a:r>
              <a:rPr lang="en-US" sz="2000" b="0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a,b,c</a:t>
            </a:r>
            <a:r>
              <a:rPr lang="en-US" sz="2000" b="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FROM </a:t>
            </a:r>
            <a:r>
              <a:rPr lang="en-US" sz="2000" b="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T </a:t>
            </a:r>
            <a:r>
              <a:rPr lang="en-US" sz="2000" b="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WHERE </a:t>
            </a:r>
            <a:r>
              <a:rPr lang="en-US" sz="2000" b="0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P</a:t>
            </a:r>
          </a:p>
        </p:txBody>
      </p:sp>
      <p:sp>
        <p:nvSpPr>
          <p:cNvPr id="51" name="Content Placeholder 2"/>
          <p:cNvSpPr txBox="1">
            <a:spLocks/>
          </p:cNvSpPr>
          <p:nvPr/>
        </p:nvSpPr>
        <p:spPr bwMode="auto">
          <a:xfrm>
            <a:off x="405118" y="916177"/>
            <a:ext cx="8571966" cy="50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>
              <a:spcBef>
                <a:spcPts val="800"/>
              </a:spcBef>
              <a:buFont typeface="Wingdings" pitchFamily="2" charset="2"/>
              <a:buNone/>
            </a:pPr>
            <a:r>
              <a:rPr lang="en-US" sz="2400" b="0" dirty="0" smtClean="0"/>
              <a:t>Map tasks wants the results of  the query</a:t>
            </a:r>
            <a:r>
              <a:rPr lang="en-US" sz="2400" b="0" dirty="0"/>
              <a:t>:</a:t>
            </a:r>
            <a:endParaRPr lang="en-US" sz="2400" b="0" dirty="0" smtClean="0"/>
          </a:p>
        </p:txBody>
      </p:sp>
      <p:grpSp>
        <p:nvGrpSpPr>
          <p:cNvPr id="72" name="Group 71"/>
          <p:cNvGrpSpPr/>
          <p:nvPr/>
        </p:nvGrpSpPr>
        <p:grpSpPr>
          <a:xfrm>
            <a:off x="773932" y="2723165"/>
            <a:ext cx="459105" cy="167306"/>
            <a:chOff x="2133600" y="5105400"/>
            <a:chExt cx="990600" cy="457199"/>
          </a:xfrm>
          <a:solidFill>
            <a:srgbClr val="00FF99"/>
          </a:solidFill>
        </p:grpSpPr>
        <p:sp>
          <p:nvSpPr>
            <p:cNvPr id="73" name="Rectangle 72"/>
            <p:cNvSpPr/>
            <p:nvPr/>
          </p:nvSpPr>
          <p:spPr>
            <a:xfrm>
              <a:off x="2133600" y="5105400"/>
              <a:ext cx="990600" cy="457199"/>
            </a:xfrm>
            <a:prstGeom prst="rect">
              <a:avLst/>
            </a:prstGeom>
            <a:grpFill/>
            <a:ln w="190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cxnSp>
          <p:nvCxnSpPr>
            <p:cNvPr id="74" name="Straight Connector 73"/>
            <p:cNvCxnSpPr/>
            <p:nvPr/>
          </p:nvCxnSpPr>
          <p:spPr>
            <a:xfrm>
              <a:off x="2133600" y="5257800"/>
              <a:ext cx="990600" cy="0"/>
            </a:xfrm>
            <a:prstGeom prst="line">
              <a:avLst/>
            </a:pr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>
              <a:off x="2133600" y="5410200"/>
              <a:ext cx="990600" cy="0"/>
            </a:xfrm>
            <a:prstGeom prst="line">
              <a:avLst/>
            </a:pr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/>
          <p:cNvGrpSpPr/>
          <p:nvPr/>
        </p:nvGrpSpPr>
        <p:grpSpPr>
          <a:xfrm>
            <a:off x="3910977" y="3355464"/>
            <a:ext cx="5091287" cy="2198912"/>
            <a:chOff x="3991241" y="4386305"/>
            <a:chExt cx="5091287" cy="2198912"/>
          </a:xfrm>
        </p:grpSpPr>
        <p:sp>
          <p:nvSpPr>
            <p:cNvPr id="52" name="Rectangle 51"/>
            <p:cNvSpPr/>
            <p:nvPr/>
          </p:nvSpPr>
          <p:spPr bwMode="auto">
            <a:xfrm>
              <a:off x="4875275" y="5030974"/>
              <a:ext cx="2861666" cy="1415845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53" name="Content Placeholder 2"/>
            <p:cNvSpPr txBox="1">
              <a:spLocks/>
            </p:cNvSpPr>
            <p:nvPr/>
          </p:nvSpPr>
          <p:spPr bwMode="auto">
            <a:xfrm>
              <a:off x="3991241" y="4386305"/>
              <a:ext cx="5091287" cy="21989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lvl1pPr marL="342900" indent="-3429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" pitchFamily="2" charset="2"/>
                <a:buChar char="q"/>
                <a:defRPr sz="2800">
                  <a:solidFill>
                    <a:srgbClr val="040408"/>
                  </a:solidFill>
                  <a:latin typeface="+mn-lt"/>
                  <a:ea typeface="Tahoma" pitchFamily="34" charset="0"/>
                  <a:cs typeface="Tahoma" pitchFamily="34" charset="0"/>
                </a:defRPr>
              </a:lvl1pPr>
              <a:lvl2pPr marL="742950" indent="-28575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" pitchFamily="2" charset="2"/>
                <a:buChar char="q"/>
                <a:defRPr sz="24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2pPr>
              <a:lvl3pPr marL="11430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" pitchFamily="2" charset="2"/>
                <a:buChar char="q"/>
                <a:defRPr sz="20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3pPr>
              <a:lvl4pPr marL="16002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" pitchFamily="2" charset="2"/>
                <a:buChar char="q"/>
                <a:defRPr sz="18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4pPr>
              <a:lvl5pPr marL="20574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" pitchFamily="2" charset="2"/>
                <a:buChar char="q"/>
                <a:defRPr sz="1800">
                  <a:solidFill>
                    <a:schemeClr val="tx2"/>
                  </a:solidFill>
                  <a:latin typeface="+mn-lt"/>
                  <a:ea typeface="Tahoma" pitchFamily="34" charset="0"/>
                  <a:cs typeface="Tahoma" pitchFamily="34" charset="0"/>
                </a:defRPr>
              </a:lvl5pPr>
              <a:lvl6pPr marL="25146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rgbClr val="0000FF"/>
                  </a:solidFill>
                  <a:latin typeface="+mn-lt"/>
                  <a:ea typeface="ＭＳ Ｐゴシック" charset="-128"/>
                </a:defRPr>
              </a:lvl6pPr>
              <a:lvl7pPr marL="29718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rgbClr val="0000FF"/>
                  </a:solidFill>
                  <a:latin typeface="+mn-lt"/>
                  <a:ea typeface="ＭＳ Ｐゴシック" charset="-128"/>
                </a:defRPr>
              </a:lvl7pPr>
              <a:lvl8pPr marL="34290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rgbClr val="0000FF"/>
                  </a:solidFill>
                  <a:latin typeface="+mn-lt"/>
                  <a:ea typeface="ＭＳ Ｐゴシック" charset="-128"/>
                </a:defRPr>
              </a:lvl8pPr>
              <a:lvl9pPr marL="38862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0000"/>
                <a:buFont typeface="Wingdings" charset="2"/>
                <a:buChar char="n"/>
                <a:defRPr sz="1600">
                  <a:solidFill>
                    <a:srgbClr val="0000FF"/>
                  </a:solidFill>
                  <a:latin typeface="+mn-lt"/>
                  <a:ea typeface="ＭＳ Ｐゴシック" charset="-128"/>
                </a:defRPr>
              </a:lvl9pPr>
            </a:lstStyle>
            <a:p>
              <a:pPr marL="400050" lvl="1" indent="0">
                <a:buFont typeface="Wingdings" pitchFamily="2" charset="2"/>
                <a:buNone/>
              </a:pPr>
              <a:r>
                <a:rPr lang="en-US" sz="1800" dirty="0" smtClean="0">
                  <a:solidFill>
                    <a:schemeClr val="tx1"/>
                  </a:solidFill>
                </a:rPr>
                <a:t>Step (2):</a:t>
              </a:r>
              <a:r>
                <a:rPr lang="en-US" sz="1800" b="0" dirty="0" smtClean="0"/>
                <a:t> </a:t>
              </a:r>
              <a:r>
                <a:rPr lang="en-US" sz="1800" b="0" dirty="0" err="1" smtClean="0"/>
                <a:t>Sqoop</a:t>
              </a:r>
              <a:r>
                <a:rPr lang="en-US" sz="1800" b="0" dirty="0" smtClean="0"/>
                <a:t> generates unique query </a:t>
              </a:r>
              <a:r>
                <a:rPr lang="en-US" sz="1800" dirty="0" smtClean="0">
                  <a:latin typeface="Segoe Script" pitchFamily="34" charset="0"/>
                </a:rPr>
                <a:t>Q’</a:t>
              </a:r>
              <a:r>
                <a:rPr lang="en-US" sz="1800" b="0" dirty="0" smtClean="0"/>
                <a:t> </a:t>
              </a:r>
            </a:p>
            <a:p>
              <a:pPr marL="400050" lvl="1" indent="0">
                <a:buFont typeface="Wingdings" pitchFamily="2" charset="2"/>
                <a:buNone/>
              </a:pPr>
              <a:r>
                <a:rPr lang="en-US" sz="1800" b="0" dirty="0"/>
                <a:t> </a:t>
              </a:r>
              <a:r>
                <a:rPr lang="en-US" sz="1800" b="0" dirty="0" smtClean="0"/>
                <a:t>    for each Map task:</a:t>
              </a:r>
            </a:p>
            <a:p>
              <a:pPr marL="400050" lvl="1" indent="0">
                <a:buFont typeface="Wingdings" pitchFamily="2" charset="2"/>
                <a:buNone/>
              </a:pPr>
              <a:r>
                <a:rPr lang="en-US" sz="1800" b="0" dirty="0" smtClean="0"/>
                <a:t>	</a:t>
              </a:r>
              <a:r>
                <a:rPr lang="en-US" sz="1800" dirty="0" smtClean="0">
                  <a:solidFill>
                    <a:srgbClr val="FFFF00"/>
                  </a:solidFill>
                  <a:latin typeface="Courier New" pitchFamily="49" charset="0"/>
                  <a:cs typeface="Courier New" pitchFamily="49" charset="0"/>
                </a:rPr>
                <a:t>SELECT </a:t>
              </a:r>
              <a:r>
                <a:rPr lang="en-US" sz="1800" dirty="0" err="1" smtClean="0">
                  <a:solidFill>
                    <a:srgbClr val="FFFF00"/>
                  </a:solidFill>
                  <a:latin typeface="Courier New" pitchFamily="49" charset="0"/>
                  <a:cs typeface="Courier New" pitchFamily="49" charset="0"/>
                </a:rPr>
                <a:t>a,b,c</a:t>
              </a:r>
              <a:r>
                <a:rPr lang="en-US" sz="1800" dirty="0" smtClean="0">
                  <a:solidFill>
                    <a:srgbClr val="FFFF00"/>
                  </a:solidFill>
                  <a:latin typeface="Courier New" pitchFamily="49" charset="0"/>
                  <a:cs typeface="Courier New" pitchFamily="49" charset="0"/>
                </a:rPr>
                <a:t> </a:t>
              </a:r>
            </a:p>
            <a:p>
              <a:pPr marL="400050" lvl="1" indent="0">
                <a:buFont typeface="Wingdings" pitchFamily="2" charset="2"/>
                <a:buNone/>
              </a:pPr>
              <a:r>
                <a:rPr lang="en-US" sz="1800" dirty="0">
                  <a:solidFill>
                    <a:srgbClr val="FFFF00"/>
                  </a:solidFill>
                  <a:latin typeface="Courier New" pitchFamily="49" charset="0"/>
                  <a:cs typeface="Courier New" pitchFamily="49" charset="0"/>
                </a:rPr>
                <a:t>	</a:t>
              </a:r>
              <a:r>
                <a:rPr lang="en-US" sz="1800" dirty="0" smtClean="0">
                  <a:solidFill>
                    <a:srgbClr val="FFFF00"/>
                  </a:solidFill>
                  <a:latin typeface="Courier New" pitchFamily="49" charset="0"/>
                  <a:cs typeface="Courier New" pitchFamily="49" charset="0"/>
                </a:rPr>
                <a:t>FROM T WHERE P</a:t>
              </a:r>
            </a:p>
            <a:p>
              <a:pPr marL="400050" lvl="1" indent="0">
                <a:buFont typeface="Wingdings" pitchFamily="2" charset="2"/>
                <a:buNone/>
              </a:pPr>
              <a:r>
                <a:rPr lang="en-US" sz="1800" dirty="0" smtClean="0">
                  <a:solidFill>
                    <a:srgbClr val="FFFF00"/>
                  </a:solidFill>
                  <a:latin typeface="Courier New" pitchFamily="49" charset="0"/>
                  <a:cs typeface="Courier New" pitchFamily="49" charset="0"/>
                </a:rPr>
                <a:t>	ORDER BY </a:t>
              </a:r>
              <a:r>
                <a:rPr lang="en-US" sz="1800" dirty="0" err="1" smtClean="0">
                  <a:solidFill>
                    <a:srgbClr val="FFFF00"/>
                  </a:solidFill>
                  <a:latin typeface="Courier New" pitchFamily="49" charset="0"/>
                  <a:cs typeface="Courier New" pitchFamily="49" charset="0"/>
                </a:rPr>
                <a:t>a,b,c</a:t>
              </a:r>
              <a:endParaRPr lang="en-US" sz="1800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endParaRPr>
            </a:p>
            <a:p>
              <a:pPr marL="400050" lvl="1" indent="0">
                <a:buNone/>
              </a:pPr>
              <a:r>
                <a:rPr lang="en-US" sz="1800" dirty="0" smtClean="0">
                  <a:solidFill>
                    <a:srgbClr val="FFFF00"/>
                  </a:solidFill>
                  <a:latin typeface="Courier New" pitchFamily="49" charset="0"/>
                  <a:cs typeface="Courier New" pitchFamily="49" charset="0"/>
                </a:rPr>
                <a:t>	Limit L, Offset </a:t>
              </a:r>
              <a:r>
                <a:rPr lang="en-US" sz="2000" dirty="0">
                  <a:solidFill>
                    <a:srgbClr val="FF0000"/>
                  </a:solidFill>
                  <a:latin typeface="Segoe Script" pitchFamily="34" charset="0"/>
                  <a:cs typeface="Arial"/>
                </a:rPr>
                <a:t>X</a:t>
              </a:r>
              <a:r>
                <a:rPr lang="en-US" sz="1800" dirty="0" smtClean="0">
                  <a:solidFill>
                    <a:schemeClr val="bg1"/>
                  </a:solidFill>
                  <a:latin typeface="Courier New" pitchFamily="49" charset="0"/>
                  <a:cs typeface="Courier New" pitchFamily="49" charset="0"/>
                </a:rPr>
                <a:t> </a:t>
              </a:r>
            </a:p>
            <a:p>
              <a:pPr marL="0" indent="0">
                <a:buFont typeface="Wingdings" pitchFamily="2" charset="2"/>
                <a:buNone/>
              </a:pPr>
              <a:endParaRPr lang="en-US" sz="1800" dirty="0">
                <a:solidFill>
                  <a:srgbClr val="A50021"/>
                </a:solidFill>
                <a:latin typeface="Courier New" pitchFamily="49" charset="0"/>
                <a:cs typeface="Courier New" pitchFamily="49" charset="0"/>
              </a:endParaRPr>
            </a:p>
          </p:txBody>
        </p:sp>
      </p:grpSp>
      <p:sp>
        <p:nvSpPr>
          <p:cNvPr id="154" name="Rectangle 153"/>
          <p:cNvSpPr/>
          <p:nvPr/>
        </p:nvSpPr>
        <p:spPr bwMode="auto">
          <a:xfrm>
            <a:off x="-4938" y="1407740"/>
            <a:ext cx="4419599" cy="3308529"/>
          </a:xfrm>
          <a:prstGeom prst="rect">
            <a:avLst/>
          </a:prstGeom>
          <a:solidFill>
            <a:schemeClr val="bg2"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9" name="Rectangle 48"/>
          <p:cNvSpPr/>
          <p:nvPr/>
        </p:nvSpPr>
        <p:spPr bwMode="auto">
          <a:xfrm>
            <a:off x="734203" y="5132926"/>
            <a:ext cx="2361180" cy="680222"/>
          </a:xfrm>
          <a:prstGeom prst="rect">
            <a:avLst/>
          </a:prstGeom>
          <a:solidFill>
            <a:schemeClr val="tx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72" y="59513"/>
            <a:ext cx="7772400" cy="739425"/>
          </a:xfrm>
        </p:spPr>
        <p:txBody>
          <a:bodyPr/>
          <a:lstStyle/>
          <a:p>
            <a:r>
              <a:rPr lang="en-US" dirty="0" err="1" smtClean="0"/>
              <a:t>Sqoop</a:t>
            </a:r>
            <a:r>
              <a:rPr lang="en-US" dirty="0" smtClean="0"/>
              <a:t> Limitations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692" y="4785497"/>
            <a:ext cx="4920654" cy="1863838"/>
          </a:xfrm>
        </p:spPr>
        <p:txBody>
          <a:bodyPr>
            <a:noAutofit/>
          </a:bodyPr>
          <a:lstStyle/>
          <a:p>
            <a:pPr marL="400050" lvl="1" indent="0">
              <a:buNone/>
            </a:pPr>
            <a:r>
              <a:rPr lang="en-US" sz="1800" b="1" dirty="0" smtClean="0">
                <a:solidFill>
                  <a:schemeClr val="tx1"/>
                </a:solidFill>
              </a:rPr>
              <a:t>Step (1):</a:t>
            </a:r>
            <a:r>
              <a:rPr lang="en-US" sz="1800" dirty="0" smtClean="0"/>
              <a:t> </a:t>
            </a:r>
            <a:r>
              <a:rPr lang="en-US" sz="1800" dirty="0" err="1" smtClean="0"/>
              <a:t>Sqoop</a:t>
            </a:r>
            <a:r>
              <a:rPr lang="en-US" sz="1800" dirty="0" smtClean="0"/>
              <a:t> library runs</a:t>
            </a:r>
          </a:p>
          <a:p>
            <a:pPr marL="400050" lvl="1" indent="0">
              <a:buNone/>
            </a:pPr>
            <a:r>
              <a:rPr lang="en-US" sz="1800" b="1" dirty="0" smtClean="0">
                <a:solidFill>
                  <a:srgbClr val="A50021"/>
                </a:solidFill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1800" b="1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SELECT count(*)  </a:t>
            </a:r>
          </a:p>
          <a:p>
            <a:pPr marL="400050" lvl="1" indent="0">
              <a:buNone/>
            </a:pPr>
            <a:r>
              <a:rPr lang="en-US" sz="1800" b="1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  FROM T WHERE P</a:t>
            </a:r>
            <a:r>
              <a:rPr lang="en-US" sz="1800" dirty="0" smtClean="0">
                <a:solidFill>
                  <a:srgbClr val="FFFF00"/>
                </a:solidFill>
              </a:rPr>
              <a:t> </a:t>
            </a:r>
          </a:p>
          <a:p>
            <a:pPr marL="400050" lvl="1" indent="0">
              <a:buNone/>
            </a:pPr>
            <a:r>
              <a:rPr lang="en-US" sz="1800" dirty="0" smtClean="0"/>
              <a:t>    to obtain </a:t>
            </a:r>
            <a:r>
              <a:rPr lang="en-US" sz="2000" b="1" dirty="0" err="1" smtClean="0">
                <a:solidFill>
                  <a:srgbClr val="A50021"/>
                </a:solidFill>
                <a:latin typeface="Segoe Script" pitchFamily="34" charset="0"/>
              </a:rPr>
              <a:t>Cnt</a:t>
            </a:r>
            <a:r>
              <a:rPr lang="en-US" sz="1800" dirty="0" smtClean="0"/>
              <a:t>, the number of  </a:t>
            </a:r>
          </a:p>
          <a:p>
            <a:pPr marL="400050" lvl="1" indent="0">
              <a:buNone/>
            </a:pPr>
            <a:r>
              <a:rPr lang="en-US" sz="1800" dirty="0"/>
              <a:t> </a:t>
            </a:r>
            <a:r>
              <a:rPr lang="en-US" sz="1800" dirty="0" smtClean="0"/>
              <a:t>   tuples </a:t>
            </a:r>
            <a:r>
              <a:rPr lang="en-US" sz="1800" b="1" dirty="0" smtClean="0">
                <a:latin typeface="Segoe Script" pitchFamily="34" charset="0"/>
              </a:rPr>
              <a:t>Q</a:t>
            </a:r>
            <a:r>
              <a:rPr lang="en-US" sz="1800" dirty="0" smtClean="0"/>
              <a:t> will return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62</a:t>
            </a:fld>
            <a:endParaRPr lang="en-US" dirty="0"/>
          </a:p>
        </p:txBody>
      </p:sp>
      <p:sp>
        <p:nvSpPr>
          <p:cNvPr id="89" name="Content Placeholder 2"/>
          <p:cNvSpPr txBox="1">
            <a:spLocks/>
          </p:cNvSpPr>
          <p:nvPr/>
        </p:nvSpPr>
        <p:spPr bwMode="auto">
          <a:xfrm>
            <a:off x="3939083" y="5568488"/>
            <a:ext cx="5091287" cy="352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400050" lvl="1" indent="0">
              <a:buNone/>
            </a:pPr>
            <a:r>
              <a:rPr lang="en-US" sz="1800" dirty="0" smtClean="0">
                <a:solidFill>
                  <a:schemeClr val="tx1"/>
                </a:solidFill>
              </a:rPr>
              <a:t>Step (3):</a:t>
            </a:r>
            <a:r>
              <a:rPr lang="en-US" sz="1800" b="0" dirty="0" smtClean="0"/>
              <a:t> Each of the 3 Map tasks </a:t>
            </a:r>
            <a:r>
              <a:rPr lang="en-US" sz="1800" b="0" dirty="0"/>
              <a:t>runs its query </a:t>
            </a:r>
            <a:r>
              <a:rPr lang="en-US" sz="1800" dirty="0">
                <a:latin typeface="Segoe Script" pitchFamily="34" charset="0"/>
              </a:rPr>
              <a:t>Q’</a:t>
            </a:r>
            <a:r>
              <a:rPr lang="en-US" sz="1800" b="0" dirty="0" smtClean="0"/>
              <a:t> </a:t>
            </a:r>
            <a:endParaRPr lang="en-US" sz="1800" dirty="0" smtClean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>
              <a:buFont typeface="Wingdings" pitchFamily="2" charset="2"/>
              <a:buNone/>
            </a:pPr>
            <a:endParaRPr lang="en-US" sz="1800" dirty="0">
              <a:solidFill>
                <a:srgbClr val="A50021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284502" y="1841693"/>
            <a:ext cx="36164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spcBef>
                <a:spcPts val="80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A50021"/>
                </a:solidFill>
                <a:latin typeface="Segoe Script" pitchFamily="34" charset="0"/>
              </a:rPr>
              <a:t>Each </a:t>
            </a:r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</a:rPr>
              <a:t>map() must </a:t>
            </a:r>
            <a:r>
              <a:rPr lang="en-US" sz="1800" dirty="0">
                <a:solidFill>
                  <a:srgbClr val="A50021"/>
                </a:solidFill>
                <a:latin typeface="Segoe Script" pitchFamily="34" charset="0"/>
              </a:rPr>
              <a:t>see a distinct subset of the result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879294" y="3909067"/>
            <a:ext cx="5245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Segoe Script" pitchFamily="34" charset="0"/>
                <a:cs typeface="Courier New" pitchFamily="49" charset="0"/>
              </a:rPr>
              <a:t>T 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2093414" y="1465235"/>
            <a:ext cx="6713003" cy="178510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Segoe Script" pitchFamily="34" charset="0"/>
                <a:cs typeface="Arial"/>
              </a:rPr>
              <a:t>X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 is different for each Map </a:t>
            </a:r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task.</a:t>
            </a:r>
            <a:endParaRPr lang="en-US" sz="1800" b="0" dirty="0">
              <a:solidFill>
                <a:srgbClr val="01020B"/>
              </a:solidFill>
              <a:latin typeface="Arial"/>
              <a:cs typeface="Arial"/>
            </a:endParaRPr>
          </a:p>
          <a:p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Example,  assume </a:t>
            </a:r>
            <a:r>
              <a:rPr lang="en-US" sz="1800" dirty="0" err="1">
                <a:solidFill>
                  <a:srgbClr val="FF0000"/>
                </a:solidFill>
                <a:latin typeface="Segoe Script" pitchFamily="34" charset="0"/>
                <a:cs typeface="Arial"/>
              </a:rPr>
              <a:t>Cnt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 </a:t>
            </a:r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 is 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100 and </a:t>
            </a:r>
            <a:endParaRPr lang="en-US" sz="1800" b="0" dirty="0" smtClean="0">
              <a:solidFill>
                <a:srgbClr val="01020B"/>
              </a:solidFill>
              <a:latin typeface="Arial"/>
              <a:cs typeface="Arial"/>
            </a:endParaRPr>
          </a:p>
          <a:p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3 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Map instances are to be used</a:t>
            </a:r>
          </a:p>
          <a:p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      For 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Map </a:t>
            </a:r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1</a:t>
            </a:r>
            <a:endParaRPr lang="en-US" sz="1800" b="0" dirty="0">
              <a:solidFill>
                <a:srgbClr val="01020B"/>
              </a:solidFill>
              <a:latin typeface="Arial"/>
              <a:cs typeface="Arial"/>
            </a:endParaRPr>
          </a:p>
          <a:p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      For 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Map </a:t>
            </a:r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2</a:t>
            </a:r>
            <a:endParaRPr lang="en-US" sz="1800" b="0" dirty="0">
              <a:solidFill>
                <a:srgbClr val="01020B"/>
              </a:solidFill>
              <a:latin typeface="Arial"/>
              <a:cs typeface="Arial"/>
            </a:endParaRPr>
          </a:p>
          <a:p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      For 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Map </a:t>
            </a:r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3</a:t>
            </a:r>
            <a:endParaRPr lang="en-US" sz="1800" b="0" dirty="0">
              <a:solidFill>
                <a:srgbClr val="01020B"/>
              </a:solidFill>
              <a:latin typeface="Arial"/>
              <a:cs typeface="Arial"/>
            </a:endParaRPr>
          </a:p>
        </p:txBody>
      </p:sp>
      <p:cxnSp>
        <p:nvCxnSpPr>
          <p:cNvPr id="58" name="Straight Arrow Connector 57"/>
          <p:cNvCxnSpPr/>
          <p:nvPr/>
        </p:nvCxnSpPr>
        <p:spPr bwMode="auto">
          <a:xfrm flipH="1">
            <a:off x="7259285" y="3266134"/>
            <a:ext cx="814516" cy="1001116"/>
          </a:xfrm>
          <a:prstGeom prst="straightConnector1">
            <a:avLst/>
          </a:prstGeom>
          <a:solidFill>
            <a:schemeClr val="accent1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116" name="Group 115"/>
          <p:cNvGrpSpPr/>
          <p:nvPr/>
        </p:nvGrpSpPr>
        <p:grpSpPr>
          <a:xfrm>
            <a:off x="7002099" y="1694920"/>
            <a:ext cx="817657" cy="1403899"/>
            <a:chOff x="1646659" y="3945996"/>
            <a:chExt cx="459160" cy="502186"/>
          </a:xfrm>
          <a:solidFill>
            <a:schemeClr val="bg2">
              <a:lumMod val="50000"/>
            </a:schemeClr>
          </a:solidFill>
        </p:grpSpPr>
        <p:grpSp>
          <p:nvGrpSpPr>
            <p:cNvPr id="117" name="Group 116"/>
            <p:cNvGrpSpPr/>
            <p:nvPr/>
          </p:nvGrpSpPr>
          <p:grpSpPr>
            <a:xfrm>
              <a:off x="1646659" y="4107939"/>
              <a:ext cx="459105" cy="173556"/>
              <a:chOff x="3243516" y="5547943"/>
              <a:chExt cx="990600" cy="474278"/>
            </a:xfrm>
            <a:grpFill/>
          </p:grpSpPr>
          <p:sp>
            <p:nvSpPr>
              <p:cNvPr id="126" name="Rectangle 125"/>
              <p:cNvSpPr/>
              <p:nvPr/>
            </p:nvSpPr>
            <p:spPr>
              <a:xfrm>
                <a:off x="3243516" y="5547943"/>
                <a:ext cx="990600" cy="474278"/>
              </a:xfrm>
              <a:prstGeom prst="rect">
                <a:avLst/>
              </a:prstGeom>
              <a:solidFill>
                <a:srgbClr val="FF0000"/>
              </a:solidFill>
              <a:ln w="1905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cxnSp>
            <p:nvCxnSpPr>
              <p:cNvPr id="127" name="Straight Connector 126"/>
              <p:cNvCxnSpPr/>
              <p:nvPr/>
            </p:nvCxnSpPr>
            <p:spPr>
              <a:xfrm>
                <a:off x="3243516" y="5700344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Straight Connector 127"/>
              <p:cNvCxnSpPr/>
              <p:nvPr/>
            </p:nvCxnSpPr>
            <p:spPr>
              <a:xfrm>
                <a:off x="3243516" y="5852744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8" name="Group 117"/>
            <p:cNvGrpSpPr/>
            <p:nvPr/>
          </p:nvGrpSpPr>
          <p:grpSpPr>
            <a:xfrm>
              <a:off x="1646686" y="3945996"/>
              <a:ext cx="459105" cy="167306"/>
              <a:chOff x="2133600" y="5105400"/>
              <a:chExt cx="990600" cy="457199"/>
            </a:xfrm>
            <a:grpFill/>
          </p:grpSpPr>
          <p:sp>
            <p:nvSpPr>
              <p:cNvPr id="123" name="Rectangle 122"/>
              <p:cNvSpPr/>
              <p:nvPr/>
            </p:nvSpPr>
            <p:spPr>
              <a:xfrm>
                <a:off x="2133600" y="5105400"/>
                <a:ext cx="990600" cy="457199"/>
              </a:xfrm>
              <a:prstGeom prst="rect">
                <a:avLst/>
              </a:prstGeom>
              <a:solidFill>
                <a:srgbClr val="66FF99"/>
              </a:solidFill>
              <a:ln w="1905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cxnSp>
            <p:nvCxnSpPr>
              <p:cNvPr id="124" name="Straight Connector 123"/>
              <p:cNvCxnSpPr/>
              <p:nvPr/>
            </p:nvCxnSpPr>
            <p:spPr>
              <a:xfrm>
                <a:off x="2133600" y="5257800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>
              <a:xfrm>
                <a:off x="2133600" y="5410200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9" name="Group 118"/>
            <p:cNvGrpSpPr/>
            <p:nvPr/>
          </p:nvGrpSpPr>
          <p:grpSpPr>
            <a:xfrm>
              <a:off x="1646714" y="4274643"/>
              <a:ext cx="459105" cy="173539"/>
              <a:chOff x="1023684" y="6003504"/>
              <a:chExt cx="990600" cy="474232"/>
            </a:xfrm>
            <a:grpFill/>
          </p:grpSpPr>
          <p:sp>
            <p:nvSpPr>
              <p:cNvPr id="120" name="Rectangle 119"/>
              <p:cNvSpPr/>
              <p:nvPr/>
            </p:nvSpPr>
            <p:spPr>
              <a:xfrm>
                <a:off x="1023684" y="6003504"/>
                <a:ext cx="990600" cy="474232"/>
              </a:xfrm>
              <a:prstGeom prst="rect">
                <a:avLst/>
              </a:prstGeom>
              <a:solidFill>
                <a:srgbClr val="FFC000"/>
              </a:solidFill>
              <a:ln w="1905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  <p:cxnSp>
            <p:nvCxnSpPr>
              <p:cNvPr id="121" name="Straight Connector 120"/>
              <p:cNvCxnSpPr/>
              <p:nvPr/>
            </p:nvCxnSpPr>
            <p:spPr>
              <a:xfrm>
                <a:off x="1023684" y="6155905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>
              <a:xfrm>
                <a:off x="1023684" y="6308305"/>
                <a:ext cx="990600" cy="0"/>
              </a:xfrm>
              <a:prstGeom prst="line">
                <a:avLst/>
              </a:prstGeom>
              <a:grpFill/>
              <a:ln w="19050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1" name="Group 140"/>
          <p:cNvGrpSpPr/>
          <p:nvPr/>
        </p:nvGrpSpPr>
        <p:grpSpPr>
          <a:xfrm>
            <a:off x="7850970" y="1706423"/>
            <a:ext cx="905123" cy="432725"/>
            <a:chOff x="7850970" y="1941958"/>
            <a:chExt cx="905123" cy="432725"/>
          </a:xfrm>
        </p:grpSpPr>
        <p:sp>
          <p:nvSpPr>
            <p:cNvPr id="129" name="Left Brace 128"/>
            <p:cNvSpPr/>
            <p:nvPr/>
          </p:nvSpPr>
          <p:spPr bwMode="auto">
            <a:xfrm flipH="1">
              <a:off x="7850970" y="1941958"/>
              <a:ext cx="222831" cy="432725"/>
            </a:xfrm>
            <a:prstGeom prst="leftBrace">
              <a:avLst>
                <a:gd name="adj1" fmla="val 22394"/>
                <a:gd name="adj2" fmla="val 50000"/>
              </a:avLst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effectLst/>
                <a:latin typeface="Tahoma" charset="0"/>
              </a:endParaRPr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8002361" y="2013215"/>
              <a:ext cx="75373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smtClean="0">
                  <a:solidFill>
                    <a:srgbClr val="A50021"/>
                  </a:solidFill>
                  <a:latin typeface="Segoe Script" pitchFamily="34" charset="0"/>
                  <a:cs typeface="Arial"/>
                </a:rPr>
                <a:t>L=33</a:t>
              </a:r>
              <a:endParaRPr lang="en-US" sz="1600" dirty="0">
                <a:solidFill>
                  <a:srgbClr val="A50021"/>
                </a:solidFill>
              </a:endParaRPr>
            </a:p>
          </p:txBody>
        </p:sp>
      </p:grpSp>
      <p:grpSp>
        <p:nvGrpSpPr>
          <p:cNvPr id="142" name="Group 141"/>
          <p:cNvGrpSpPr/>
          <p:nvPr/>
        </p:nvGrpSpPr>
        <p:grpSpPr>
          <a:xfrm>
            <a:off x="7850970" y="2162637"/>
            <a:ext cx="914643" cy="432725"/>
            <a:chOff x="7850970" y="2398172"/>
            <a:chExt cx="914643" cy="432725"/>
          </a:xfrm>
        </p:grpSpPr>
        <p:sp>
          <p:nvSpPr>
            <p:cNvPr id="130" name="Left Brace 129"/>
            <p:cNvSpPr/>
            <p:nvPr/>
          </p:nvSpPr>
          <p:spPr bwMode="auto">
            <a:xfrm flipH="1">
              <a:off x="7850970" y="2398172"/>
              <a:ext cx="222831" cy="432725"/>
            </a:xfrm>
            <a:prstGeom prst="leftBrace">
              <a:avLst>
                <a:gd name="adj1" fmla="val 22394"/>
                <a:gd name="adj2" fmla="val 50000"/>
              </a:avLst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effectLst/>
                <a:latin typeface="Tahoma" charset="0"/>
              </a:endParaRPr>
            </a:p>
          </p:txBody>
        </p:sp>
        <p:sp>
          <p:nvSpPr>
            <p:cNvPr id="133" name="Rectangle 132"/>
            <p:cNvSpPr/>
            <p:nvPr/>
          </p:nvSpPr>
          <p:spPr>
            <a:xfrm>
              <a:off x="8011881" y="2479951"/>
              <a:ext cx="75373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smtClean="0">
                  <a:solidFill>
                    <a:srgbClr val="A50021"/>
                  </a:solidFill>
                  <a:latin typeface="Segoe Script" pitchFamily="34" charset="0"/>
                  <a:cs typeface="Arial"/>
                </a:rPr>
                <a:t>L=33</a:t>
              </a:r>
              <a:endParaRPr lang="en-US" sz="1600" dirty="0">
                <a:solidFill>
                  <a:srgbClr val="A50021"/>
                </a:solidFill>
              </a:endParaRPr>
            </a:p>
          </p:txBody>
        </p:sp>
      </p:grpSp>
      <p:grpSp>
        <p:nvGrpSpPr>
          <p:cNvPr id="143" name="Group 142"/>
          <p:cNvGrpSpPr/>
          <p:nvPr/>
        </p:nvGrpSpPr>
        <p:grpSpPr>
          <a:xfrm>
            <a:off x="7850969" y="2643196"/>
            <a:ext cx="938452" cy="432725"/>
            <a:chOff x="7850969" y="2878731"/>
            <a:chExt cx="938452" cy="432725"/>
          </a:xfrm>
        </p:grpSpPr>
        <p:sp>
          <p:nvSpPr>
            <p:cNvPr id="131" name="Left Brace 130"/>
            <p:cNvSpPr/>
            <p:nvPr/>
          </p:nvSpPr>
          <p:spPr bwMode="auto">
            <a:xfrm flipH="1">
              <a:off x="7850969" y="2878731"/>
              <a:ext cx="222831" cy="432725"/>
            </a:xfrm>
            <a:prstGeom prst="leftBrace">
              <a:avLst>
                <a:gd name="adj1" fmla="val 22394"/>
                <a:gd name="adj2" fmla="val 50000"/>
              </a:avLst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>
                <a:ln>
                  <a:noFill/>
                </a:ln>
                <a:effectLst/>
                <a:latin typeface="Tahoma" charset="0"/>
              </a:endParaRPr>
            </a:p>
          </p:txBody>
        </p:sp>
        <p:sp>
          <p:nvSpPr>
            <p:cNvPr id="134" name="Rectangle 133"/>
            <p:cNvSpPr/>
            <p:nvPr/>
          </p:nvSpPr>
          <p:spPr>
            <a:xfrm>
              <a:off x="8035689" y="2946687"/>
              <a:ext cx="75373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smtClean="0">
                  <a:solidFill>
                    <a:srgbClr val="A50021"/>
                  </a:solidFill>
                  <a:latin typeface="Segoe Script" pitchFamily="34" charset="0"/>
                  <a:cs typeface="Arial"/>
                </a:rPr>
                <a:t>L=34</a:t>
              </a:r>
              <a:endParaRPr lang="en-US" sz="1600" dirty="0">
                <a:solidFill>
                  <a:srgbClr val="A50021"/>
                </a:solidFill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6158669" y="1566762"/>
            <a:ext cx="821710" cy="338554"/>
            <a:chOff x="6158669" y="1802297"/>
            <a:chExt cx="821710" cy="338554"/>
          </a:xfrm>
        </p:grpSpPr>
        <p:sp>
          <p:nvSpPr>
            <p:cNvPr id="135" name="Right Arrow 134"/>
            <p:cNvSpPr/>
            <p:nvPr/>
          </p:nvSpPr>
          <p:spPr bwMode="auto">
            <a:xfrm>
              <a:off x="6777040" y="1864873"/>
              <a:ext cx="203339" cy="115189"/>
            </a:xfrm>
            <a:prstGeom prst="rightArrow">
              <a:avLst/>
            </a:prstGeom>
            <a:solidFill>
              <a:srgbClr val="FF0000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6158669" y="1802297"/>
              <a:ext cx="61427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600" dirty="0" smtClean="0">
                  <a:solidFill>
                    <a:srgbClr val="A50021"/>
                  </a:solidFill>
                  <a:latin typeface="Segoe Script" pitchFamily="34" charset="0"/>
                  <a:cs typeface="Arial"/>
                </a:rPr>
                <a:t>X=0</a:t>
              </a:r>
              <a:endParaRPr lang="en-US" sz="1600" dirty="0">
                <a:solidFill>
                  <a:srgbClr val="A50021"/>
                </a:solidFill>
              </a:endParaRPr>
            </a:p>
          </p:txBody>
        </p:sp>
      </p:grpSp>
      <p:grpSp>
        <p:nvGrpSpPr>
          <p:cNvPr id="145" name="Group 144"/>
          <p:cNvGrpSpPr/>
          <p:nvPr/>
        </p:nvGrpSpPr>
        <p:grpSpPr>
          <a:xfrm>
            <a:off x="6077689" y="2019233"/>
            <a:ext cx="921726" cy="338554"/>
            <a:chOff x="6077689" y="2254768"/>
            <a:chExt cx="921726" cy="338554"/>
          </a:xfrm>
        </p:grpSpPr>
        <p:sp>
          <p:nvSpPr>
            <p:cNvPr id="137" name="Right Arrow 136"/>
            <p:cNvSpPr/>
            <p:nvPr/>
          </p:nvSpPr>
          <p:spPr bwMode="auto">
            <a:xfrm>
              <a:off x="6796076" y="2345920"/>
              <a:ext cx="203339" cy="115189"/>
            </a:xfrm>
            <a:prstGeom prst="rightArrow">
              <a:avLst/>
            </a:prstGeom>
            <a:solidFill>
              <a:srgbClr val="FF0000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6077689" y="2254768"/>
              <a:ext cx="76495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600" dirty="0" smtClean="0">
                  <a:solidFill>
                    <a:srgbClr val="A50021"/>
                  </a:solidFill>
                  <a:latin typeface="Segoe Script" pitchFamily="34" charset="0"/>
                  <a:cs typeface="Arial"/>
                </a:rPr>
                <a:t>X=33</a:t>
              </a:r>
              <a:endParaRPr lang="en-US" sz="1600" dirty="0">
                <a:solidFill>
                  <a:srgbClr val="A50021"/>
                </a:solidFill>
              </a:endParaRPr>
            </a:p>
          </p:txBody>
        </p:sp>
      </p:grpSp>
      <p:grpSp>
        <p:nvGrpSpPr>
          <p:cNvPr id="146" name="Group 145"/>
          <p:cNvGrpSpPr/>
          <p:nvPr/>
        </p:nvGrpSpPr>
        <p:grpSpPr>
          <a:xfrm>
            <a:off x="6077673" y="2476465"/>
            <a:ext cx="921726" cy="338554"/>
            <a:chOff x="6077673" y="2712000"/>
            <a:chExt cx="921726" cy="338554"/>
          </a:xfrm>
        </p:grpSpPr>
        <p:sp>
          <p:nvSpPr>
            <p:cNvPr id="139" name="Right Arrow 138"/>
            <p:cNvSpPr/>
            <p:nvPr/>
          </p:nvSpPr>
          <p:spPr bwMode="auto">
            <a:xfrm>
              <a:off x="6796060" y="2803152"/>
              <a:ext cx="203339" cy="115189"/>
            </a:xfrm>
            <a:prstGeom prst="rightArrow">
              <a:avLst/>
            </a:prstGeom>
            <a:solidFill>
              <a:srgbClr val="FF0000"/>
            </a:solidFill>
            <a:ln w="1905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6077673" y="2712000"/>
              <a:ext cx="76495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600" dirty="0" smtClean="0">
                  <a:solidFill>
                    <a:srgbClr val="A50021"/>
                  </a:solidFill>
                  <a:latin typeface="Segoe Script" pitchFamily="34" charset="0"/>
                  <a:cs typeface="Arial"/>
                </a:rPr>
                <a:t>X=66</a:t>
              </a:r>
              <a:endParaRPr lang="en-US" sz="1600" dirty="0">
                <a:solidFill>
                  <a:srgbClr val="A50021"/>
                </a:solidFill>
              </a:endParaRPr>
            </a:p>
          </p:txBody>
        </p:sp>
      </p:grpSp>
      <p:sp>
        <p:nvSpPr>
          <p:cNvPr id="147" name="Freeform 146"/>
          <p:cNvSpPr/>
          <p:nvPr/>
        </p:nvSpPr>
        <p:spPr bwMode="auto">
          <a:xfrm>
            <a:off x="3657600" y="1684090"/>
            <a:ext cx="2493818" cy="845280"/>
          </a:xfrm>
          <a:custGeom>
            <a:avLst/>
            <a:gdLst>
              <a:gd name="connsiteX0" fmla="*/ 0 w 2493818"/>
              <a:gd name="connsiteY0" fmla="*/ 823575 h 845280"/>
              <a:gd name="connsiteX1" fmla="*/ 1399309 w 2493818"/>
              <a:gd name="connsiteY1" fmla="*/ 809720 h 845280"/>
              <a:gd name="connsiteX2" fmla="*/ 2119745 w 2493818"/>
              <a:gd name="connsiteY2" fmla="*/ 491066 h 845280"/>
              <a:gd name="connsiteX3" fmla="*/ 2299855 w 2493818"/>
              <a:gd name="connsiteY3" fmla="*/ 33866 h 845280"/>
              <a:gd name="connsiteX4" fmla="*/ 2493818 w 2493818"/>
              <a:gd name="connsiteY4" fmla="*/ 33866 h 845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3818" h="845280">
                <a:moveTo>
                  <a:pt x="0" y="823575"/>
                </a:moveTo>
                <a:cubicBezTo>
                  <a:pt x="523009" y="844356"/>
                  <a:pt x="1046018" y="865138"/>
                  <a:pt x="1399309" y="809720"/>
                </a:cubicBezTo>
                <a:cubicBezTo>
                  <a:pt x="1752600" y="754302"/>
                  <a:pt x="1969654" y="620375"/>
                  <a:pt x="2119745" y="491066"/>
                </a:cubicBezTo>
                <a:cubicBezTo>
                  <a:pt x="2269836" y="361757"/>
                  <a:pt x="2237510" y="110066"/>
                  <a:pt x="2299855" y="33866"/>
                </a:cubicBezTo>
                <a:cubicBezTo>
                  <a:pt x="2362201" y="-42334"/>
                  <a:pt x="2493818" y="33866"/>
                  <a:pt x="2493818" y="33866"/>
                </a:cubicBezTo>
              </a:path>
            </a:pathLst>
          </a:custGeom>
          <a:noFill/>
          <a:ln w="19050" cap="flat" cmpd="sng" algn="ctr">
            <a:solidFill>
              <a:srgbClr val="01020B"/>
            </a:solidFill>
            <a:prstDash val="dash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149" name="Freeform 148"/>
          <p:cNvSpPr/>
          <p:nvPr/>
        </p:nvSpPr>
        <p:spPr bwMode="auto">
          <a:xfrm>
            <a:off x="3685309" y="2244429"/>
            <a:ext cx="2382982" cy="540327"/>
          </a:xfrm>
          <a:custGeom>
            <a:avLst/>
            <a:gdLst>
              <a:gd name="connsiteX0" fmla="*/ 0 w 2382982"/>
              <a:gd name="connsiteY0" fmla="*/ 540327 h 540327"/>
              <a:gd name="connsiteX1" fmla="*/ 872836 w 2382982"/>
              <a:gd name="connsiteY1" fmla="*/ 526472 h 540327"/>
              <a:gd name="connsiteX2" fmla="*/ 1551709 w 2382982"/>
              <a:gd name="connsiteY2" fmla="*/ 498763 h 540327"/>
              <a:gd name="connsiteX3" fmla="*/ 2119746 w 2382982"/>
              <a:gd name="connsiteY3" fmla="*/ 249381 h 540327"/>
              <a:gd name="connsiteX4" fmla="*/ 2382982 w 2382982"/>
              <a:gd name="connsiteY4" fmla="*/ 0 h 540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2982" h="540327">
                <a:moveTo>
                  <a:pt x="0" y="540327"/>
                </a:moveTo>
                <a:lnTo>
                  <a:pt x="872836" y="526472"/>
                </a:lnTo>
                <a:cubicBezTo>
                  <a:pt x="1131454" y="519545"/>
                  <a:pt x="1343891" y="544945"/>
                  <a:pt x="1551709" y="498763"/>
                </a:cubicBezTo>
                <a:cubicBezTo>
                  <a:pt x="1759527" y="452581"/>
                  <a:pt x="1981201" y="332508"/>
                  <a:pt x="2119746" y="249381"/>
                </a:cubicBezTo>
                <a:cubicBezTo>
                  <a:pt x="2258292" y="166254"/>
                  <a:pt x="2320637" y="83127"/>
                  <a:pt x="2382982" y="0"/>
                </a:cubicBezTo>
              </a:path>
            </a:pathLst>
          </a:custGeom>
          <a:noFill/>
          <a:ln w="19050" cap="flat" cmpd="sng" algn="ctr">
            <a:solidFill>
              <a:srgbClr val="01020B"/>
            </a:solidFill>
            <a:prstDash val="dash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150" name="Freeform 149"/>
          <p:cNvSpPr/>
          <p:nvPr/>
        </p:nvSpPr>
        <p:spPr bwMode="auto">
          <a:xfrm>
            <a:off x="3671455" y="2660065"/>
            <a:ext cx="2438400" cy="415636"/>
          </a:xfrm>
          <a:custGeom>
            <a:avLst/>
            <a:gdLst>
              <a:gd name="connsiteX0" fmla="*/ 0 w 2438400"/>
              <a:gd name="connsiteY0" fmla="*/ 415636 h 415636"/>
              <a:gd name="connsiteX1" fmla="*/ 1593272 w 2438400"/>
              <a:gd name="connsiteY1" fmla="*/ 374073 h 415636"/>
              <a:gd name="connsiteX2" fmla="*/ 2438400 w 2438400"/>
              <a:gd name="connsiteY2" fmla="*/ 0 h 415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38400" h="415636">
                <a:moveTo>
                  <a:pt x="0" y="415636"/>
                </a:moveTo>
                <a:lnTo>
                  <a:pt x="1593272" y="374073"/>
                </a:lnTo>
                <a:cubicBezTo>
                  <a:pt x="1999672" y="304800"/>
                  <a:pt x="2438400" y="0"/>
                  <a:pt x="2438400" y="0"/>
                </a:cubicBezTo>
              </a:path>
            </a:pathLst>
          </a:custGeom>
          <a:noFill/>
          <a:ln w="19050" cap="flat" cmpd="sng" algn="ctr">
            <a:solidFill>
              <a:srgbClr val="01020B"/>
            </a:solidFill>
            <a:prstDash val="dash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153" name="Rectangle 152"/>
          <p:cNvSpPr/>
          <p:nvPr/>
        </p:nvSpPr>
        <p:spPr bwMode="auto">
          <a:xfrm>
            <a:off x="263236" y="4708055"/>
            <a:ext cx="4156364" cy="2107095"/>
          </a:xfrm>
          <a:prstGeom prst="rect">
            <a:avLst/>
          </a:prstGeom>
          <a:solidFill>
            <a:schemeClr val="bg2">
              <a:alpha val="8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42187" y="3948575"/>
            <a:ext cx="3129449" cy="923330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6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Performance is bound to be pretty bad as table </a:t>
            </a:r>
            <a:r>
              <a:rPr lang="en-US" sz="1800" dirty="0" smtClean="0">
                <a:solidFill>
                  <a:srgbClr val="A50021"/>
                </a:solidFill>
                <a:latin typeface="Segoe Script" pitchFamily="34" charset="0"/>
                <a:cs typeface="Arial"/>
              </a:rPr>
              <a:t>T</a:t>
            </a:r>
            <a:r>
              <a:rPr lang="en-US" sz="1800" dirty="0" smtClean="0">
                <a:solidFill>
                  <a:srgbClr val="A50021"/>
                </a:solidFill>
                <a:latin typeface="Arial"/>
                <a:cs typeface="Arial"/>
              </a:rPr>
              <a:t> gets scanned 4 times</a:t>
            </a:r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!</a:t>
            </a:r>
          </a:p>
        </p:txBody>
      </p:sp>
      <p:pic>
        <p:nvPicPr>
          <p:cNvPr id="155" name="Picture 12" descr="http://t1.gstatic.com/images?q=tbn:ANd9GcTQk1aA-eghLQEYtmahJ1-3PmZNPNDucTyPHGA6-e8nramlqnOh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26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18" y="3496041"/>
            <a:ext cx="579644" cy="520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" name="Rectangle 155"/>
          <p:cNvSpPr/>
          <p:nvPr/>
        </p:nvSpPr>
        <p:spPr>
          <a:xfrm>
            <a:off x="518870" y="4872872"/>
            <a:ext cx="3166439" cy="101566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0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In general, with </a:t>
            </a: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  <a:cs typeface="Arial"/>
              </a:rPr>
              <a:t>M</a:t>
            </a:r>
            <a:r>
              <a:rPr lang="en-US" sz="20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Map tasks, table </a:t>
            </a: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  <a:cs typeface="Arial"/>
              </a:rPr>
              <a:t>T</a:t>
            </a:r>
            <a:r>
              <a:rPr lang="en-US" sz="20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would be </a:t>
            </a:r>
            <a:r>
              <a:rPr lang="en-US" sz="2000" b="0" dirty="0">
                <a:solidFill>
                  <a:srgbClr val="FFFF00"/>
                </a:solidFill>
                <a:latin typeface="Arial"/>
                <a:cs typeface="Arial"/>
              </a:rPr>
              <a:t>scanned  </a:t>
            </a:r>
            <a:r>
              <a:rPr lang="en-US" sz="2000" dirty="0">
                <a:solidFill>
                  <a:schemeClr val="tx1"/>
                </a:solidFill>
                <a:latin typeface="Segoe Script" pitchFamily="34" charset="0"/>
                <a:cs typeface="Arial"/>
              </a:rPr>
              <a:t>M</a:t>
            </a:r>
            <a:r>
              <a:rPr lang="en-US" sz="2000" dirty="0">
                <a:solidFill>
                  <a:schemeClr val="tx1"/>
                </a:solidFill>
                <a:latin typeface="Arial"/>
                <a:cs typeface="Arial"/>
              </a:rPr>
              <a:t> + 1 </a:t>
            </a:r>
            <a:r>
              <a:rPr lang="en-US" sz="2000" b="0" dirty="0">
                <a:solidFill>
                  <a:srgbClr val="FFFF00"/>
                </a:solidFill>
                <a:latin typeface="Arial"/>
                <a:cs typeface="Arial"/>
              </a:rPr>
              <a:t>times!!!!!!</a:t>
            </a:r>
          </a:p>
        </p:txBody>
      </p:sp>
    </p:spTree>
    <p:extLst>
      <p:ext uri="{BB962C8B-B14F-4D97-AF65-F5344CB8AC3E}">
        <p14:creationId xmlns:p14="http://schemas.microsoft.com/office/powerpoint/2010/main" val="2282441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55" grpId="0" animBg="1"/>
      <p:bldP spid="154" grpId="0" animBg="1"/>
      <p:bldP spid="49" grpId="0" animBg="1"/>
      <p:bldP spid="3" grpId="0" build="p"/>
      <p:bldP spid="3" grpId="1" build="p"/>
      <p:bldP spid="89" grpId="0"/>
      <p:bldP spid="30" grpId="0"/>
      <p:bldP spid="65" grpId="0"/>
      <p:bldP spid="56" grpId="0" build="allAtOnce" animBg="1"/>
      <p:bldP spid="147" grpId="0" animBg="1"/>
      <p:bldP spid="149" grpId="0" animBg="1"/>
      <p:bldP spid="150" grpId="0" animBg="1"/>
      <p:bldP spid="153" grpId="0" animBg="1"/>
      <p:bldP spid="54" grpId="0" animBg="1"/>
      <p:bldP spid="15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494" y="244292"/>
            <a:ext cx="8095861" cy="616634"/>
          </a:xfrm>
        </p:spPr>
        <p:txBody>
          <a:bodyPr/>
          <a:lstStyle/>
          <a:p>
            <a:pPr algn="ctr"/>
            <a:r>
              <a:rPr lang="en-US" dirty="0" smtClean="0"/>
              <a:t>There Has to be a Better Way!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237" y="3240161"/>
            <a:ext cx="8660922" cy="282892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Moving data is so 20</a:t>
            </a:r>
            <a:r>
              <a:rPr lang="en-US" baseline="30000" dirty="0" smtClean="0"/>
              <a:t>th</a:t>
            </a:r>
            <a:r>
              <a:rPr lang="en-US" dirty="0" smtClean="0"/>
              <a:t> century!</a:t>
            </a:r>
          </a:p>
          <a:p>
            <a:r>
              <a:rPr lang="en-US" dirty="0" smtClean="0"/>
              <a:t>Why not build a data management system that:</a:t>
            </a:r>
          </a:p>
          <a:p>
            <a:pPr lvl="1"/>
            <a:r>
              <a:rPr lang="en-US" dirty="0" smtClean="0"/>
              <a:t>Can execute queries across both universes w/o moving data unnecessarily</a:t>
            </a:r>
          </a:p>
          <a:p>
            <a:pPr lvl="1"/>
            <a:r>
              <a:rPr lang="en-US" dirty="0" smtClean="0"/>
              <a:t>Has the expressive power of a language like </a:t>
            </a:r>
            <a:r>
              <a:rPr lang="en-US" dirty="0" err="1" smtClean="0"/>
              <a:t>HiveQL</a:t>
            </a:r>
            <a:endParaRPr lang="en-US" dirty="0" smtClean="0"/>
          </a:p>
          <a:p>
            <a:r>
              <a:rPr lang="en-US" dirty="0" smtClean="0"/>
              <a:t>I term such a system an </a:t>
            </a:r>
            <a:r>
              <a:rPr lang="en-US" b="1" dirty="0" smtClean="0">
                <a:solidFill>
                  <a:srgbClr val="A50021"/>
                </a:solidFill>
                <a:latin typeface="Segoe Script" pitchFamily="34" charset="0"/>
                <a:cs typeface="Aharoni" pitchFamily="2" charset="-79"/>
              </a:rPr>
              <a:t>Enterprise Data Manager</a:t>
            </a:r>
            <a:endParaRPr lang="en-US" b="1" dirty="0">
              <a:solidFill>
                <a:srgbClr val="A50021"/>
              </a:solidFill>
              <a:latin typeface="Segoe Script" pitchFamily="34" charset="0"/>
              <a:cs typeface="Aharoni" pitchFamily="2" charset="-79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63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2348395" y="2055672"/>
            <a:ext cx="4785841" cy="855650"/>
            <a:chOff x="2339851" y="5647485"/>
            <a:chExt cx="4785841" cy="855650"/>
          </a:xfrm>
        </p:grpSpPr>
        <p:sp>
          <p:nvSpPr>
            <p:cNvPr id="14" name="Rectangle 13"/>
            <p:cNvSpPr/>
            <p:nvPr/>
          </p:nvSpPr>
          <p:spPr bwMode="auto">
            <a:xfrm>
              <a:off x="2339851" y="6125269"/>
              <a:ext cx="4785841" cy="377866"/>
            </a:xfrm>
            <a:prstGeom prst="rect">
              <a:avLst/>
            </a:prstGeom>
            <a:ln w="952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lt2"/>
            </a:fillRef>
            <a:effectRef idx="0">
              <a:scrgbClr r="0" g="0" b="0"/>
            </a:effectRef>
            <a:fontRef idx="major"/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Enterprise Data</a:t>
              </a:r>
              <a:r>
                <a:rPr kumimoji="0" lang="en-US" sz="1600" i="0" u="none" strike="noStrike" cap="none" normalizeH="0" dirty="0" smtClean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rPr>
                <a:t> Manager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786968" y="5647485"/>
              <a:ext cx="3891606" cy="477784"/>
              <a:chOff x="3175131" y="5647485"/>
              <a:chExt cx="2933645" cy="477784"/>
            </a:xfrm>
          </p:grpSpPr>
          <p:cxnSp>
            <p:nvCxnSpPr>
              <p:cNvPr id="17" name="Straight Arrow Connector 16"/>
              <p:cNvCxnSpPr/>
              <p:nvPr/>
            </p:nvCxnSpPr>
            <p:spPr bwMode="auto">
              <a:xfrm>
                <a:off x="3175131" y="5647485"/>
                <a:ext cx="0" cy="451339"/>
              </a:xfrm>
              <a:prstGeom prst="straightConnector1">
                <a:avLst/>
              </a:prstGeom>
              <a:solidFill>
                <a:schemeClr val="accent1"/>
              </a:solidFill>
              <a:ln w="38100" cap="flat" cmpd="sng" algn="ctr">
                <a:solidFill>
                  <a:schemeClr val="tx1"/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  <p:cxnSp>
            <p:nvCxnSpPr>
              <p:cNvPr id="18" name="Straight Arrow Connector 17"/>
              <p:cNvCxnSpPr/>
              <p:nvPr/>
            </p:nvCxnSpPr>
            <p:spPr bwMode="auto">
              <a:xfrm>
                <a:off x="6108776" y="5673930"/>
                <a:ext cx="0" cy="451339"/>
              </a:xfrm>
              <a:prstGeom prst="straightConnector1">
                <a:avLst/>
              </a:prstGeom>
              <a:solidFill>
                <a:schemeClr val="accent1"/>
              </a:solidFill>
              <a:ln w="38100" cap="flat" cmpd="sng" algn="ctr">
                <a:solidFill>
                  <a:schemeClr val="tx1"/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</p:grpSp>
      </p:grpSp>
      <p:sp>
        <p:nvSpPr>
          <p:cNvPr id="23" name="TextBox 22"/>
          <p:cNvSpPr txBox="1"/>
          <p:nvPr/>
        </p:nvSpPr>
        <p:spPr>
          <a:xfrm rot="206703">
            <a:off x="2316819" y="5724586"/>
            <a:ext cx="4980852" cy="769441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Folks in my lab think I am not </a:t>
            </a:r>
          </a:p>
          <a:p>
            <a:pPr algn="ctr"/>
            <a:r>
              <a:rPr lang="en-US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great at picking names either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!!</a:t>
            </a:r>
            <a:endParaRPr lang="en-US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rial" pitchFamily="34" charset="0"/>
            </a:endParaRPr>
          </a:p>
        </p:txBody>
      </p:sp>
      <p:pic>
        <p:nvPicPr>
          <p:cNvPr id="24" name="Picture 2" descr="C:\Users\dewitt.NORTHAMERICA\AppData\Local\Microsoft\Windows\Temporary Internet Files\Content.IE5\HV65TZFW\MC90020261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292" y="1035549"/>
            <a:ext cx="2735643" cy="707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5307283" y="3271618"/>
            <a:ext cx="3636817" cy="2153447"/>
            <a:chOff x="5307283" y="2990053"/>
            <a:chExt cx="3636817" cy="2153447"/>
          </a:xfrm>
        </p:grpSpPr>
        <p:sp>
          <p:nvSpPr>
            <p:cNvPr id="5" name="TextBox 4"/>
            <p:cNvSpPr txBox="1"/>
            <p:nvPr/>
          </p:nvSpPr>
          <p:spPr>
            <a:xfrm rot="481065">
              <a:off x="5307283" y="2990053"/>
              <a:ext cx="3636817" cy="1200329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1020B"/>
                  </a:solidFill>
                  <a:latin typeface="+mj-lt"/>
                </a:rPr>
                <a:t>We are going to try and build one of these in my lab.  So stay tuned!</a:t>
              </a:r>
            </a:p>
          </p:txBody>
        </p:sp>
        <p:cxnSp>
          <p:nvCxnSpPr>
            <p:cNvPr id="9" name="Straight Arrow Connector 8"/>
            <p:cNvCxnSpPr/>
            <p:nvPr/>
          </p:nvCxnSpPr>
          <p:spPr bwMode="auto">
            <a:xfrm flipV="1">
              <a:off x="6005945" y="4072611"/>
              <a:ext cx="628540" cy="1070889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</p:cxnSp>
      </p:grpSp>
      <p:grpSp>
        <p:nvGrpSpPr>
          <p:cNvPr id="8" name="Group 7"/>
          <p:cNvGrpSpPr/>
          <p:nvPr/>
        </p:nvGrpSpPr>
        <p:grpSpPr>
          <a:xfrm>
            <a:off x="5880391" y="794349"/>
            <a:ext cx="2667454" cy="1393326"/>
            <a:chOff x="6794770" y="964470"/>
            <a:chExt cx="2667454" cy="1393326"/>
          </a:xfrm>
        </p:grpSpPr>
        <p:sp>
          <p:nvSpPr>
            <p:cNvPr id="33" name="Cloud 32"/>
            <p:cNvSpPr/>
            <p:nvPr/>
          </p:nvSpPr>
          <p:spPr bwMode="auto">
            <a:xfrm>
              <a:off x="6794770" y="964470"/>
              <a:ext cx="2667454" cy="1393326"/>
            </a:xfrm>
            <a:prstGeom prst="cloud">
              <a:avLst/>
            </a:prstGeom>
            <a:blipFill dpi="0" rotWithShape="1">
              <a:blip r:embed="rId3">
                <a:alphaModFix amt="70000"/>
              </a:blip>
              <a:srcRect/>
              <a:stretch>
                <a:fillRect/>
              </a:stretch>
            </a:blip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lt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pPr algn="ctr"/>
              <a:endParaRPr lang="en-US" sz="1600" b="0" dirty="0" smtClean="0">
                <a:latin typeface="+mn-lt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6977243" y="1399523"/>
              <a:ext cx="2302508" cy="584775"/>
            </a:xfrm>
            <a:prstGeom prst="rect">
              <a:avLst/>
            </a:prstGeom>
            <a:solidFill>
              <a:schemeClr val="bg1"/>
            </a:solidFill>
            <a:effectLst>
              <a:softEdge rad="12700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1600" dirty="0" smtClean="0">
                  <a:latin typeface="+mj-lt"/>
                </a:rPr>
                <a:t>Structured </a:t>
              </a:r>
              <a:r>
                <a:rPr lang="en-US" sz="1600" dirty="0">
                  <a:latin typeface="+mj-lt"/>
                </a:rPr>
                <a:t>Universe</a:t>
              </a:r>
            </a:p>
            <a:p>
              <a:pPr algn="ctr"/>
              <a:r>
                <a:rPr lang="en-US" sz="1600" dirty="0" smtClean="0">
                  <a:latin typeface="+mj-lt"/>
                </a:rPr>
                <a:t>(RDBMS)</a:t>
              </a:r>
              <a:endParaRPr lang="en-US" sz="1600" dirty="0">
                <a:latin typeface="+mj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07604" y="794349"/>
            <a:ext cx="2740146" cy="1563252"/>
            <a:chOff x="-1262220" y="903767"/>
            <a:chExt cx="2740146" cy="1563252"/>
          </a:xfrm>
        </p:grpSpPr>
        <p:sp>
          <p:nvSpPr>
            <p:cNvPr id="35" name="Cloud 34"/>
            <p:cNvSpPr/>
            <p:nvPr/>
          </p:nvSpPr>
          <p:spPr bwMode="auto">
            <a:xfrm>
              <a:off x="-1262220" y="903767"/>
              <a:ext cx="2740146" cy="1563252"/>
            </a:xfrm>
            <a:prstGeom prst="cloud">
              <a:avLst/>
            </a:prstGeom>
            <a:blipFill dpi="0" rotWithShape="1">
              <a:blip r:embed="rId4">
                <a:alphaModFix amt="70000"/>
              </a:blip>
              <a:srcRect/>
              <a:stretch>
                <a:fillRect/>
              </a:stretch>
            </a:blip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rgbClr r="0" g="0" b="0"/>
            </a:lnRef>
            <a:fillRef idx="1003">
              <a:schemeClr val="lt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pPr algn="ctr"/>
              <a:endParaRPr lang="en-US" sz="1800" dirty="0" smtClean="0">
                <a:latin typeface="+mn-lt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-1262220" y="1428547"/>
              <a:ext cx="2643032" cy="584775"/>
            </a:xfrm>
            <a:prstGeom prst="rect">
              <a:avLst/>
            </a:prstGeom>
            <a:solidFill>
              <a:schemeClr val="bg1"/>
            </a:solidFill>
            <a:effectLst>
              <a:softEdge rad="12700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sz="1600" dirty="0" smtClean="0">
                  <a:latin typeface="+mj-lt"/>
                </a:rPr>
                <a:t>Unstructured </a:t>
              </a:r>
              <a:r>
                <a:rPr lang="en-US" sz="1600" dirty="0">
                  <a:latin typeface="+mj-lt"/>
                </a:rPr>
                <a:t>Universe</a:t>
              </a:r>
            </a:p>
            <a:p>
              <a:pPr algn="ctr"/>
              <a:r>
                <a:rPr lang="en-US" sz="1600" dirty="0">
                  <a:latin typeface="+mj-lt"/>
                </a:rPr>
                <a:t>(</a:t>
              </a:r>
              <a:r>
                <a:rPr lang="en-US" sz="1600" dirty="0" err="1">
                  <a:latin typeface="+mj-lt"/>
                </a:rPr>
                <a:t>Hadoop</a:t>
              </a:r>
              <a:r>
                <a:rPr lang="en-US" sz="1600" dirty="0">
                  <a:latin typeface="+mj-lt"/>
                </a:rPr>
                <a:t>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6839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3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HadoopDB</a:t>
            </a:r>
            <a:r>
              <a:rPr lang="en-US" dirty="0" smtClean="0"/>
              <a:t>/</a:t>
            </a:r>
            <a:r>
              <a:rPr lang="en-US" dirty="0" err="1" smtClean="0"/>
              <a:t>Hadapt</a:t>
            </a:r>
            <a:r>
              <a:rPr lang="en-US" dirty="0" smtClean="0"/>
              <a:t> (Yale startup)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52525"/>
            <a:ext cx="7772400" cy="517926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First to attempt to produce an </a:t>
            </a:r>
          </a:p>
          <a:p>
            <a:pPr marL="0" indent="0">
              <a:buNone/>
            </a:pPr>
            <a:r>
              <a:rPr lang="en-US" b="1" dirty="0"/>
              <a:t>	 </a:t>
            </a:r>
            <a:r>
              <a:rPr lang="en-US" b="1" dirty="0" smtClean="0"/>
              <a:t>   </a:t>
            </a:r>
            <a:r>
              <a:rPr lang="en-US" b="1" dirty="0" smtClean="0">
                <a:solidFill>
                  <a:srgbClr val="A50021"/>
                </a:solidFill>
                <a:latin typeface="Segoe Script" pitchFamily="34" charset="0"/>
              </a:rPr>
              <a:t>“Enterprise Data Manager”</a:t>
            </a:r>
          </a:p>
          <a:p>
            <a:r>
              <a:rPr lang="en-US" b="1" dirty="0" smtClean="0"/>
              <a:t>Like Hive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Use HDFS for “unstructured” data</a:t>
            </a:r>
          </a:p>
          <a:p>
            <a:pPr lvl="1"/>
            <a:r>
              <a:rPr lang="en-US" dirty="0" smtClean="0"/>
              <a:t>Uses MR framework as underpinnings of its query engine for fault tolerance and scalability</a:t>
            </a:r>
          </a:p>
          <a:p>
            <a:pPr lvl="1"/>
            <a:r>
              <a:rPr lang="en-US" dirty="0" smtClean="0"/>
              <a:t>Supports </a:t>
            </a:r>
            <a:r>
              <a:rPr lang="en-US" dirty="0" err="1" smtClean="0"/>
              <a:t>HiveQL</a:t>
            </a:r>
            <a:r>
              <a:rPr lang="en-US" dirty="0"/>
              <a:t>-</a:t>
            </a:r>
            <a:r>
              <a:rPr lang="en-US" dirty="0" smtClean="0"/>
              <a:t>like query language</a:t>
            </a:r>
          </a:p>
          <a:p>
            <a:pPr lvl="1"/>
            <a:endParaRPr lang="en-US" dirty="0" smtClean="0"/>
          </a:p>
          <a:p>
            <a:r>
              <a:rPr lang="en-US" b="1" dirty="0" smtClean="0"/>
              <a:t>Unlike Hive</a:t>
            </a:r>
          </a:p>
          <a:p>
            <a:pPr lvl="1"/>
            <a:r>
              <a:rPr lang="en-US" dirty="0" smtClean="0">
                <a:solidFill>
                  <a:srgbClr val="A50021"/>
                </a:solidFill>
              </a:rPr>
              <a:t>Employs a relational DBMS on every node</a:t>
            </a:r>
          </a:p>
          <a:p>
            <a:pPr lvl="1"/>
            <a:r>
              <a:rPr lang="en-US" dirty="0" smtClean="0"/>
              <a:t>Implements a novel split query execution paradigm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64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95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708" y="18944"/>
            <a:ext cx="8547055" cy="71783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 smtClean="0"/>
              <a:t>Hadapt</a:t>
            </a:r>
            <a:r>
              <a:rPr lang="en-US" dirty="0" smtClean="0"/>
              <a:t> System Architecture Overview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65</a:t>
            </a:fld>
            <a:endParaRPr lang="en-US" dirty="0"/>
          </a:p>
        </p:txBody>
      </p:sp>
      <p:sp>
        <p:nvSpPr>
          <p:cNvPr id="548" name="Content Placeholder 547"/>
          <p:cNvSpPr>
            <a:spLocks noGrp="1"/>
          </p:cNvSpPr>
          <p:nvPr>
            <p:ph idx="1"/>
          </p:nvPr>
        </p:nvSpPr>
        <p:spPr>
          <a:xfrm>
            <a:off x="4434471" y="1137577"/>
            <a:ext cx="4271572" cy="3007254"/>
          </a:xfrm>
        </p:spPr>
        <p:txBody>
          <a:bodyPr>
            <a:normAutofit fontScale="92500"/>
          </a:bodyPr>
          <a:lstStyle/>
          <a:p>
            <a:r>
              <a:rPr lang="en-US" sz="2000" dirty="0" smtClean="0"/>
              <a:t>Relational tables are partitioned using hash partitioning </a:t>
            </a:r>
          </a:p>
          <a:p>
            <a:r>
              <a:rPr lang="en-US" sz="2000" dirty="0" smtClean="0"/>
              <a:t>“Unstructured” data lives in HDFS</a:t>
            </a:r>
          </a:p>
          <a:p>
            <a:r>
              <a:rPr lang="en-US" sz="2000" dirty="0" smtClean="0"/>
              <a:t>SQL queries get compiled into set of </a:t>
            </a:r>
            <a:r>
              <a:rPr lang="en-US" sz="2000" dirty="0" err="1" smtClean="0"/>
              <a:t>MapReduce</a:t>
            </a:r>
            <a:r>
              <a:rPr lang="en-US" sz="2000" dirty="0" smtClean="0"/>
              <a:t> jobs</a:t>
            </a:r>
          </a:p>
          <a:p>
            <a:r>
              <a:rPr lang="en-US" sz="2000" dirty="0" smtClean="0"/>
              <a:t>Novel split execution paradigm is employed in which the DBMS is used as much as possible</a:t>
            </a:r>
          </a:p>
          <a:p>
            <a:r>
              <a:rPr lang="en-US" sz="2000" dirty="0" smtClean="0"/>
              <a:t>Consider a join of tables </a:t>
            </a:r>
            <a:r>
              <a:rPr lang="en-US" sz="2000" b="1" dirty="0" smtClean="0">
                <a:latin typeface="Segoe Script" pitchFamily="34" charset="0"/>
              </a:rPr>
              <a:t>A</a:t>
            </a:r>
            <a:r>
              <a:rPr lang="en-US" sz="2000" dirty="0" smtClean="0"/>
              <a:t> and </a:t>
            </a:r>
            <a:r>
              <a:rPr lang="en-US" sz="2000" b="1" dirty="0" smtClean="0">
                <a:latin typeface="Segoe Script" pitchFamily="34" charset="0"/>
              </a:rPr>
              <a:t>B</a:t>
            </a:r>
          </a:p>
        </p:txBody>
      </p:sp>
      <p:grpSp>
        <p:nvGrpSpPr>
          <p:cNvPr id="276" name="Group 275"/>
          <p:cNvGrpSpPr/>
          <p:nvPr/>
        </p:nvGrpSpPr>
        <p:grpSpPr>
          <a:xfrm>
            <a:off x="753001" y="3754242"/>
            <a:ext cx="1979591" cy="1979403"/>
            <a:chOff x="2650272" y="3411287"/>
            <a:chExt cx="2088559" cy="2104706"/>
          </a:xfrm>
        </p:grpSpPr>
        <p:grpSp>
          <p:nvGrpSpPr>
            <p:cNvPr id="277" name="Group 276"/>
            <p:cNvGrpSpPr/>
            <p:nvPr/>
          </p:nvGrpSpPr>
          <p:grpSpPr>
            <a:xfrm>
              <a:off x="2650272" y="3411287"/>
              <a:ext cx="2088559" cy="1233515"/>
              <a:chOff x="745163" y="2408690"/>
              <a:chExt cx="2088559" cy="1233515"/>
            </a:xfrm>
          </p:grpSpPr>
          <p:sp>
            <p:nvSpPr>
              <p:cNvPr id="310" name="Rounded Rectangle 309"/>
              <p:cNvSpPr/>
              <p:nvPr/>
            </p:nvSpPr>
            <p:spPr bwMode="auto">
              <a:xfrm>
                <a:off x="745163" y="2408690"/>
                <a:ext cx="2088559" cy="1233515"/>
              </a:xfrm>
              <a:prstGeom prst="roundRect">
                <a:avLst/>
              </a:prstGeom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311" name="Group 310"/>
              <p:cNvGrpSpPr/>
              <p:nvPr/>
            </p:nvGrpSpPr>
            <p:grpSpPr>
              <a:xfrm>
                <a:off x="876573" y="2471874"/>
                <a:ext cx="1825738" cy="1114921"/>
                <a:chOff x="3878220" y="2789691"/>
                <a:chExt cx="1825738" cy="1114921"/>
              </a:xfrm>
            </p:grpSpPr>
            <p:grpSp>
              <p:nvGrpSpPr>
                <p:cNvPr id="312" name="Group 311"/>
                <p:cNvGrpSpPr/>
                <p:nvPr/>
              </p:nvGrpSpPr>
              <p:grpSpPr>
                <a:xfrm>
                  <a:off x="3878220" y="3432280"/>
                  <a:ext cx="1825738" cy="472332"/>
                  <a:chOff x="3878220" y="3432280"/>
                  <a:chExt cx="1825738" cy="472332"/>
                </a:xfrm>
              </p:grpSpPr>
              <p:sp>
                <p:nvSpPr>
                  <p:cNvPr id="314" name="Rectangle 313"/>
                  <p:cNvSpPr/>
                  <p:nvPr/>
                </p:nvSpPr>
                <p:spPr bwMode="auto">
                  <a:xfrm>
                    <a:off x="4853842" y="3432280"/>
                    <a:ext cx="850116" cy="472332"/>
                  </a:xfrm>
                  <a:prstGeom prst="rect">
                    <a:avLst/>
                  </a:prstGeom>
                  <a:gradFill>
                    <a:gsLst>
                      <a:gs pos="0">
                        <a:schemeClr val="lt2">
                          <a:tint val="80000"/>
                          <a:satMod val="300000"/>
                        </a:schemeClr>
                      </a:gs>
                      <a:gs pos="100000">
                        <a:schemeClr val="accent3"/>
                      </a:gs>
                    </a:gsLst>
                  </a:gradFill>
                  <a:ln w="1270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RDBMS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315" name="Rectangle 314"/>
                  <p:cNvSpPr/>
                  <p:nvPr/>
                </p:nvSpPr>
                <p:spPr bwMode="auto">
                  <a:xfrm>
                    <a:off x="3878220" y="3432280"/>
                    <a:ext cx="850116" cy="472332"/>
                  </a:xfrm>
                  <a:prstGeom prst="rect">
                    <a:avLst/>
                  </a:prstGeom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HDFS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</p:grpSp>
            <p:sp>
              <p:nvSpPr>
                <p:cNvPr id="313" name="Rectangle 312"/>
                <p:cNvSpPr/>
                <p:nvPr/>
              </p:nvSpPr>
              <p:spPr bwMode="auto">
                <a:xfrm>
                  <a:off x="3878220" y="2789691"/>
                  <a:ext cx="1825738" cy="472332"/>
                </a:xfrm>
                <a:prstGeom prst="rect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600" b="0" i="0" u="none" strike="noStrike" cap="none" normalizeH="0" baseline="0" dirty="0" err="1" smtClean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rPr>
                    <a:t>MapReduce</a:t>
                  </a:r>
                  <a:endParaRPr kumimoji="0" lang="en-US" sz="1600" b="0" i="0" u="none" strike="noStrike" cap="none" normalizeH="0" baseline="0" dirty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</p:grpSp>
        </p:grpSp>
        <p:grpSp>
          <p:nvGrpSpPr>
            <p:cNvPr id="278" name="Group 277"/>
            <p:cNvGrpSpPr/>
            <p:nvPr/>
          </p:nvGrpSpPr>
          <p:grpSpPr>
            <a:xfrm>
              <a:off x="2762987" y="4897934"/>
              <a:ext cx="913088" cy="618059"/>
              <a:chOff x="995563" y="3916330"/>
              <a:chExt cx="1208444" cy="678455"/>
            </a:xfrm>
          </p:grpSpPr>
          <p:sp>
            <p:nvSpPr>
              <p:cNvPr id="297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ln w="6350">
                <a:solidFill>
                  <a:srgbClr val="01020B"/>
                </a:solidFill>
                <a:round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298" name="Group 297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305" name="Rectangle 304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306" name="Straight Connector 305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7" name="Straight Connector 306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8" name="Straight Connector 307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9" name="Straight Connector 308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99" name="Group 298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300" name="Rectangle 299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301" name="Straight Connector 300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2" name="Straight Connector 301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3" name="Straight Connector 302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4" name="Straight Connector 303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279" name="Straight Arrow Connector 278"/>
            <p:cNvCxnSpPr/>
            <p:nvPr/>
          </p:nvCxnSpPr>
          <p:spPr bwMode="auto">
            <a:xfrm>
              <a:off x="3219531" y="4613312"/>
              <a:ext cx="0" cy="377866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grpSp>
          <p:nvGrpSpPr>
            <p:cNvPr id="280" name="Group 279"/>
            <p:cNvGrpSpPr/>
            <p:nvPr/>
          </p:nvGrpSpPr>
          <p:grpSpPr>
            <a:xfrm>
              <a:off x="3713027" y="4897934"/>
              <a:ext cx="913088" cy="618059"/>
              <a:chOff x="995563" y="3916330"/>
              <a:chExt cx="1208444" cy="678455"/>
            </a:xfrm>
            <a:solidFill>
              <a:srgbClr val="CCFFCC"/>
            </a:solidFill>
          </p:grpSpPr>
          <p:sp>
            <p:nvSpPr>
              <p:cNvPr id="284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gradFill>
                <a:gsLst>
                  <a:gs pos="0">
                    <a:schemeClr val="lt2">
                      <a:tint val="80000"/>
                      <a:satMod val="300000"/>
                    </a:schemeClr>
                  </a:gs>
                  <a:gs pos="100000">
                    <a:schemeClr val="accent3"/>
                  </a:gs>
                </a:gsLst>
              </a:gradFill>
              <a:ln w="12700">
                <a:solidFill>
                  <a:srgbClr val="01020B"/>
                </a:solidFill>
                <a:round/>
                <a:headEnd/>
                <a:tailEnd/>
              </a:ln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285" name="Group 284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292" name="Rectangle 291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293" name="Straight Connector 292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4" name="Straight Connector 293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5" name="Straight Connector 294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6" name="Straight Connector 295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86" name="Group 285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287" name="Rectangle 286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288" name="Straight Connector 287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9" name="Straight Connector 288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0" name="Straight Connector 289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1" name="Straight Connector 290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281" name="Straight Arrow Connector 280"/>
            <p:cNvCxnSpPr/>
            <p:nvPr/>
          </p:nvCxnSpPr>
          <p:spPr bwMode="auto">
            <a:xfrm>
              <a:off x="4169571" y="4613312"/>
              <a:ext cx="0" cy="377866"/>
            </a:xfrm>
            <a:prstGeom prst="straightConnector1">
              <a:avLst/>
            </a:prstGeom>
            <a:solidFill>
              <a:srgbClr val="CCFFCC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282" name="Straight Arrow Connector 281"/>
            <p:cNvCxnSpPr/>
            <p:nvPr/>
          </p:nvCxnSpPr>
          <p:spPr bwMode="auto">
            <a:xfrm>
              <a:off x="321155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283" name="Straight Arrow Connector 282"/>
            <p:cNvCxnSpPr/>
            <p:nvPr/>
          </p:nvCxnSpPr>
          <p:spPr bwMode="auto">
            <a:xfrm>
              <a:off x="418258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</p:grpSp>
      <p:sp>
        <p:nvSpPr>
          <p:cNvPr id="316" name="TextBox 315"/>
          <p:cNvSpPr txBox="1"/>
          <p:nvPr/>
        </p:nvSpPr>
        <p:spPr>
          <a:xfrm>
            <a:off x="390249" y="928571"/>
            <a:ext cx="1730896" cy="584775"/>
          </a:xfrm>
          <a:prstGeom prst="rect">
            <a:avLst/>
          </a:prstGeom>
          <a:noFill/>
          <a:ln w="1270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 smtClean="0">
                <a:solidFill>
                  <a:srgbClr val="01020B"/>
                </a:solidFill>
                <a:latin typeface="+mj-lt"/>
              </a:rPr>
              <a:t>MapReduce</a:t>
            </a:r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 </a:t>
            </a:r>
            <a:br>
              <a:rPr lang="en-US" sz="1600" dirty="0" smtClean="0">
                <a:solidFill>
                  <a:srgbClr val="01020B"/>
                </a:solidFill>
                <a:latin typeface="+mj-lt"/>
              </a:rPr>
            </a:br>
            <a:r>
              <a:rPr lang="en-US" sz="1600" dirty="0" smtClean="0">
                <a:solidFill>
                  <a:srgbClr val="01020B"/>
                </a:solidFill>
                <a:latin typeface="+mj-lt"/>
              </a:rPr>
              <a:t>Job</a:t>
            </a:r>
          </a:p>
        </p:txBody>
      </p:sp>
      <p:sp>
        <p:nvSpPr>
          <p:cNvPr id="317" name="Rounded Rectangle 316"/>
          <p:cNvSpPr/>
          <p:nvPr/>
        </p:nvSpPr>
        <p:spPr bwMode="auto">
          <a:xfrm>
            <a:off x="808054" y="1757381"/>
            <a:ext cx="2268071" cy="1717620"/>
          </a:xfrm>
          <a:prstGeom prst="roundRect">
            <a:avLst/>
          </a:prstGeom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318" name="TextBox 317"/>
          <p:cNvSpPr txBox="1"/>
          <p:nvPr/>
        </p:nvSpPr>
        <p:spPr>
          <a:xfrm>
            <a:off x="962451" y="3065531"/>
            <a:ext cx="1964460" cy="325756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0" dirty="0" err="1" smtClean="0">
                <a:solidFill>
                  <a:srgbClr val="01020B"/>
                </a:solidFill>
                <a:latin typeface="+mj-lt"/>
              </a:rPr>
              <a:t>MapReduce</a:t>
            </a:r>
            <a:r>
              <a:rPr lang="en-US" sz="1600" b="0" dirty="0" smtClean="0">
                <a:solidFill>
                  <a:srgbClr val="01020B"/>
                </a:solidFill>
                <a:latin typeface="+mj-lt"/>
              </a:rPr>
              <a:t> Master</a:t>
            </a:r>
          </a:p>
        </p:txBody>
      </p:sp>
      <p:cxnSp>
        <p:nvCxnSpPr>
          <p:cNvPr id="319" name="Straight Arrow Connector 318"/>
          <p:cNvCxnSpPr/>
          <p:nvPr/>
        </p:nvCxnSpPr>
        <p:spPr bwMode="auto">
          <a:xfrm>
            <a:off x="1245751" y="1510597"/>
            <a:ext cx="0" cy="153993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1020B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320" name="AutoShape 13"/>
          <p:cNvSpPr>
            <a:spLocks noChangeArrowheads="1"/>
          </p:cNvSpPr>
          <p:nvPr/>
        </p:nvSpPr>
        <p:spPr bwMode="auto">
          <a:xfrm>
            <a:off x="3232697" y="1796868"/>
            <a:ext cx="688980" cy="1046366"/>
          </a:xfrm>
          <a:prstGeom prst="can">
            <a:avLst>
              <a:gd name="adj" fmla="val 25000"/>
            </a:avLst>
          </a:prstGeom>
          <a:gradFill>
            <a:gsLst>
              <a:gs pos="0">
                <a:schemeClr val="lt2">
                  <a:tint val="80000"/>
                  <a:satMod val="300000"/>
                </a:schemeClr>
              </a:gs>
              <a:gs pos="100000">
                <a:srgbClr val="D7D200"/>
              </a:gs>
            </a:gsLst>
          </a:gradFill>
          <a:ln w="12700">
            <a:solidFill>
              <a:schemeClr val="bg1">
                <a:lumMod val="50000"/>
              </a:schemeClr>
            </a:solidFill>
            <a:round/>
            <a:headEnd/>
            <a:tailEnd/>
          </a:ln>
          <a:effectLst>
            <a:innerShdw blurRad="114300">
              <a:prstClr val="black"/>
            </a:innerShdw>
          </a:effectLst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sz="1200" dirty="0" smtClean="0">
                <a:latin typeface="Arial" charset="0"/>
              </a:rPr>
              <a:t>Catalogs</a:t>
            </a:r>
            <a:endParaRPr lang="en-US" sz="1200" dirty="0">
              <a:latin typeface="Arial" charset="0"/>
            </a:endParaRPr>
          </a:p>
        </p:txBody>
      </p:sp>
      <p:grpSp>
        <p:nvGrpSpPr>
          <p:cNvPr id="321" name="Group 320"/>
          <p:cNvGrpSpPr/>
          <p:nvPr/>
        </p:nvGrpSpPr>
        <p:grpSpPr>
          <a:xfrm>
            <a:off x="1673502" y="1826483"/>
            <a:ext cx="1561787" cy="325756"/>
            <a:chOff x="5121690" y="1133598"/>
            <a:chExt cx="1647757" cy="346377"/>
          </a:xfrm>
        </p:grpSpPr>
        <p:sp>
          <p:nvSpPr>
            <p:cNvPr id="322" name="TextBox 321"/>
            <p:cNvSpPr txBox="1"/>
            <p:nvPr/>
          </p:nvSpPr>
          <p:spPr>
            <a:xfrm>
              <a:off x="5121690" y="1133598"/>
              <a:ext cx="1185964" cy="346377"/>
            </a:xfrm>
            <a:prstGeom prst="rect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600" b="0" dirty="0" smtClean="0">
                  <a:solidFill>
                    <a:srgbClr val="01020B"/>
                  </a:solidFill>
                  <a:latin typeface="+mj-lt"/>
                </a:rPr>
                <a:t>Parser</a:t>
              </a:r>
            </a:p>
          </p:txBody>
        </p:sp>
        <p:cxnSp>
          <p:nvCxnSpPr>
            <p:cNvPr id="323" name="Straight Arrow Connector 322"/>
            <p:cNvCxnSpPr>
              <a:endCxn id="322" idx="3"/>
            </p:cNvCxnSpPr>
            <p:nvPr/>
          </p:nvCxnSpPr>
          <p:spPr bwMode="auto">
            <a:xfrm flipH="1">
              <a:off x="6307654" y="1306787"/>
              <a:ext cx="461793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</p:grpSp>
      <p:grpSp>
        <p:nvGrpSpPr>
          <p:cNvPr id="324" name="Group 323"/>
          <p:cNvGrpSpPr/>
          <p:nvPr/>
        </p:nvGrpSpPr>
        <p:grpSpPr>
          <a:xfrm>
            <a:off x="1673502" y="2344922"/>
            <a:ext cx="1541891" cy="549962"/>
            <a:chOff x="5121690" y="1684856"/>
            <a:chExt cx="1626766" cy="584776"/>
          </a:xfrm>
        </p:grpSpPr>
        <p:sp>
          <p:nvSpPr>
            <p:cNvPr id="325" name="TextBox 324"/>
            <p:cNvSpPr txBox="1"/>
            <p:nvPr/>
          </p:nvSpPr>
          <p:spPr>
            <a:xfrm>
              <a:off x="5121690" y="1684856"/>
              <a:ext cx="1180499" cy="584776"/>
            </a:xfrm>
            <a:prstGeom prst="rect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600" b="0" dirty="0" smtClean="0">
                  <a:solidFill>
                    <a:srgbClr val="01020B"/>
                  </a:solidFill>
                  <a:latin typeface="+mj-lt"/>
                </a:rPr>
                <a:t>Query Optimizer</a:t>
              </a:r>
            </a:p>
          </p:txBody>
        </p:sp>
        <p:cxnSp>
          <p:nvCxnSpPr>
            <p:cNvPr id="326" name="Straight Arrow Connector 325"/>
            <p:cNvCxnSpPr>
              <a:endCxn id="325" idx="3"/>
            </p:cNvCxnSpPr>
            <p:nvPr/>
          </p:nvCxnSpPr>
          <p:spPr bwMode="auto">
            <a:xfrm flipH="1">
              <a:off x="6302189" y="1977244"/>
              <a:ext cx="44626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</p:grpSp>
      <p:cxnSp>
        <p:nvCxnSpPr>
          <p:cNvPr id="327" name="Straight Arrow Connector 326"/>
          <p:cNvCxnSpPr>
            <a:endCxn id="325" idx="0"/>
          </p:cNvCxnSpPr>
          <p:nvPr/>
        </p:nvCxnSpPr>
        <p:spPr bwMode="auto">
          <a:xfrm>
            <a:off x="2230572" y="2152239"/>
            <a:ext cx="2384" cy="1926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1020B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28" name="Straight Arrow Connector 327"/>
          <p:cNvCxnSpPr/>
          <p:nvPr/>
        </p:nvCxnSpPr>
        <p:spPr bwMode="auto">
          <a:xfrm flipH="1">
            <a:off x="2216273" y="2894884"/>
            <a:ext cx="4351" cy="1828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1020B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grpSp>
        <p:nvGrpSpPr>
          <p:cNvPr id="329" name="Group 328"/>
          <p:cNvGrpSpPr/>
          <p:nvPr/>
        </p:nvGrpSpPr>
        <p:grpSpPr>
          <a:xfrm>
            <a:off x="1464600" y="958184"/>
            <a:ext cx="1512049" cy="868300"/>
            <a:chOff x="4901288" y="210333"/>
            <a:chExt cx="1595281" cy="923266"/>
          </a:xfrm>
        </p:grpSpPr>
        <p:sp>
          <p:nvSpPr>
            <p:cNvPr id="330" name="TextBox 329"/>
            <p:cNvSpPr txBox="1"/>
            <p:nvPr/>
          </p:nvSpPr>
          <p:spPr>
            <a:xfrm>
              <a:off x="4901288" y="210333"/>
              <a:ext cx="1595281" cy="621793"/>
            </a:xfrm>
            <a:prstGeom prst="rect">
              <a:avLst/>
            </a:prstGeom>
            <a:noFill/>
            <a:ln w="12700" cmpd="sng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SQL</a:t>
              </a:r>
            </a:p>
            <a:p>
              <a:pPr algn="ctr"/>
              <a:r>
                <a:rPr lang="en-US" sz="1600" dirty="0" smtClean="0">
                  <a:solidFill>
                    <a:srgbClr val="01020B"/>
                  </a:solidFill>
                  <a:latin typeface="+mj-lt"/>
                </a:rPr>
                <a:t>Query </a:t>
              </a:r>
            </a:p>
          </p:txBody>
        </p:sp>
        <p:cxnSp>
          <p:nvCxnSpPr>
            <p:cNvPr id="331" name="Straight Arrow Connector 330"/>
            <p:cNvCxnSpPr/>
            <p:nvPr/>
          </p:nvCxnSpPr>
          <p:spPr bwMode="auto">
            <a:xfrm>
              <a:off x="5688434" y="797716"/>
              <a:ext cx="0" cy="335883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</p:grpSp>
      <p:grpSp>
        <p:nvGrpSpPr>
          <p:cNvPr id="332" name="Group 331"/>
          <p:cNvGrpSpPr/>
          <p:nvPr/>
        </p:nvGrpSpPr>
        <p:grpSpPr>
          <a:xfrm>
            <a:off x="939907" y="3941148"/>
            <a:ext cx="1979591" cy="1979403"/>
            <a:chOff x="2650272" y="3411287"/>
            <a:chExt cx="2088559" cy="2104706"/>
          </a:xfrm>
        </p:grpSpPr>
        <p:grpSp>
          <p:nvGrpSpPr>
            <p:cNvPr id="333" name="Group 332"/>
            <p:cNvGrpSpPr/>
            <p:nvPr/>
          </p:nvGrpSpPr>
          <p:grpSpPr>
            <a:xfrm>
              <a:off x="2650272" y="3411287"/>
              <a:ext cx="2088559" cy="1233515"/>
              <a:chOff x="745163" y="2408690"/>
              <a:chExt cx="2088559" cy="1233515"/>
            </a:xfrm>
          </p:grpSpPr>
          <p:sp>
            <p:nvSpPr>
              <p:cNvPr id="366" name="Rounded Rectangle 365"/>
              <p:cNvSpPr/>
              <p:nvPr/>
            </p:nvSpPr>
            <p:spPr bwMode="auto">
              <a:xfrm>
                <a:off x="745163" y="2408690"/>
                <a:ext cx="2088559" cy="1233515"/>
              </a:xfrm>
              <a:prstGeom prst="roundRect">
                <a:avLst/>
              </a:prstGeom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367" name="Group 366"/>
              <p:cNvGrpSpPr/>
              <p:nvPr/>
            </p:nvGrpSpPr>
            <p:grpSpPr>
              <a:xfrm>
                <a:off x="876573" y="2471874"/>
                <a:ext cx="1825738" cy="1114921"/>
                <a:chOff x="3878220" y="2789691"/>
                <a:chExt cx="1825738" cy="1114921"/>
              </a:xfrm>
            </p:grpSpPr>
            <p:grpSp>
              <p:nvGrpSpPr>
                <p:cNvPr id="368" name="Group 367"/>
                <p:cNvGrpSpPr/>
                <p:nvPr/>
              </p:nvGrpSpPr>
              <p:grpSpPr>
                <a:xfrm>
                  <a:off x="3878220" y="3432280"/>
                  <a:ext cx="1825738" cy="472332"/>
                  <a:chOff x="3878220" y="3432280"/>
                  <a:chExt cx="1825738" cy="472332"/>
                </a:xfrm>
              </p:grpSpPr>
              <p:sp>
                <p:nvSpPr>
                  <p:cNvPr id="370" name="Rectangle 369"/>
                  <p:cNvSpPr/>
                  <p:nvPr/>
                </p:nvSpPr>
                <p:spPr bwMode="auto">
                  <a:xfrm>
                    <a:off x="4853842" y="3432280"/>
                    <a:ext cx="850116" cy="472332"/>
                  </a:xfrm>
                  <a:prstGeom prst="rect">
                    <a:avLst/>
                  </a:prstGeom>
                  <a:gradFill>
                    <a:gsLst>
                      <a:gs pos="0">
                        <a:schemeClr val="lt2">
                          <a:tint val="80000"/>
                          <a:satMod val="300000"/>
                        </a:schemeClr>
                      </a:gs>
                      <a:gs pos="100000">
                        <a:schemeClr val="accent3"/>
                      </a:gs>
                    </a:gsLst>
                  </a:gradFill>
                  <a:ln w="1270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RDBMS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371" name="Rectangle 370"/>
                  <p:cNvSpPr/>
                  <p:nvPr/>
                </p:nvSpPr>
                <p:spPr bwMode="auto">
                  <a:xfrm>
                    <a:off x="3878220" y="3432280"/>
                    <a:ext cx="850116" cy="472332"/>
                  </a:xfrm>
                  <a:prstGeom prst="rect">
                    <a:avLst/>
                  </a:prstGeom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HDFS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</p:grpSp>
            <p:sp>
              <p:nvSpPr>
                <p:cNvPr id="369" name="Rectangle 368"/>
                <p:cNvSpPr/>
                <p:nvPr/>
              </p:nvSpPr>
              <p:spPr bwMode="auto">
                <a:xfrm>
                  <a:off x="3878220" y="2789691"/>
                  <a:ext cx="1825738" cy="472332"/>
                </a:xfrm>
                <a:prstGeom prst="rect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600" b="0" i="0" u="none" strike="noStrike" cap="none" normalizeH="0" baseline="0" dirty="0" err="1" smtClean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rPr>
                    <a:t>MapReduce</a:t>
                  </a:r>
                  <a:endParaRPr kumimoji="0" lang="en-US" sz="1600" b="0" i="0" u="none" strike="noStrike" cap="none" normalizeH="0" baseline="0" dirty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</p:grpSp>
        </p:grpSp>
        <p:grpSp>
          <p:nvGrpSpPr>
            <p:cNvPr id="334" name="Group 333"/>
            <p:cNvGrpSpPr/>
            <p:nvPr/>
          </p:nvGrpSpPr>
          <p:grpSpPr>
            <a:xfrm>
              <a:off x="2762987" y="4897934"/>
              <a:ext cx="913088" cy="618059"/>
              <a:chOff x="995563" y="3916330"/>
              <a:chExt cx="1208444" cy="678455"/>
            </a:xfrm>
          </p:grpSpPr>
          <p:sp>
            <p:nvSpPr>
              <p:cNvPr id="353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ln w="6350">
                <a:solidFill>
                  <a:srgbClr val="01020B"/>
                </a:solidFill>
                <a:round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354" name="Group 353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361" name="Rectangle 360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362" name="Straight Connector 361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3" name="Straight Connector 362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4" name="Straight Connector 363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5" name="Straight Connector 364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55" name="Group 354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356" name="Rectangle 355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357" name="Straight Connector 356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8" name="Straight Connector 357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9" name="Straight Connector 358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0" name="Straight Connector 359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335" name="Straight Arrow Connector 334"/>
            <p:cNvCxnSpPr/>
            <p:nvPr/>
          </p:nvCxnSpPr>
          <p:spPr bwMode="auto">
            <a:xfrm>
              <a:off x="3219531" y="4613312"/>
              <a:ext cx="0" cy="377866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grpSp>
          <p:nvGrpSpPr>
            <p:cNvPr id="336" name="Group 335"/>
            <p:cNvGrpSpPr/>
            <p:nvPr/>
          </p:nvGrpSpPr>
          <p:grpSpPr>
            <a:xfrm>
              <a:off x="3713027" y="4897934"/>
              <a:ext cx="913088" cy="618059"/>
              <a:chOff x="995563" y="3916330"/>
              <a:chExt cx="1208444" cy="678455"/>
            </a:xfrm>
            <a:solidFill>
              <a:srgbClr val="CCFFCC"/>
            </a:solidFill>
          </p:grpSpPr>
          <p:sp>
            <p:nvSpPr>
              <p:cNvPr id="340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gradFill>
                <a:gsLst>
                  <a:gs pos="0">
                    <a:schemeClr val="lt2">
                      <a:tint val="80000"/>
                      <a:satMod val="300000"/>
                    </a:schemeClr>
                  </a:gs>
                  <a:gs pos="100000">
                    <a:schemeClr val="accent3"/>
                  </a:gs>
                </a:gsLst>
              </a:gradFill>
              <a:ln w="12700">
                <a:solidFill>
                  <a:srgbClr val="01020B"/>
                </a:solidFill>
                <a:round/>
                <a:headEnd/>
                <a:tailEnd/>
              </a:ln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341" name="Group 340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348" name="Rectangle 347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349" name="Straight Connector 348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0" name="Straight Connector 349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1" name="Straight Connector 350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2" name="Straight Connector 351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2" name="Group 341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343" name="Rectangle 342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344" name="Straight Connector 343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5" name="Straight Connector 344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6" name="Straight Connector 345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7" name="Straight Connector 346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337" name="Straight Arrow Connector 336"/>
            <p:cNvCxnSpPr/>
            <p:nvPr/>
          </p:nvCxnSpPr>
          <p:spPr bwMode="auto">
            <a:xfrm>
              <a:off x="4169571" y="4613312"/>
              <a:ext cx="0" cy="377866"/>
            </a:xfrm>
            <a:prstGeom prst="straightConnector1">
              <a:avLst/>
            </a:prstGeom>
            <a:solidFill>
              <a:srgbClr val="CCFFCC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338" name="Straight Arrow Connector 337"/>
            <p:cNvCxnSpPr/>
            <p:nvPr/>
          </p:nvCxnSpPr>
          <p:spPr bwMode="auto">
            <a:xfrm>
              <a:off x="321155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339" name="Straight Arrow Connector 338"/>
            <p:cNvCxnSpPr/>
            <p:nvPr/>
          </p:nvCxnSpPr>
          <p:spPr bwMode="auto">
            <a:xfrm>
              <a:off x="418258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</p:grpSp>
      <p:grpSp>
        <p:nvGrpSpPr>
          <p:cNvPr id="372" name="Group 371"/>
          <p:cNvGrpSpPr/>
          <p:nvPr/>
        </p:nvGrpSpPr>
        <p:grpSpPr>
          <a:xfrm>
            <a:off x="1126813" y="4076295"/>
            <a:ext cx="1979591" cy="1979403"/>
            <a:chOff x="2650272" y="3411287"/>
            <a:chExt cx="2088559" cy="2104706"/>
          </a:xfrm>
        </p:grpSpPr>
        <p:grpSp>
          <p:nvGrpSpPr>
            <p:cNvPr id="373" name="Group 372"/>
            <p:cNvGrpSpPr/>
            <p:nvPr/>
          </p:nvGrpSpPr>
          <p:grpSpPr>
            <a:xfrm>
              <a:off x="2650272" y="3411287"/>
              <a:ext cx="2088559" cy="1233515"/>
              <a:chOff x="745163" y="2408690"/>
              <a:chExt cx="2088559" cy="1233515"/>
            </a:xfrm>
          </p:grpSpPr>
          <p:sp>
            <p:nvSpPr>
              <p:cNvPr id="406" name="Rounded Rectangle 405"/>
              <p:cNvSpPr/>
              <p:nvPr/>
            </p:nvSpPr>
            <p:spPr bwMode="auto">
              <a:xfrm>
                <a:off x="745163" y="2408690"/>
                <a:ext cx="2088559" cy="1233515"/>
              </a:xfrm>
              <a:prstGeom prst="roundRect">
                <a:avLst/>
              </a:prstGeom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407" name="Group 406"/>
              <p:cNvGrpSpPr/>
              <p:nvPr/>
            </p:nvGrpSpPr>
            <p:grpSpPr>
              <a:xfrm>
                <a:off x="876573" y="2471874"/>
                <a:ext cx="1825738" cy="1114921"/>
                <a:chOff x="3878220" y="2789691"/>
                <a:chExt cx="1825738" cy="1114921"/>
              </a:xfrm>
            </p:grpSpPr>
            <p:grpSp>
              <p:nvGrpSpPr>
                <p:cNvPr id="408" name="Group 407"/>
                <p:cNvGrpSpPr/>
                <p:nvPr/>
              </p:nvGrpSpPr>
              <p:grpSpPr>
                <a:xfrm>
                  <a:off x="3878220" y="3432280"/>
                  <a:ext cx="1825738" cy="472332"/>
                  <a:chOff x="3878220" y="3432280"/>
                  <a:chExt cx="1825738" cy="472332"/>
                </a:xfrm>
              </p:grpSpPr>
              <p:sp>
                <p:nvSpPr>
                  <p:cNvPr id="410" name="Rectangle 409"/>
                  <p:cNvSpPr/>
                  <p:nvPr/>
                </p:nvSpPr>
                <p:spPr bwMode="auto">
                  <a:xfrm>
                    <a:off x="4853842" y="3432280"/>
                    <a:ext cx="850116" cy="472332"/>
                  </a:xfrm>
                  <a:prstGeom prst="rect">
                    <a:avLst/>
                  </a:prstGeom>
                  <a:gradFill>
                    <a:gsLst>
                      <a:gs pos="0">
                        <a:schemeClr val="lt2">
                          <a:tint val="80000"/>
                          <a:satMod val="300000"/>
                        </a:schemeClr>
                      </a:gs>
                      <a:gs pos="100000">
                        <a:schemeClr val="accent3"/>
                      </a:gs>
                    </a:gsLst>
                  </a:gradFill>
                  <a:ln w="1270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RDBMS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411" name="Rectangle 410"/>
                  <p:cNvSpPr/>
                  <p:nvPr/>
                </p:nvSpPr>
                <p:spPr bwMode="auto">
                  <a:xfrm>
                    <a:off x="3878220" y="3432280"/>
                    <a:ext cx="850116" cy="472332"/>
                  </a:xfrm>
                  <a:prstGeom prst="rect">
                    <a:avLst/>
                  </a:prstGeom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HDFS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</p:grpSp>
            <p:sp>
              <p:nvSpPr>
                <p:cNvPr id="409" name="Rectangle 408"/>
                <p:cNvSpPr/>
                <p:nvPr/>
              </p:nvSpPr>
              <p:spPr bwMode="auto">
                <a:xfrm>
                  <a:off x="3878220" y="2789691"/>
                  <a:ext cx="1825738" cy="472332"/>
                </a:xfrm>
                <a:prstGeom prst="rect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600" b="0" i="0" u="none" strike="noStrike" cap="none" normalizeH="0" baseline="0" dirty="0" err="1" smtClean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rPr>
                    <a:t>MapReduce</a:t>
                  </a:r>
                  <a:endParaRPr kumimoji="0" lang="en-US" sz="1600" b="0" i="0" u="none" strike="noStrike" cap="none" normalizeH="0" baseline="0" dirty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</p:grpSp>
        </p:grpSp>
        <p:grpSp>
          <p:nvGrpSpPr>
            <p:cNvPr id="374" name="Group 373"/>
            <p:cNvGrpSpPr/>
            <p:nvPr/>
          </p:nvGrpSpPr>
          <p:grpSpPr>
            <a:xfrm>
              <a:off x="2762987" y="4897934"/>
              <a:ext cx="913088" cy="618059"/>
              <a:chOff x="995563" y="3916330"/>
              <a:chExt cx="1208444" cy="678455"/>
            </a:xfrm>
          </p:grpSpPr>
          <p:sp>
            <p:nvSpPr>
              <p:cNvPr id="393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ln w="6350">
                <a:solidFill>
                  <a:srgbClr val="01020B"/>
                </a:solidFill>
                <a:round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394" name="Group 393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01" name="Rectangle 400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402" name="Straight Connector 401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3" name="Straight Connector 402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4" name="Straight Connector 403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5" name="Straight Connector 404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95" name="Group 394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396" name="Rectangle 395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397" name="Straight Connector 396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8" name="Straight Connector 397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9" name="Straight Connector 398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0" name="Straight Connector 399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375" name="Straight Arrow Connector 374"/>
            <p:cNvCxnSpPr/>
            <p:nvPr/>
          </p:nvCxnSpPr>
          <p:spPr bwMode="auto">
            <a:xfrm>
              <a:off x="3219531" y="4613312"/>
              <a:ext cx="0" cy="377866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grpSp>
          <p:nvGrpSpPr>
            <p:cNvPr id="376" name="Group 375"/>
            <p:cNvGrpSpPr/>
            <p:nvPr/>
          </p:nvGrpSpPr>
          <p:grpSpPr>
            <a:xfrm>
              <a:off x="3713027" y="4897934"/>
              <a:ext cx="913088" cy="618059"/>
              <a:chOff x="995563" y="3916330"/>
              <a:chExt cx="1208444" cy="678455"/>
            </a:xfrm>
            <a:solidFill>
              <a:srgbClr val="CCFFCC"/>
            </a:solidFill>
          </p:grpSpPr>
          <p:sp>
            <p:nvSpPr>
              <p:cNvPr id="380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gradFill>
                <a:gsLst>
                  <a:gs pos="0">
                    <a:schemeClr val="lt2">
                      <a:tint val="80000"/>
                      <a:satMod val="300000"/>
                    </a:schemeClr>
                  </a:gs>
                  <a:gs pos="100000">
                    <a:schemeClr val="accent3"/>
                  </a:gs>
                </a:gsLst>
              </a:gradFill>
              <a:ln w="12700">
                <a:solidFill>
                  <a:srgbClr val="01020B"/>
                </a:solidFill>
                <a:round/>
                <a:headEnd/>
                <a:tailEnd/>
              </a:ln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381" name="Group 380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388" name="Rectangle 387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389" name="Straight Connector 388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0" name="Straight Connector 389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1" name="Straight Connector 390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2" name="Straight Connector 391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82" name="Group 381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383" name="Rectangle 382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384" name="Straight Connector 383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5" name="Straight Connector 384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6" name="Straight Connector 385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7" name="Straight Connector 386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377" name="Straight Arrow Connector 376"/>
            <p:cNvCxnSpPr/>
            <p:nvPr/>
          </p:nvCxnSpPr>
          <p:spPr bwMode="auto">
            <a:xfrm>
              <a:off x="4169571" y="4613312"/>
              <a:ext cx="0" cy="377866"/>
            </a:xfrm>
            <a:prstGeom prst="straightConnector1">
              <a:avLst/>
            </a:prstGeom>
            <a:solidFill>
              <a:srgbClr val="CCFFCC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378" name="Straight Arrow Connector 377"/>
            <p:cNvCxnSpPr/>
            <p:nvPr/>
          </p:nvCxnSpPr>
          <p:spPr bwMode="auto">
            <a:xfrm>
              <a:off x="321155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379" name="Straight Arrow Connector 378"/>
            <p:cNvCxnSpPr/>
            <p:nvPr/>
          </p:nvCxnSpPr>
          <p:spPr bwMode="auto">
            <a:xfrm>
              <a:off x="418258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</p:grpSp>
      <p:grpSp>
        <p:nvGrpSpPr>
          <p:cNvPr id="412" name="Group 411"/>
          <p:cNvGrpSpPr/>
          <p:nvPr/>
        </p:nvGrpSpPr>
        <p:grpSpPr>
          <a:xfrm>
            <a:off x="1313719" y="4228695"/>
            <a:ext cx="1979591" cy="1979403"/>
            <a:chOff x="2650272" y="3411287"/>
            <a:chExt cx="2088559" cy="2104706"/>
          </a:xfrm>
        </p:grpSpPr>
        <p:grpSp>
          <p:nvGrpSpPr>
            <p:cNvPr id="413" name="Group 412"/>
            <p:cNvGrpSpPr/>
            <p:nvPr/>
          </p:nvGrpSpPr>
          <p:grpSpPr>
            <a:xfrm>
              <a:off x="2650272" y="3411287"/>
              <a:ext cx="2088559" cy="1233515"/>
              <a:chOff x="745163" y="2408690"/>
              <a:chExt cx="2088559" cy="1233515"/>
            </a:xfrm>
          </p:grpSpPr>
          <p:sp>
            <p:nvSpPr>
              <p:cNvPr id="446" name="Rounded Rectangle 445"/>
              <p:cNvSpPr/>
              <p:nvPr/>
            </p:nvSpPr>
            <p:spPr bwMode="auto">
              <a:xfrm>
                <a:off x="745163" y="2408690"/>
                <a:ext cx="2088559" cy="1233515"/>
              </a:xfrm>
              <a:prstGeom prst="roundRect">
                <a:avLst/>
              </a:prstGeom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447" name="Group 446"/>
              <p:cNvGrpSpPr/>
              <p:nvPr/>
            </p:nvGrpSpPr>
            <p:grpSpPr>
              <a:xfrm>
                <a:off x="876573" y="2471874"/>
                <a:ext cx="1825738" cy="1114921"/>
                <a:chOff x="3878220" y="2789691"/>
                <a:chExt cx="1825738" cy="1114921"/>
              </a:xfrm>
            </p:grpSpPr>
            <p:grpSp>
              <p:nvGrpSpPr>
                <p:cNvPr id="448" name="Group 447"/>
                <p:cNvGrpSpPr/>
                <p:nvPr/>
              </p:nvGrpSpPr>
              <p:grpSpPr>
                <a:xfrm>
                  <a:off x="3878220" y="3432280"/>
                  <a:ext cx="1825738" cy="472332"/>
                  <a:chOff x="3878220" y="3432280"/>
                  <a:chExt cx="1825738" cy="472332"/>
                </a:xfrm>
              </p:grpSpPr>
              <p:sp>
                <p:nvSpPr>
                  <p:cNvPr id="450" name="Rectangle 449"/>
                  <p:cNvSpPr/>
                  <p:nvPr/>
                </p:nvSpPr>
                <p:spPr bwMode="auto">
                  <a:xfrm>
                    <a:off x="4853842" y="3432280"/>
                    <a:ext cx="850116" cy="472332"/>
                  </a:xfrm>
                  <a:prstGeom prst="rect">
                    <a:avLst/>
                  </a:prstGeom>
                  <a:gradFill>
                    <a:gsLst>
                      <a:gs pos="0">
                        <a:schemeClr val="lt2">
                          <a:tint val="80000"/>
                          <a:satMod val="300000"/>
                        </a:schemeClr>
                      </a:gs>
                      <a:gs pos="100000">
                        <a:schemeClr val="accent3"/>
                      </a:gs>
                    </a:gsLst>
                  </a:gradFill>
                  <a:ln w="1270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RDBMS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451" name="Rectangle 450"/>
                  <p:cNvSpPr/>
                  <p:nvPr/>
                </p:nvSpPr>
                <p:spPr bwMode="auto">
                  <a:xfrm>
                    <a:off x="3878220" y="3432280"/>
                    <a:ext cx="850116" cy="472332"/>
                  </a:xfrm>
                  <a:prstGeom prst="rect">
                    <a:avLst/>
                  </a:prstGeom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HDFS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</p:grpSp>
            <p:sp>
              <p:nvSpPr>
                <p:cNvPr id="449" name="Rectangle 448"/>
                <p:cNvSpPr/>
                <p:nvPr/>
              </p:nvSpPr>
              <p:spPr bwMode="auto">
                <a:xfrm>
                  <a:off x="3878220" y="2789691"/>
                  <a:ext cx="1825738" cy="472332"/>
                </a:xfrm>
                <a:prstGeom prst="rect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600" b="0" i="0" u="none" strike="noStrike" cap="none" normalizeH="0" baseline="0" dirty="0" err="1" smtClean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rPr>
                    <a:t>MapReduce</a:t>
                  </a:r>
                  <a:endParaRPr kumimoji="0" lang="en-US" sz="1600" b="0" i="0" u="none" strike="noStrike" cap="none" normalizeH="0" baseline="0" dirty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</p:grpSp>
        </p:grpSp>
        <p:grpSp>
          <p:nvGrpSpPr>
            <p:cNvPr id="414" name="Group 413"/>
            <p:cNvGrpSpPr/>
            <p:nvPr/>
          </p:nvGrpSpPr>
          <p:grpSpPr>
            <a:xfrm>
              <a:off x="2762987" y="4897934"/>
              <a:ext cx="913088" cy="618059"/>
              <a:chOff x="995563" y="3916330"/>
              <a:chExt cx="1208444" cy="678455"/>
            </a:xfrm>
          </p:grpSpPr>
          <p:sp>
            <p:nvSpPr>
              <p:cNvPr id="433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ln w="6350">
                <a:solidFill>
                  <a:srgbClr val="01020B"/>
                </a:solidFill>
                <a:round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434" name="Group 433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41" name="Rectangle 440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442" name="Straight Connector 441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3" name="Straight Connector 442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4" name="Straight Connector 443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5" name="Straight Connector 444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35" name="Group 434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36" name="Rectangle 435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437" name="Straight Connector 436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8" name="Straight Connector 437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9" name="Straight Connector 438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0" name="Straight Connector 439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415" name="Straight Arrow Connector 414"/>
            <p:cNvCxnSpPr/>
            <p:nvPr/>
          </p:nvCxnSpPr>
          <p:spPr bwMode="auto">
            <a:xfrm>
              <a:off x="3219531" y="4613312"/>
              <a:ext cx="0" cy="377866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grpSp>
          <p:nvGrpSpPr>
            <p:cNvPr id="416" name="Group 415"/>
            <p:cNvGrpSpPr/>
            <p:nvPr/>
          </p:nvGrpSpPr>
          <p:grpSpPr>
            <a:xfrm>
              <a:off x="3713027" y="4897934"/>
              <a:ext cx="913088" cy="618059"/>
              <a:chOff x="995563" y="3916330"/>
              <a:chExt cx="1208444" cy="678455"/>
            </a:xfrm>
            <a:solidFill>
              <a:srgbClr val="CCFFCC"/>
            </a:solidFill>
          </p:grpSpPr>
          <p:sp>
            <p:nvSpPr>
              <p:cNvPr id="420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gradFill>
                <a:gsLst>
                  <a:gs pos="0">
                    <a:schemeClr val="lt2">
                      <a:tint val="80000"/>
                      <a:satMod val="300000"/>
                    </a:schemeClr>
                  </a:gs>
                  <a:gs pos="100000">
                    <a:schemeClr val="accent3"/>
                  </a:gs>
                </a:gsLst>
              </a:gradFill>
              <a:ln w="12700">
                <a:solidFill>
                  <a:srgbClr val="01020B"/>
                </a:solidFill>
                <a:round/>
                <a:headEnd/>
                <a:tailEnd/>
              </a:ln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421" name="Group 420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428" name="Rectangle 427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429" name="Straight Connector 428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0" name="Straight Connector 429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1" name="Straight Connector 430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2" name="Straight Connector 431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22" name="Group 421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423" name="Rectangle 422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424" name="Straight Connector 423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5" name="Straight Connector 424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6" name="Straight Connector 425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7" name="Straight Connector 426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417" name="Straight Arrow Connector 416"/>
            <p:cNvCxnSpPr/>
            <p:nvPr/>
          </p:nvCxnSpPr>
          <p:spPr bwMode="auto">
            <a:xfrm>
              <a:off x="4169571" y="4613312"/>
              <a:ext cx="0" cy="377866"/>
            </a:xfrm>
            <a:prstGeom prst="straightConnector1">
              <a:avLst/>
            </a:prstGeom>
            <a:solidFill>
              <a:srgbClr val="CCFFCC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418" name="Straight Arrow Connector 417"/>
            <p:cNvCxnSpPr/>
            <p:nvPr/>
          </p:nvCxnSpPr>
          <p:spPr bwMode="auto">
            <a:xfrm>
              <a:off x="321155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419" name="Straight Arrow Connector 418"/>
            <p:cNvCxnSpPr/>
            <p:nvPr/>
          </p:nvCxnSpPr>
          <p:spPr bwMode="auto">
            <a:xfrm>
              <a:off x="418258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</p:grpSp>
      <p:grpSp>
        <p:nvGrpSpPr>
          <p:cNvPr id="452" name="Group 451"/>
          <p:cNvGrpSpPr/>
          <p:nvPr/>
        </p:nvGrpSpPr>
        <p:grpSpPr>
          <a:xfrm>
            <a:off x="1486249" y="4349466"/>
            <a:ext cx="1979591" cy="1979403"/>
            <a:chOff x="2650272" y="3411287"/>
            <a:chExt cx="2088559" cy="2104706"/>
          </a:xfrm>
        </p:grpSpPr>
        <p:grpSp>
          <p:nvGrpSpPr>
            <p:cNvPr id="453" name="Group 452"/>
            <p:cNvGrpSpPr/>
            <p:nvPr/>
          </p:nvGrpSpPr>
          <p:grpSpPr>
            <a:xfrm>
              <a:off x="2650272" y="3411287"/>
              <a:ext cx="2088559" cy="1233515"/>
              <a:chOff x="745163" y="2408690"/>
              <a:chExt cx="2088559" cy="1233515"/>
            </a:xfrm>
          </p:grpSpPr>
          <p:sp>
            <p:nvSpPr>
              <p:cNvPr id="486" name="Rounded Rectangle 485"/>
              <p:cNvSpPr/>
              <p:nvPr/>
            </p:nvSpPr>
            <p:spPr bwMode="auto">
              <a:xfrm>
                <a:off x="745163" y="2408690"/>
                <a:ext cx="2088559" cy="1233515"/>
              </a:xfrm>
              <a:prstGeom prst="roundRect">
                <a:avLst/>
              </a:prstGeom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487" name="Group 486"/>
              <p:cNvGrpSpPr/>
              <p:nvPr/>
            </p:nvGrpSpPr>
            <p:grpSpPr>
              <a:xfrm>
                <a:off x="876573" y="2471874"/>
                <a:ext cx="1825738" cy="1114921"/>
                <a:chOff x="3878220" y="2789691"/>
                <a:chExt cx="1825738" cy="1114921"/>
              </a:xfrm>
            </p:grpSpPr>
            <p:grpSp>
              <p:nvGrpSpPr>
                <p:cNvPr id="488" name="Group 487"/>
                <p:cNvGrpSpPr/>
                <p:nvPr/>
              </p:nvGrpSpPr>
              <p:grpSpPr>
                <a:xfrm>
                  <a:off x="3878220" y="3432280"/>
                  <a:ext cx="1825738" cy="472332"/>
                  <a:chOff x="3878220" y="3432280"/>
                  <a:chExt cx="1825738" cy="472332"/>
                </a:xfrm>
              </p:grpSpPr>
              <p:sp>
                <p:nvSpPr>
                  <p:cNvPr id="490" name="Rectangle 489"/>
                  <p:cNvSpPr/>
                  <p:nvPr/>
                </p:nvSpPr>
                <p:spPr bwMode="auto">
                  <a:xfrm>
                    <a:off x="4853842" y="3432280"/>
                    <a:ext cx="850116" cy="472332"/>
                  </a:xfrm>
                  <a:prstGeom prst="rect">
                    <a:avLst/>
                  </a:prstGeom>
                  <a:gradFill>
                    <a:gsLst>
                      <a:gs pos="0">
                        <a:schemeClr val="lt2">
                          <a:tint val="80000"/>
                          <a:satMod val="300000"/>
                        </a:schemeClr>
                      </a:gs>
                      <a:gs pos="100000">
                        <a:schemeClr val="accent3"/>
                      </a:gs>
                    </a:gsLst>
                  </a:gradFill>
                  <a:ln w="1270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RDBMS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491" name="Rectangle 490"/>
                  <p:cNvSpPr/>
                  <p:nvPr/>
                </p:nvSpPr>
                <p:spPr bwMode="auto">
                  <a:xfrm>
                    <a:off x="3878220" y="3432280"/>
                    <a:ext cx="850116" cy="472332"/>
                  </a:xfrm>
                  <a:prstGeom prst="rect">
                    <a:avLst/>
                  </a:prstGeom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HDFS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</p:grpSp>
            <p:sp>
              <p:nvSpPr>
                <p:cNvPr id="489" name="Rectangle 488"/>
                <p:cNvSpPr/>
                <p:nvPr/>
              </p:nvSpPr>
              <p:spPr bwMode="auto">
                <a:xfrm>
                  <a:off x="3878220" y="2789691"/>
                  <a:ext cx="1825738" cy="472332"/>
                </a:xfrm>
                <a:prstGeom prst="rect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600" b="0" i="0" u="none" strike="noStrike" cap="none" normalizeH="0" baseline="0" dirty="0" err="1" smtClean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rPr>
                    <a:t>MapReduce</a:t>
                  </a:r>
                  <a:endParaRPr kumimoji="0" lang="en-US" sz="1600" b="0" i="0" u="none" strike="noStrike" cap="none" normalizeH="0" baseline="0" dirty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</p:grpSp>
        </p:grpSp>
        <p:grpSp>
          <p:nvGrpSpPr>
            <p:cNvPr id="454" name="Group 453"/>
            <p:cNvGrpSpPr/>
            <p:nvPr/>
          </p:nvGrpSpPr>
          <p:grpSpPr>
            <a:xfrm>
              <a:off x="2762987" y="4897934"/>
              <a:ext cx="913088" cy="618059"/>
              <a:chOff x="995563" y="3916330"/>
              <a:chExt cx="1208444" cy="678455"/>
            </a:xfrm>
          </p:grpSpPr>
          <p:sp>
            <p:nvSpPr>
              <p:cNvPr id="473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ln w="6350">
                <a:solidFill>
                  <a:srgbClr val="01020B"/>
                </a:solidFill>
                <a:round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474" name="Group 473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81" name="Rectangle 480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482" name="Straight Connector 481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3" name="Straight Connector 482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4" name="Straight Connector 483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5" name="Straight Connector 484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75" name="Group 474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76" name="Rectangle 475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477" name="Straight Connector 476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8" name="Straight Connector 477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9" name="Straight Connector 478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0" name="Straight Connector 479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455" name="Straight Arrow Connector 454"/>
            <p:cNvCxnSpPr/>
            <p:nvPr/>
          </p:nvCxnSpPr>
          <p:spPr bwMode="auto">
            <a:xfrm>
              <a:off x="3219531" y="4613312"/>
              <a:ext cx="0" cy="377866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grpSp>
          <p:nvGrpSpPr>
            <p:cNvPr id="456" name="Group 455"/>
            <p:cNvGrpSpPr/>
            <p:nvPr/>
          </p:nvGrpSpPr>
          <p:grpSpPr>
            <a:xfrm>
              <a:off x="3713027" y="4897934"/>
              <a:ext cx="913088" cy="618059"/>
              <a:chOff x="995563" y="3916330"/>
              <a:chExt cx="1208444" cy="678455"/>
            </a:xfrm>
            <a:solidFill>
              <a:srgbClr val="CCFFCC"/>
            </a:solidFill>
          </p:grpSpPr>
          <p:sp>
            <p:nvSpPr>
              <p:cNvPr id="460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gradFill>
                <a:gsLst>
                  <a:gs pos="0">
                    <a:schemeClr val="lt2">
                      <a:tint val="80000"/>
                      <a:satMod val="300000"/>
                    </a:schemeClr>
                  </a:gs>
                  <a:gs pos="100000">
                    <a:schemeClr val="accent3"/>
                  </a:gs>
                </a:gsLst>
              </a:gradFill>
              <a:ln w="12700">
                <a:solidFill>
                  <a:srgbClr val="01020B"/>
                </a:solidFill>
                <a:round/>
                <a:headEnd/>
                <a:tailEnd/>
              </a:ln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461" name="Group 460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468" name="Rectangle 467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469" name="Straight Connector 468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0" name="Straight Connector 469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1" name="Straight Connector 470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2" name="Straight Connector 471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62" name="Group 461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463" name="Rectangle 462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464" name="Straight Connector 463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5" name="Straight Connector 464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6" name="Straight Connector 465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7" name="Straight Connector 466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457" name="Straight Arrow Connector 456"/>
            <p:cNvCxnSpPr/>
            <p:nvPr/>
          </p:nvCxnSpPr>
          <p:spPr bwMode="auto">
            <a:xfrm>
              <a:off x="4169571" y="4613312"/>
              <a:ext cx="0" cy="377866"/>
            </a:xfrm>
            <a:prstGeom prst="straightConnector1">
              <a:avLst/>
            </a:prstGeom>
            <a:solidFill>
              <a:srgbClr val="CCFFCC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458" name="Straight Arrow Connector 457"/>
            <p:cNvCxnSpPr/>
            <p:nvPr/>
          </p:nvCxnSpPr>
          <p:spPr bwMode="auto">
            <a:xfrm>
              <a:off x="321155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459" name="Straight Arrow Connector 458"/>
            <p:cNvCxnSpPr/>
            <p:nvPr/>
          </p:nvCxnSpPr>
          <p:spPr bwMode="auto">
            <a:xfrm>
              <a:off x="418258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</p:grpSp>
      <p:grpSp>
        <p:nvGrpSpPr>
          <p:cNvPr id="492" name="Group 491"/>
          <p:cNvGrpSpPr/>
          <p:nvPr/>
        </p:nvGrpSpPr>
        <p:grpSpPr>
          <a:xfrm>
            <a:off x="1216324" y="3391287"/>
            <a:ext cx="1439343" cy="1115934"/>
            <a:chOff x="4639346" y="2755881"/>
            <a:chExt cx="1518573" cy="1228155"/>
          </a:xfrm>
        </p:grpSpPr>
        <p:cxnSp>
          <p:nvCxnSpPr>
            <p:cNvPr id="493" name="Straight Arrow Connector 492"/>
            <p:cNvCxnSpPr/>
            <p:nvPr/>
          </p:nvCxnSpPr>
          <p:spPr bwMode="auto">
            <a:xfrm>
              <a:off x="4639346" y="2755881"/>
              <a:ext cx="913" cy="450932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  <p:cxnSp>
          <p:nvCxnSpPr>
            <p:cNvPr id="494" name="Straight Arrow Connector 493"/>
            <p:cNvCxnSpPr/>
            <p:nvPr/>
          </p:nvCxnSpPr>
          <p:spPr bwMode="auto">
            <a:xfrm>
              <a:off x="4942878" y="2755881"/>
              <a:ext cx="913" cy="633806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  <p:cxnSp>
          <p:nvCxnSpPr>
            <p:cNvPr id="495" name="Straight Arrow Connector 494"/>
            <p:cNvCxnSpPr/>
            <p:nvPr/>
          </p:nvCxnSpPr>
          <p:spPr bwMode="auto">
            <a:xfrm>
              <a:off x="5246410" y="2755881"/>
              <a:ext cx="913" cy="770964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  <p:cxnSp>
          <p:nvCxnSpPr>
            <p:cNvPr id="496" name="Straight Arrow Connector 495"/>
            <p:cNvCxnSpPr/>
            <p:nvPr/>
          </p:nvCxnSpPr>
          <p:spPr bwMode="auto">
            <a:xfrm>
              <a:off x="5549942" y="2755881"/>
              <a:ext cx="913" cy="953836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  <p:cxnSp>
          <p:nvCxnSpPr>
            <p:cNvPr id="497" name="Straight Arrow Connector 496"/>
            <p:cNvCxnSpPr/>
            <p:nvPr/>
          </p:nvCxnSpPr>
          <p:spPr bwMode="auto">
            <a:xfrm>
              <a:off x="5853474" y="2755881"/>
              <a:ext cx="913" cy="109099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  <p:cxnSp>
          <p:nvCxnSpPr>
            <p:cNvPr id="498" name="Straight Arrow Connector 497"/>
            <p:cNvCxnSpPr/>
            <p:nvPr/>
          </p:nvCxnSpPr>
          <p:spPr bwMode="auto">
            <a:xfrm>
              <a:off x="6157006" y="2755881"/>
              <a:ext cx="913" cy="122815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</p:grpSp>
      <p:grpSp>
        <p:nvGrpSpPr>
          <p:cNvPr id="499" name="Group 498"/>
          <p:cNvGrpSpPr/>
          <p:nvPr/>
        </p:nvGrpSpPr>
        <p:grpSpPr>
          <a:xfrm>
            <a:off x="1655902" y="4501866"/>
            <a:ext cx="1979591" cy="1979403"/>
            <a:chOff x="2650272" y="3411287"/>
            <a:chExt cx="2088559" cy="2104706"/>
          </a:xfrm>
        </p:grpSpPr>
        <p:grpSp>
          <p:nvGrpSpPr>
            <p:cNvPr id="500" name="Group 499"/>
            <p:cNvGrpSpPr/>
            <p:nvPr/>
          </p:nvGrpSpPr>
          <p:grpSpPr>
            <a:xfrm>
              <a:off x="2650272" y="3411287"/>
              <a:ext cx="2088559" cy="1233515"/>
              <a:chOff x="745163" y="2408690"/>
              <a:chExt cx="2088559" cy="1233515"/>
            </a:xfrm>
          </p:grpSpPr>
          <p:sp>
            <p:nvSpPr>
              <p:cNvPr id="533" name="Rounded Rectangle 532"/>
              <p:cNvSpPr/>
              <p:nvPr/>
            </p:nvSpPr>
            <p:spPr bwMode="auto">
              <a:xfrm>
                <a:off x="745163" y="2408690"/>
                <a:ext cx="2088559" cy="1233515"/>
              </a:xfrm>
              <a:prstGeom prst="roundRect">
                <a:avLst/>
              </a:prstGeom>
              <a:ln w="19050" cap="flat" cmpd="sng" algn="ctr">
                <a:solidFill>
                  <a:srgbClr val="01020B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 dirty="0">
                  <a:ln>
                    <a:noFill/>
                  </a:ln>
                  <a:solidFill>
                    <a:srgbClr val="01020B"/>
                  </a:solidFill>
                  <a:effectLst/>
                  <a:latin typeface="+mj-lt"/>
                </a:endParaRPr>
              </a:p>
            </p:txBody>
          </p:sp>
          <p:grpSp>
            <p:nvGrpSpPr>
              <p:cNvPr id="534" name="Group 533"/>
              <p:cNvGrpSpPr/>
              <p:nvPr/>
            </p:nvGrpSpPr>
            <p:grpSpPr>
              <a:xfrm>
                <a:off x="876573" y="2471874"/>
                <a:ext cx="1825738" cy="1114921"/>
                <a:chOff x="3878220" y="2789691"/>
                <a:chExt cx="1825738" cy="1114921"/>
              </a:xfrm>
            </p:grpSpPr>
            <p:grpSp>
              <p:nvGrpSpPr>
                <p:cNvPr id="535" name="Group 534"/>
                <p:cNvGrpSpPr/>
                <p:nvPr/>
              </p:nvGrpSpPr>
              <p:grpSpPr>
                <a:xfrm>
                  <a:off x="3878220" y="3432280"/>
                  <a:ext cx="1825738" cy="472332"/>
                  <a:chOff x="3878220" y="3432280"/>
                  <a:chExt cx="1825738" cy="472332"/>
                </a:xfrm>
              </p:grpSpPr>
              <p:sp>
                <p:nvSpPr>
                  <p:cNvPr id="537" name="Rectangle 536"/>
                  <p:cNvSpPr/>
                  <p:nvPr/>
                </p:nvSpPr>
                <p:spPr bwMode="auto">
                  <a:xfrm>
                    <a:off x="4853842" y="3432280"/>
                    <a:ext cx="850116" cy="472332"/>
                  </a:xfrm>
                  <a:prstGeom prst="rect">
                    <a:avLst/>
                  </a:prstGeom>
                  <a:gradFill>
                    <a:gsLst>
                      <a:gs pos="0">
                        <a:schemeClr val="lt2">
                          <a:tint val="80000"/>
                          <a:satMod val="300000"/>
                        </a:schemeClr>
                      </a:gs>
                      <a:gs pos="100000">
                        <a:schemeClr val="accent3"/>
                      </a:gs>
                    </a:gsLst>
                  </a:gradFill>
                  <a:ln w="12700" cap="flat" cmpd="sng" algn="ctr">
                    <a:solidFill>
                      <a:srgbClr val="01020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RDBMS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  <p:sp>
                <p:nvSpPr>
                  <p:cNvPr id="538" name="Rectangle 537"/>
                  <p:cNvSpPr/>
                  <p:nvPr/>
                </p:nvSpPr>
                <p:spPr bwMode="auto">
                  <a:xfrm>
                    <a:off x="3878220" y="3432280"/>
                    <a:ext cx="850116" cy="472332"/>
                  </a:xfrm>
                  <a:prstGeom prst="rect">
                    <a:avLst/>
                  </a:prstGeom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0">
                    <a:scrgbClr r="0" g="0" b="0"/>
                  </a:lnRef>
                  <a:fillRef idx="1003">
                    <a:schemeClr val="lt2"/>
                  </a:fillRef>
                  <a:effectRef idx="0">
                    <a:scrgbClr r="0" g="0" b="0"/>
                  </a:effectRef>
                  <a:fontRef idx="major"/>
                </p:style>
                <p:txBody>
                  <a:bodyPr vert="horz" wrap="none" lIns="91440" tIns="45720" rIns="91440" bIns="45720" numCol="1" rtlCol="0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1020B"/>
                        </a:solidFill>
                        <a:effectLst/>
                        <a:latin typeface="+mj-lt"/>
                      </a:rPr>
                      <a:t>HDFS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endParaRPr>
                  </a:p>
                </p:txBody>
              </p:sp>
            </p:grpSp>
            <p:sp>
              <p:nvSpPr>
                <p:cNvPr id="536" name="Rectangle 535"/>
                <p:cNvSpPr/>
                <p:nvPr/>
              </p:nvSpPr>
              <p:spPr bwMode="auto">
                <a:xfrm>
                  <a:off x="3878220" y="2789691"/>
                  <a:ext cx="1825738" cy="472332"/>
                </a:xfrm>
                <a:prstGeom prst="rect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600" b="0" i="0" u="none" strike="noStrike" cap="none" normalizeH="0" baseline="0" dirty="0" err="1" smtClean="0">
                      <a:ln>
                        <a:noFill/>
                      </a:ln>
                      <a:solidFill>
                        <a:srgbClr val="01020B"/>
                      </a:solidFill>
                      <a:effectLst/>
                      <a:latin typeface="+mj-lt"/>
                    </a:rPr>
                    <a:t>MapReduce</a:t>
                  </a:r>
                  <a:endParaRPr kumimoji="0" lang="en-US" sz="1600" b="0" i="0" u="none" strike="noStrike" cap="none" normalizeH="0" baseline="0" dirty="0">
                    <a:ln>
                      <a:noFill/>
                    </a:ln>
                    <a:solidFill>
                      <a:srgbClr val="01020B"/>
                    </a:solidFill>
                    <a:effectLst/>
                    <a:latin typeface="+mj-lt"/>
                  </a:endParaRPr>
                </a:p>
              </p:txBody>
            </p:sp>
          </p:grpSp>
        </p:grpSp>
        <p:grpSp>
          <p:nvGrpSpPr>
            <p:cNvPr id="501" name="Group 500"/>
            <p:cNvGrpSpPr/>
            <p:nvPr/>
          </p:nvGrpSpPr>
          <p:grpSpPr>
            <a:xfrm>
              <a:off x="2762987" y="4897934"/>
              <a:ext cx="913088" cy="618059"/>
              <a:chOff x="995563" y="3916330"/>
              <a:chExt cx="1208444" cy="678455"/>
            </a:xfrm>
          </p:grpSpPr>
          <p:sp>
            <p:nvSpPr>
              <p:cNvPr id="520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ln w="6350">
                <a:solidFill>
                  <a:srgbClr val="01020B"/>
                </a:solidFill>
                <a:round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521" name="Group 520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528" name="Rectangle 527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529" name="Straight Connector 528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0" name="Straight Connector 529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1" name="Straight Connector 530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2" name="Straight Connector 531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22" name="Group 521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523" name="Rectangle 522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524" name="Straight Connector 523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5" name="Straight Connector 524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6" name="Straight Connector 525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7" name="Straight Connector 526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9525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502" name="Straight Arrow Connector 501"/>
            <p:cNvCxnSpPr/>
            <p:nvPr/>
          </p:nvCxnSpPr>
          <p:spPr bwMode="auto">
            <a:xfrm>
              <a:off x="3219531" y="4613312"/>
              <a:ext cx="0" cy="377866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grpSp>
          <p:nvGrpSpPr>
            <p:cNvPr id="503" name="Group 502"/>
            <p:cNvGrpSpPr/>
            <p:nvPr/>
          </p:nvGrpSpPr>
          <p:grpSpPr>
            <a:xfrm>
              <a:off x="3713027" y="4897934"/>
              <a:ext cx="913088" cy="618059"/>
              <a:chOff x="995563" y="3916330"/>
              <a:chExt cx="1208444" cy="678455"/>
            </a:xfrm>
            <a:solidFill>
              <a:srgbClr val="CCFFCC"/>
            </a:solidFill>
          </p:grpSpPr>
          <p:sp>
            <p:nvSpPr>
              <p:cNvPr id="507" name="AutoShape 13"/>
              <p:cNvSpPr>
                <a:spLocks noChangeArrowheads="1"/>
              </p:cNvSpPr>
              <p:nvPr/>
            </p:nvSpPr>
            <p:spPr bwMode="auto">
              <a:xfrm>
                <a:off x="995563" y="3916330"/>
                <a:ext cx="1208444" cy="678455"/>
              </a:xfrm>
              <a:prstGeom prst="can">
                <a:avLst>
                  <a:gd name="adj" fmla="val 25000"/>
                </a:avLst>
              </a:prstGeom>
              <a:gradFill>
                <a:gsLst>
                  <a:gs pos="0">
                    <a:schemeClr val="lt2">
                      <a:tint val="80000"/>
                      <a:satMod val="300000"/>
                    </a:schemeClr>
                  </a:gs>
                  <a:gs pos="100000">
                    <a:schemeClr val="accent3"/>
                  </a:gs>
                </a:gsLst>
              </a:gradFill>
              <a:ln w="12700">
                <a:solidFill>
                  <a:srgbClr val="01020B"/>
                </a:solidFill>
                <a:round/>
                <a:headEnd/>
                <a:tailEnd/>
              </a:ln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/>
                <a:endParaRPr lang="en-US" sz="1800" b="0">
                  <a:latin typeface="Arial" charset="0"/>
                </a:endParaRPr>
              </a:p>
            </p:txBody>
          </p:sp>
          <p:grpSp>
            <p:nvGrpSpPr>
              <p:cNvPr id="508" name="Group 507"/>
              <p:cNvGrpSpPr/>
              <p:nvPr/>
            </p:nvGrpSpPr>
            <p:grpSpPr>
              <a:xfrm>
                <a:off x="1046690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515" name="Rectangle 514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516" name="Straight Connector 515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7" name="Straight Connector 516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8" name="Straight Connector 517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9" name="Straight Connector 518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09" name="Group 508"/>
              <p:cNvGrpSpPr/>
              <p:nvPr/>
            </p:nvGrpSpPr>
            <p:grpSpPr>
              <a:xfrm>
                <a:off x="1618901" y="4116549"/>
                <a:ext cx="511763" cy="359205"/>
                <a:chOff x="2133600" y="5105400"/>
                <a:chExt cx="990600" cy="762000"/>
              </a:xfrm>
              <a:grpFill/>
            </p:grpSpPr>
            <p:sp>
              <p:nvSpPr>
                <p:cNvPr id="510" name="Rectangle 509"/>
                <p:cNvSpPr/>
                <p:nvPr/>
              </p:nvSpPr>
              <p:spPr>
                <a:xfrm>
                  <a:off x="2133600" y="5105400"/>
                  <a:ext cx="990600" cy="762000"/>
                </a:xfrm>
                <a:prstGeom prst="rect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0"/>
                </a:p>
              </p:txBody>
            </p:sp>
            <p:cxnSp>
              <p:nvCxnSpPr>
                <p:cNvPr id="511" name="Straight Connector 510"/>
                <p:cNvCxnSpPr/>
                <p:nvPr/>
              </p:nvCxnSpPr>
              <p:spPr>
                <a:xfrm>
                  <a:off x="2133600" y="52578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2" name="Straight Connector 511"/>
                <p:cNvCxnSpPr/>
                <p:nvPr/>
              </p:nvCxnSpPr>
              <p:spPr>
                <a:xfrm>
                  <a:off x="2133600" y="54102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3" name="Straight Connector 512"/>
                <p:cNvCxnSpPr/>
                <p:nvPr/>
              </p:nvCxnSpPr>
              <p:spPr>
                <a:xfrm>
                  <a:off x="2133600" y="55626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4" name="Straight Connector 513"/>
                <p:cNvCxnSpPr/>
                <p:nvPr/>
              </p:nvCxnSpPr>
              <p:spPr>
                <a:xfrm>
                  <a:off x="2133600" y="5715000"/>
                  <a:ext cx="990600" cy="0"/>
                </a:xfrm>
                <a:prstGeom prst="line">
                  <a:avLst/>
                </a:prstGeom>
                <a:grpFill/>
                <a:ln w="19050" cmpd="sng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504" name="Straight Arrow Connector 503"/>
            <p:cNvCxnSpPr/>
            <p:nvPr/>
          </p:nvCxnSpPr>
          <p:spPr bwMode="auto">
            <a:xfrm>
              <a:off x="4169571" y="4613312"/>
              <a:ext cx="0" cy="377866"/>
            </a:xfrm>
            <a:prstGeom prst="straightConnector1">
              <a:avLst/>
            </a:prstGeom>
            <a:solidFill>
              <a:srgbClr val="CCFFCC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505" name="Straight Arrow Connector 504"/>
            <p:cNvCxnSpPr/>
            <p:nvPr/>
          </p:nvCxnSpPr>
          <p:spPr bwMode="auto">
            <a:xfrm>
              <a:off x="321155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506" name="Straight Arrow Connector 505"/>
            <p:cNvCxnSpPr/>
            <p:nvPr/>
          </p:nvCxnSpPr>
          <p:spPr bwMode="auto">
            <a:xfrm>
              <a:off x="4182580" y="3894116"/>
              <a:ext cx="0" cy="22362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1020B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</p:grpSp>
      <p:sp>
        <p:nvSpPr>
          <p:cNvPr id="274" name="TextBox 273"/>
          <p:cNvSpPr txBox="1"/>
          <p:nvPr/>
        </p:nvSpPr>
        <p:spPr>
          <a:xfrm rot="21168439">
            <a:off x="174917" y="4896451"/>
            <a:ext cx="4459226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rgbClr val="01020B"/>
                </a:solidFill>
                <a:latin typeface="Arial"/>
                <a:cs typeface="Arial"/>
              </a:rPr>
              <a:t>Case 1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: Both </a:t>
            </a:r>
            <a:r>
              <a:rPr lang="en-US" sz="1800" dirty="0">
                <a:solidFill>
                  <a:srgbClr val="01020B"/>
                </a:solidFill>
                <a:latin typeface="Segoe Script" pitchFamily="34" charset="0"/>
                <a:cs typeface="Arial"/>
              </a:rPr>
              <a:t>A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 &amp; </a:t>
            </a:r>
            <a:r>
              <a:rPr lang="en-US" sz="1800" dirty="0">
                <a:solidFill>
                  <a:srgbClr val="01020B"/>
                </a:solidFill>
                <a:latin typeface="Segoe Script" pitchFamily="34" charset="0"/>
                <a:cs typeface="Arial"/>
              </a:rPr>
              <a:t>B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 are stored in </a:t>
            </a:r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RDBMS</a:t>
            </a:r>
            <a:endParaRPr lang="en-US" sz="1800" b="0" dirty="0">
              <a:solidFill>
                <a:srgbClr val="01020B"/>
              </a:solidFill>
              <a:latin typeface="Arial"/>
              <a:cs typeface="Arial"/>
            </a:endParaRPr>
          </a:p>
          <a:p>
            <a:pPr algn="ctr"/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Join is </a:t>
            </a:r>
            <a:r>
              <a:rPr lang="en-US" sz="1800" dirty="0">
                <a:solidFill>
                  <a:srgbClr val="A50021"/>
                </a:solidFill>
                <a:latin typeface="Arial"/>
                <a:cs typeface="Arial"/>
              </a:rPr>
              <a:t>performed entirely by </a:t>
            </a:r>
            <a:r>
              <a:rPr lang="en-US" sz="1800" dirty="0" smtClean="0">
                <a:solidFill>
                  <a:srgbClr val="A50021"/>
                </a:solidFill>
                <a:latin typeface="Arial"/>
                <a:cs typeface="Arial"/>
              </a:rPr>
              <a:t>RDBMS</a:t>
            </a:r>
            <a:endParaRPr lang="en-US" sz="1800" dirty="0">
              <a:solidFill>
                <a:srgbClr val="A50021"/>
              </a:solidFill>
              <a:latin typeface="Arial"/>
              <a:cs typeface="Arial"/>
            </a:endParaRPr>
          </a:p>
        </p:txBody>
      </p:sp>
      <p:sp>
        <p:nvSpPr>
          <p:cNvPr id="275" name="TextBox 274"/>
          <p:cNvSpPr txBox="1"/>
          <p:nvPr/>
        </p:nvSpPr>
        <p:spPr>
          <a:xfrm rot="212524">
            <a:off x="4949031" y="3539981"/>
            <a:ext cx="3581692" cy="2862322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6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01020B"/>
                </a:solidFill>
                <a:latin typeface="Arial"/>
                <a:cs typeface="Arial"/>
              </a:rPr>
              <a:t>Case 2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:  </a:t>
            </a:r>
            <a:r>
              <a:rPr lang="en-US" sz="1800" dirty="0">
                <a:solidFill>
                  <a:srgbClr val="01020B"/>
                </a:solidFill>
                <a:latin typeface="Segoe Script" pitchFamily="34" charset="0"/>
                <a:cs typeface="Arial"/>
              </a:rPr>
              <a:t>A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 is in </a:t>
            </a:r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RDBMS 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and </a:t>
            </a:r>
            <a:r>
              <a:rPr lang="en-US" sz="1800" dirty="0">
                <a:solidFill>
                  <a:srgbClr val="01020B"/>
                </a:solidFill>
                <a:latin typeface="Segoe Script" pitchFamily="34" charset="0"/>
                <a:cs typeface="Arial"/>
              </a:rPr>
              <a:t>B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 is in HDFS.   </a:t>
            </a:r>
            <a:endParaRPr lang="en-US" sz="1800" b="0" dirty="0" smtClean="0">
              <a:solidFill>
                <a:srgbClr val="01020B"/>
              </a:solidFill>
              <a:latin typeface="Arial"/>
              <a:cs typeface="Arial"/>
            </a:endParaRPr>
          </a:p>
          <a:p>
            <a:endParaRPr lang="en-US" sz="1800" b="0" dirty="0">
              <a:solidFill>
                <a:srgbClr val="01020B"/>
              </a:solidFill>
              <a:latin typeface="Arial"/>
              <a:cs typeface="Arial"/>
            </a:endParaRPr>
          </a:p>
          <a:p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If </a:t>
            </a:r>
            <a:r>
              <a:rPr lang="en-US" sz="1800" dirty="0">
                <a:solidFill>
                  <a:srgbClr val="01020B"/>
                </a:solidFill>
                <a:latin typeface="Segoe Script" pitchFamily="34" charset="0"/>
                <a:cs typeface="Arial"/>
              </a:rPr>
              <a:t>B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 is “small” it will </a:t>
            </a:r>
            <a:r>
              <a:rPr lang="en-US" sz="1800" dirty="0">
                <a:solidFill>
                  <a:srgbClr val="A50021"/>
                </a:solidFill>
                <a:latin typeface="Arial"/>
                <a:cs typeface="Arial"/>
              </a:rPr>
              <a:t>be loaded </a:t>
            </a:r>
            <a:r>
              <a:rPr lang="en-US" sz="1800" dirty="0" smtClean="0">
                <a:solidFill>
                  <a:srgbClr val="A50021"/>
                </a:solidFill>
                <a:latin typeface="Arial"/>
                <a:cs typeface="Arial"/>
              </a:rPr>
              <a:t>into RDBMS</a:t>
            </a:r>
            <a:r>
              <a:rPr lang="en-US" sz="1800" b="0" dirty="0" smtClean="0">
                <a:solidFill>
                  <a:srgbClr val="01020B"/>
                </a:solidFill>
                <a:latin typeface="Arial"/>
                <a:cs typeface="Arial"/>
              </a:rPr>
              <a:t> 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and the join will be performed there</a:t>
            </a:r>
          </a:p>
          <a:p>
            <a:endParaRPr lang="en-US" sz="1800" b="0" dirty="0">
              <a:solidFill>
                <a:srgbClr val="01020B"/>
              </a:solidFill>
              <a:latin typeface="Arial"/>
              <a:cs typeface="Arial"/>
            </a:endParaRPr>
          </a:p>
          <a:p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If </a:t>
            </a:r>
            <a:r>
              <a:rPr lang="en-US" sz="1800" dirty="0">
                <a:solidFill>
                  <a:srgbClr val="01020B"/>
                </a:solidFill>
                <a:latin typeface="Segoe Script" pitchFamily="34" charset="0"/>
                <a:cs typeface="Arial"/>
              </a:rPr>
              <a:t>A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 is “small” and </a:t>
            </a:r>
            <a:r>
              <a:rPr lang="en-US" sz="1800" dirty="0">
                <a:solidFill>
                  <a:srgbClr val="01020B"/>
                </a:solidFill>
                <a:latin typeface="Segoe Script" pitchFamily="34" charset="0"/>
                <a:cs typeface="Arial"/>
              </a:rPr>
              <a:t>B</a:t>
            </a:r>
            <a:r>
              <a:rPr lang="en-US" sz="1800" b="0" dirty="0">
                <a:solidFill>
                  <a:srgbClr val="01020B"/>
                </a:solidFill>
                <a:latin typeface="Arial"/>
                <a:cs typeface="Arial"/>
              </a:rPr>
              <a:t> is “large”,  join will be </a:t>
            </a:r>
            <a:r>
              <a:rPr lang="en-US" sz="1800" dirty="0">
                <a:solidFill>
                  <a:srgbClr val="A50021"/>
                </a:solidFill>
                <a:latin typeface="Arial"/>
                <a:cs typeface="Arial"/>
              </a:rPr>
              <a:t>performed as a </a:t>
            </a:r>
            <a:r>
              <a:rPr lang="en-US" sz="1800" dirty="0" err="1">
                <a:solidFill>
                  <a:srgbClr val="A50021"/>
                </a:solidFill>
                <a:latin typeface="Arial"/>
                <a:cs typeface="Arial"/>
              </a:rPr>
              <a:t>MapReduce</a:t>
            </a:r>
            <a:r>
              <a:rPr lang="en-US" sz="1800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lang="en-US" sz="1800" dirty="0" smtClean="0">
                <a:solidFill>
                  <a:srgbClr val="A50021"/>
                </a:solidFill>
                <a:latin typeface="Arial"/>
                <a:cs typeface="Arial"/>
              </a:rPr>
              <a:t>job</a:t>
            </a:r>
            <a:endParaRPr lang="en-US" sz="1800" dirty="0">
              <a:solidFill>
                <a:srgbClr val="A5002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58602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8" grpId="0" build="p"/>
      <p:bldP spid="274" grpId="0" animBg="1"/>
      <p:bldP spid="275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loud Callout 30"/>
          <p:cNvSpPr/>
          <p:nvPr/>
        </p:nvSpPr>
        <p:spPr bwMode="auto">
          <a:xfrm>
            <a:off x="61663" y="1695772"/>
            <a:ext cx="1343369" cy="1010552"/>
          </a:xfrm>
          <a:prstGeom prst="cloudCallout">
            <a:avLst>
              <a:gd name="adj1" fmla="val 15373"/>
              <a:gd name="adj2" fmla="val 79827"/>
            </a:avLst>
          </a:prstGeom>
          <a:solidFill>
            <a:schemeClr val="bg1">
              <a:lumMod val="85000"/>
            </a:schemeClr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w/o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having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1020B"/>
                </a:solidFill>
                <a:effectLst/>
                <a:latin typeface="+mj-lt"/>
              </a:rPr>
              <a:t>to load it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327541" y="2979952"/>
            <a:ext cx="1483360" cy="1734657"/>
            <a:chOff x="327541" y="2979952"/>
            <a:chExt cx="1483360" cy="1734657"/>
          </a:xfrm>
        </p:grpSpPr>
        <p:sp>
          <p:nvSpPr>
            <p:cNvPr id="12" name="Oval 11"/>
            <p:cNvSpPr/>
            <p:nvPr/>
          </p:nvSpPr>
          <p:spPr bwMode="auto">
            <a:xfrm>
              <a:off x="327541" y="2979952"/>
              <a:ext cx="1483360" cy="876398"/>
            </a:xfrm>
            <a:prstGeom prst="ellipse">
              <a:avLst/>
            </a:prstGeom>
            <a:solidFill>
              <a:schemeClr val="tx1"/>
            </a:solidFill>
            <a:ln>
              <a:headEnd type="none" w="med" len="med"/>
              <a:tailEnd type="none" w="med" len="med"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 </a:t>
              </a:r>
              <a:r>
                <a:rPr kumimoji="0" lang="en-US" sz="1600" i="0" u="none" strike="noStrike" cap="none" normalizeH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 </a:t>
              </a: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Unstructured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Data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  <p:cxnSp>
          <p:nvCxnSpPr>
            <p:cNvPr id="14" name="Straight Connector 13"/>
            <p:cNvCxnSpPr>
              <a:stCxn id="12" idx="4"/>
            </p:cNvCxnSpPr>
            <p:nvPr/>
          </p:nvCxnSpPr>
          <p:spPr bwMode="auto">
            <a:xfrm>
              <a:off x="1069221" y="3856350"/>
              <a:ext cx="388502" cy="858259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5" name="Group 24"/>
          <p:cNvGrpSpPr/>
          <p:nvPr/>
        </p:nvGrpSpPr>
        <p:grpSpPr>
          <a:xfrm>
            <a:off x="1263472" y="1740201"/>
            <a:ext cx="1483360" cy="3179950"/>
            <a:chOff x="1580505" y="1607636"/>
            <a:chExt cx="1483360" cy="3179950"/>
          </a:xfrm>
        </p:grpSpPr>
        <p:sp>
          <p:nvSpPr>
            <p:cNvPr id="18" name="Oval 17"/>
            <p:cNvSpPr/>
            <p:nvPr/>
          </p:nvSpPr>
          <p:spPr bwMode="auto">
            <a:xfrm>
              <a:off x="1580505" y="1607636"/>
              <a:ext cx="1483360" cy="876398"/>
            </a:xfrm>
            <a:prstGeom prst="ellipse">
              <a:avLst/>
            </a:prstGeom>
            <a:solidFill>
              <a:schemeClr val="tx1"/>
            </a:solidFill>
            <a:ln>
              <a:headEnd type="none" w="med" len="med"/>
              <a:tailEnd type="none" w="med" len="med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Improved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Scalability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  <p:cxnSp>
          <p:nvCxnSpPr>
            <p:cNvPr id="24" name="Straight Connector 23"/>
            <p:cNvCxnSpPr>
              <a:stCxn id="18" idx="4"/>
            </p:cNvCxnSpPr>
            <p:nvPr/>
          </p:nvCxnSpPr>
          <p:spPr bwMode="auto">
            <a:xfrm flipH="1">
              <a:off x="2127934" y="2484034"/>
              <a:ext cx="194251" cy="2303552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6" name="Group 25"/>
          <p:cNvGrpSpPr/>
          <p:nvPr/>
        </p:nvGrpSpPr>
        <p:grpSpPr>
          <a:xfrm>
            <a:off x="1762523" y="2228486"/>
            <a:ext cx="2082165" cy="2457999"/>
            <a:chOff x="1762523" y="2228486"/>
            <a:chExt cx="2082165" cy="2457999"/>
          </a:xfrm>
        </p:grpSpPr>
        <p:sp>
          <p:nvSpPr>
            <p:cNvPr id="19" name="Oval 18"/>
            <p:cNvSpPr/>
            <p:nvPr/>
          </p:nvSpPr>
          <p:spPr bwMode="auto">
            <a:xfrm>
              <a:off x="2361328" y="2228486"/>
              <a:ext cx="1483360" cy="876398"/>
            </a:xfrm>
            <a:prstGeom prst="ellipse">
              <a:avLst/>
            </a:prstGeom>
            <a:solidFill>
              <a:schemeClr val="tx1"/>
            </a:solidFill>
            <a:ln>
              <a:headEnd type="none" w="med" len="med"/>
              <a:tailEnd type="none" w="med" len="med"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Fault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Tolerance</a:t>
              </a:r>
              <a:endParaRPr kumimoji="0" lang="en-US" sz="16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  <p:cxnSp>
          <p:nvCxnSpPr>
            <p:cNvPr id="27" name="Straight Connector 26"/>
            <p:cNvCxnSpPr>
              <a:stCxn id="19" idx="4"/>
            </p:cNvCxnSpPr>
            <p:nvPr/>
          </p:nvCxnSpPr>
          <p:spPr bwMode="auto">
            <a:xfrm flipH="1">
              <a:off x="1762523" y="3104884"/>
              <a:ext cx="1340485" cy="1581601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1020B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</p:grpSp>
      <p:pic>
        <p:nvPicPr>
          <p:cNvPr id="3078" name="Picture 6" descr="http://decentcommunity.files.wordpress.com/2008/02/white-rabbit-bunny-photograph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92" b="89941" l="10000" r="97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8344"/>
            <a:ext cx="4286250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1" b="99029" l="598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280" y="4418833"/>
            <a:ext cx="3332268" cy="1208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137944" y="350640"/>
            <a:ext cx="4647042" cy="715581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ct val="90000"/>
              </a:lnSpc>
            </a:pPr>
            <a:r>
              <a:rPr lang="en-US" sz="4500" b="1" spc="300" dirty="0" smtClean="0">
                <a:ln w="11430"/>
                <a:gradFill>
                  <a:gsLst>
                    <a:gs pos="0">
                      <a:srgbClr val="FFD63F"/>
                    </a:gs>
                    <a:gs pos="75000">
                      <a:srgbClr val="FFC000"/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I assert that</a:t>
            </a:r>
            <a:endParaRPr lang="en-US" sz="4500" b="1" spc="300" dirty="0">
              <a:ln w="11430"/>
              <a:gradFill>
                <a:gsLst>
                  <a:gs pos="0">
                    <a:srgbClr val="FFD63F"/>
                  </a:gs>
                  <a:gs pos="75000">
                    <a:srgbClr val="FFC000"/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5152" b="9545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760" y="4012115"/>
            <a:ext cx="38100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27590" y="5382897"/>
            <a:ext cx="3020379" cy="477054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en-US" sz="2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SQL Server PDW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52213" y="5554094"/>
            <a:ext cx="3844322" cy="477054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en-US" sz="2500" dirty="0" err="1" smtClean="0">
                <a:solidFill>
                  <a:schemeClr val="bg1"/>
                </a:solidFill>
                <a:latin typeface="Segoe Script" pitchFamily="34" charset="0"/>
              </a:rPr>
              <a:t>Hadoop</a:t>
            </a:r>
            <a:r>
              <a:rPr lang="en-US" sz="2500" dirty="0" smtClean="0">
                <a:solidFill>
                  <a:schemeClr val="bg1"/>
                </a:solidFill>
                <a:latin typeface="Segoe Script" pitchFamily="34" charset="0"/>
              </a:rPr>
              <a:t>-based system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94959" y="5921734"/>
            <a:ext cx="2374368" cy="70788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is MUCH easier </a:t>
            </a:r>
          </a:p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than</a:t>
            </a:r>
            <a:endParaRPr lang="en-US" sz="2000" dirty="0">
              <a:solidFill>
                <a:srgbClr val="A50021"/>
              </a:solidFill>
              <a:latin typeface="Segoe Script" pitchFamily="34" charset="0"/>
            </a:endParaRPr>
          </a:p>
        </p:txBody>
      </p:sp>
      <p:sp>
        <p:nvSpPr>
          <p:cNvPr id="30" name="Freeform 29"/>
          <p:cNvSpPr/>
          <p:nvPr/>
        </p:nvSpPr>
        <p:spPr bwMode="auto">
          <a:xfrm>
            <a:off x="3501957" y="4640765"/>
            <a:ext cx="1984443" cy="1312563"/>
          </a:xfrm>
          <a:custGeom>
            <a:avLst/>
            <a:gdLst>
              <a:gd name="connsiteX0" fmla="*/ 0 w 1984443"/>
              <a:gd name="connsiteY0" fmla="*/ 1517515 h 1517515"/>
              <a:gd name="connsiteX1" fmla="*/ 894945 w 1984443"/>
              <a:gd name="connsiteY1" fmla="*/ 1147864 h 1517515"/>
              <a:gd name="connsiteX2" fmla="*/ 1186775 w 1984443"/>
              <a:gd name="connsiteY2" fmla="*/ 505838 h 1517515"/>
              <a:gd name="connsiteX3" fmla="*/ 1984443 w 1984443"/>
              <a:gd name="connsiteY3" fmla="*/ 0 h 1517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4443" h="1517515">
                <a:moveTo>
                  <a:pt x="0" y="1517515"/>
                </a:moveTo>
                <a:cubicBezTo>
                  <a:pt x="348574" y="1416996"/>
                  <a:pt x="697149" y="1316477"/>
                  <a:pt x="894945" y="1147864"/>
                </a:cubicBezTo>
                <a:cubicBezTo>
                  <a:pt x="1092741" y="979251"/>
                  <a:pt x="1005192" y="697149"/>
                  <a:pt x="1186775" y="505838"/>
                </a:cubicBezTo>
                <a:cubicBezTo>
                  <a:pt x="1368358" y="314527"/>
                  <a:pt x="1676400" y="157263"/>
                  <a:pt x="1984443" y="0"/>
                </a:cubicBezTo>
              </a:path>
            </a:pathLst>
          </a:custGeom>
          <a:noFill/>
          <a:ln w="76200" cap="flat" cmpd="sng" algn="ctr">
            <a:solidFill>
              <a:srgbClr val="A5002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027145" y="3768375"/>
            <a:ext cx="3626314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competitive performance</a:t>
            </a:r>
            <a:endParaRPr lang="en-US" sz="2000" dirty="0">
              <a:solidFill>
                <a:srgbClr val="A50021"/>
              </a:solidFill>
              <a:latin typeface="Segoe Script" pitchFamily="34" charset="0"/>
            </a:endParaRPr>
          </a:p>
        </p:txBody>
      </p:sp>
      <p:sp>
        <p:nvSpPr>
          <p:cNvPr id="34" name="Plus 33"/>
          <p:cNvSpPr/>
          <p:nvPr/>
        </p:nvSpPr>
        <p:spPr bwMode="auto">
          <a:xfrm>
            <a:off x="185399" y="3403376"/>
            <a:ext cx="547948" cy="569251"/>
          </a:xfrm>
          <a:prstGeom prst="mathPlus">
            <a:avLst/>
          </a:prstGeom>
          <a:solidFill>
            <a:srgbClr val="FFC000"/>
          </a:solidFill>
          <a:ln>
            <a:headEnd type="none" w="med" len="med"/>
            <a:tailEnd type="none" w="med" len="med"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1" name="Plus 40"/>
          <p:cNvSpPr/>
          <p:nvPr/>
        </p:nvSpPr>
        <p:spPr bwMode="auto">
          <a:xfrm>
            <a:off x="1131058" y="2201048"/>
            <a:ext cx="547948" cy="569251"/>
          </a:xfrm>
          <a:prstGeom prst="mathPlus">
            <a:avLst/>
          </a:prstGeom>
          <a:solidFill>
            <a:srgbClr val="FFC00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2" name="Plus 41"/>
          <p:cNvSpPr/>
          <p:nvPr/>
        </p:nvSpPr>
        <p:spPr bwMode="auto">
          <a:xfrm>
            <a:off x="2207542" y="2591187"/>
            <a:ext cx="547948" cy="569251"/>
          </a:xfrm>
          <a:prstGeom prst="mathPlus">
            <a:avLst/>
          </a:prstGeom>
          <a:solidFill>
            <a:srgbClr val="FFC00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54059" y="1287461"/>
            <a:ext cx="1346844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ADDING</a:t>
            </a:r>
            <a:endParaRPr lang="en-US" sz="2000" dirty="0">
              <a:solidFill>
                <a:srgbClr val="A50021"/>
              </a:solidFill>
              <a:latin typeface="Segoe Script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881343" y="3337972"/>
            <a:ext cx="1786066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A50021"/>
                </a:solidFill>
                <a:latin typeface="Segoe Script" pitchFamily="34" charset="0"/>
              </a:rPr>
              <a:t>Ever getting</a:t>
            </a:r>
            <a:endParaRPr lang="en-US" sz="2000" dirty="0">
              <a:solidFill>
                <a:srgbClr val="A50021"/>
              </a:solidFill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33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7" grpId="0" animBg="1"/>
      <p:bldP spid="21" grpId="0" animBg="1"/>
      <p:bldP spid="33" grpId="0"/>
      <p:bldP spid="30" grpId="0" animBg="1"/>
      <p:bldP spid="39" grpId="0"/>
      <p:bldP spid="34" grpId="0" animBg="1"/>
      <p:bldP spid="41" grpId="0" animBg="1"/>
      <p:bldP spid="42" grpId="0" animBg="1"/>
      <p:bldP spid="43" grpId="0"/>
      <p:bldP spid="4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67</a:t>
            </a:fld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946787"/>
            <a:ext cx="9115425" cy="4896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" y="14751"/>
            <a:ext cx="9129712" cy="195141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6700" dirty="0" smtClean="0">
                <a:solidFill>
                  <a:schemeClr val="accent1"/>
                </a:solidFill>
                <a:latin typeface="Arial Black" pitchFamily="34" charset="0"/>
              </a:rPr>
              <a:t>Hopefully, you are not</a:t>
            </a:r>
            <a:endParaRPr lang="en-US" sz="6700" dirty="0">
              <a:solidFill>
                <a:schemeClr val="accent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07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bg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05727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04073" y="311730"/>
            <a:ext cx="5520229" cy="618631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ct val="90000"/>
              </a:lnSpc>
            </a:pPr>
            <a:r>
              <a:rPr lang="en-US" sz="3800" b="1" spc="300" dirty="0" smtClean="0">
                <a:ln w="11430"/>
                <a:gradFill>
                  <a:gsLst>
                    <a:gs pos="0">
                      <a:srgbClr val="FFD63F"/>
                    </a:gs>
                    <a:gs pos="75000">
                      <a:srgbClr val="FFC000"/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A Quick Summary</a:t>
            </a:r>
            <a:endParaRPr lang="en-US" sz="3800" b="1" spc="300" dirty="0">
              <a:ln w="11430"/>
              <a:gradFill>
                <a:gsLst>
                  <a:gs pos="0">
                    <a:srgbClr val="FFD63F"/>
                  </a:gs>
                  <a:gs pos="75000">
                    <a:srgbClr val="FFC000"/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0" y="1030837"/>
            <a:ext cx="9144000" cy="1588"/>
          </a:xfrm>
          <a:prstGeom prst="line">
            <a:avLst/>
          </a:prstGeom>
          <a:ln w="57150">
            <a:solidFill>
              <a:srgbClr val="FFE83F"/>
            </a:solidFill>
          </a:ln>
          <a:scene3d>
            <a:camera prst="orthographicFront"/>
            <a:lightRig rig="threePt" dir="t"/>
          </a:scene3d>
          <a:sp3d>
            <a:bevelT w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2428465"/>
              </p:ext>
            </p:extLst>
          </p:nvPr>
        </p:nvGraphicFramePr>
        <p:xfrm>
          <a:off x="291825" y="1576104"/>
          <a:ext cx="8539240" cy="3962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87213"/>
                <a:gridCol w="3260437"/>
                <a:gridCol w="3391590"/>
              </a:tblGrid>
              <a:tr h="288560"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rgbClr val="FFFF00"/>
                          </a:solidFill>
                        </a:rPr>
                        <a:t>Parallel DB Systems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rgbClr val="FFFF00"/>
                          </a:solidFill>
                        </a:rPr>
                        <a:t>Hadoop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4400688"/>
              </p:ext>
            </p:extLst>
          </p:nvPr>
        </p:nvGraphicFramePr>
        <p:xfrm>
          <a:off x="291825" y="1990738"/>
          <a:ext cx="8539240" cy="77572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87213"/>
                <a:gridCol w="3260437"/>
                <a:gridCol w="3391590"/>
              </a:tblGrid>
              <a:tr h="775726"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solidFill>
                            <a:srgbClr val="A50021"/>
                          </a:solidFill>
                          <a:effectLst/>
                        </a:rPr>
                        <a:t>Computing Model</a:t>
                      </a:r>
                      <a:endParaRPr lang="en-US" sz="1600" b="1" dirty="0">
                        <a:solidFill>
                          <a:srgbClr val="A50021"/>
                        </a:solidFill>
                        <a:effectLst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Notion of transactions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Transaction is the unit of work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ACID enforced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Notion of jobs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Job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is the unit of work</a:t>
                      </a:r>
                      <a:endParaRPr lang="en-US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No concurrency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control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2863770"/>
              </p:ext>
            </p:extLst>
          </p:nvPr>
        </p:nvGraphicFramePr>
        <p:xfrm>
          <a:off x="291825" y="2745948"/>
          <a:ext cx="8539240" cy="9448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87213"/>
                <a:gridCol w="3260437"/>
                <a:gridCol w="3391590"/>
              </a:tblGrid>
              <a:tr h="692545"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solidFill>
                            <a:srgbClr val="A50021"/>
                          </a:solidFill>
                          <a:effectLst/>
                        </a:rPr>
                        <a:t>Data Model</a:t>
                      </a:r>
                      <a:endParaRPr lang="en-US" sz="1600" b="1" dirty="0">
                        <a:solidFill>
                          <a:srgbClr val="A50021"/>
                        </a:solidFill>
                        <a:effectLst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Structured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data with known schema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Read/Write mode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Any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data will fit in any format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(un)(semi)structured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Read/Only mode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9679153"/>
              </p:ext>
            </p:extLst>
          </p:nvPr>
        </p:nvGraphicFramePr>
        <p:xfrm>
          <a:off x="291825" y="3689767"/>
          <a:ext cx="8539240" cy="5791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87213"/>
                <a:gridCol w="3260437"/>
                <a:gridCol w="3391590"/>
              </a:tblGrid>
              <a:tr h="342524"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solidFill>
                            <a:srgbClr val="A50021"/>
                          </a:solidFill>
                          <a:effectLst/>
                        </a:rPr>
                        <a:t>Hardware configuration</a:t>
                      </a:r>
                      <a:endParaRPr lang="en-US" sz="1600" b="1" dirty="0">
                        <a:solidFill>
                          <a:srgbClr val="A50021"/>
                        </a:solidFill>
                        <a:effectLst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Purchased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as an appliance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“User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assembled” from 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commodity machines 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113509"/>
              </p:ext>
            </p:extLst>
          </p:nvPr>
        </p:nvGraphicFramePr>
        <p:xfrm>
          <a:off x="291825" y="4226321"/>
          <a:ext cx="8539240" cy="69254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87213"/>
                <a:gridCol w="3260437"/>
                <a:gridCol w="3391590"/>
              </a:tblGrid>
              <a:tr h="692545"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solidFill>
                            <a:srgbClr val="A50021"/>
                          </a:solidFill>
                          <a:effectLst/>
                        </a:rPr>
                        <a:t>Fault Tolerance</a:t>
                      </a:r>
                      <a:endParaRPr lang="en-US" sz="1600" b="1" dirty="0">
                        <a:solidFill>
                          <a:srgbClr val="A50021"/>
                        </a:solidFill>
                        <a:effectLst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Failures assumed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to be rare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No query level fault tolerance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Failures assumed to be common</a:t>
                      </a:r>
                      <a:endParaRPr lang="en-US" sz="14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Simple yet efficient fault tolerance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9344168"/>
              </p:ext>
            </p:extLst>
          </p:nvPr>
        </p:nvGraphicFramePr>
        <p:xfrm>
          <a:off x="291825" y="4937258"/>
          <a:ext cx="8539240" cy="5791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87213"/>
                <a:gridCol w="3260437"/>
                <a:gridCol w="3391590"/>
              </a:tblGrid>
              <a:tr h="288560"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solidFill>
                            <a:srgbClr val="A50021"/>
                          </a:solidFill>
                          <a:effectLst/>
                        </a:rPr>
                        <a:t>Key Characteristics</a:t>
                      </a:r>
                      <a:endParaRPr lang="en-US" sz="1600" b="1" dirty="0">
                        <a:solidFill>
                          <a:srgbClr val="A50021"/>
                        </a:solidFill>
                        <a:effectLst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>
                        <a:buFontTx/>
                        <a:buChar char="-"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Efficiency, optimizations, </a:t>
                      </a:r>
                    </a:p>
                    <a:p>
                      <a:pPr marL="0" lvl="0" indent="0">
                        <a:buFontTx/>
                        <a:buNone/>
                      </a:pP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fine-tuning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-    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Scalability, flexibility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55646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" cap="flat" cmpd="sng" algn="ctr">
            <a:solidFill>
              <a:srgbClr val="01020B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1020B"/>
              </a:solidFill>
              <a:effectLst/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Summary</a:t>
            </a:r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69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41134" y="1277529"/>
            <a:ext cx="7622601" cy="1077218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Relational Databases vs.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Hadoop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?</a:t>
            </a:r>
          </a:p>
          <a:p>
            <a:pPr algn="ctr"/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(what’s the future?)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266574">
            <a:off x="1054475" y="2943017"/>
            <a:ext cx="6995917" cy="1015663"/>
          </a:xfrm>
          <a:prstGeom prst="rect">
            <a:avLst/>
          </a:prstGeom>
          <a:solidFill>
            <a:srgbClr val="FF0000">
              <a:alpha val="60000"/>
            </a:srgb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6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Wrong</a:t>
            </a:r>
            <a:r>
              <a:rPr lang="fr-FR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 Question!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rial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760699" y="4866968"/>
            <a:ext cx="7622601" cy="103524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lvl="1" indent="0" algn="ctr">
              <a:buNone/>
            </a:pPr>
            <a:r>
              <a:rPr lang="en-US" sz="2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Relational databases and </a:t>
            </a:r>
            <a:r>
              <a:rPr lang="en-US" sz="25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Hadoop</a:t>
            </a:r>
            <a:r>
              <a:rPr lang="en-US" sz="2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 </a:t>
            </a:r>
            <a:endParaRPr lang="en-US" sz="25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  <a:p>
            <a:pPr marL="0" lvl="1" indent="0" algn="ctr">
              <a:buNone/>
            </a:pPr>
            <a:r>
              <a:rPr lang="en-US" sz="2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are </a:t>
            </a:r>
            <a:r>
              <a:rPr lang="en-US" sz="2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designed to meet </a:t>
            </a:r>
            <a:r>
              <a:rPr lang="en-US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different </a:t>
            </a:r>
            <a:r>
              <a:rPr lang="en-US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needs</a:t>
            </a:r>
          </a:p>
        </p:txBody>
      </p:sp>
    </p:spTree>
    <p:extLst>
      <p:ext uri="{BB962C8B-B14F-4D97-AF65-F5344CB8AC3E}">
        <p14:creationId xmlns:p14="http://schemas.microsoft.com/office/powerpoint/2010/main" val="3879652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70</a:t>
            </a:fld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861351" y="1233466"/>
            <a:ext cx="7105359" cy="197666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glow rad="139700">
              <a:schemeClr val="tx1"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800">
                <a:solidFill>
                  <a:srgbClr val="040408"/>
                </a:solidFill>
                <a:latin typeface="+mn-lt"/>
                <a:ea typeface="Tahoma" pitchFamily="34" charset="0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4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20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q"/>
              <a:defRPr sz="1800">
                <a:solidFill>
                  <a:schemeClr val="tx2"/>
                </a:solidFill>
                <a:latin typeface="+mn-lt"/>
                <a:ea typeface="Tahoma" pitchFamily="34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charset="2"/>
              <a:buChar char="n"/>
              <a:defRPr sz="1600">
                <a:solidFill>
                  <a:srgbClr val="0000FF"/>
                </a:solidFill>
                <a:latin typeface="+mn-lt"/>
                <a:ea typeface="ＭＳ Ｐゴシック" charset="-128"/>
              </a:defRPr>
            </a:lvl9pPr>
          </a:lstStyle>
          <a:p>
            <a:pPr marL="0" lvl="1" indent="0" algn="ctr">
              <a:buNone/>
            </a:pPr>
            <a:r>
              <a:rPr lang="en-US" sz="4000" dirty="0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RDBMS-only</a:t>
            </a:r>
            <a:r>
              <a:rPr 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 or </a:t>
            </a:r>
            <a:r>
              <a:rPr lang="en-US" sz="40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Hadoop</a:t>
            </a:r>
            <a:r>
              <a:rPr lang="en-US" sz="4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-only</a:t>
            </a:r>
            <a:r>
              <a:rPr 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 is 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NOT </a:t>
            </a:r>
            <a:r>
              <a:rPr lang="en-U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going to be the </a:t>
            </a:r>
            <a:r>
              <a:rPr 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default</a:t>
            </a:r>
          </a:p>
        </p:txBody>
      </p:sp>
      <p:sp>
        <p:nvSpPr>
          <p:cNvPr id="13" name="TextBox 12"/>
          <p:cNvSpPr txBox="1"/>
          <p:nvPr/>
        </p:nvSpPr>
        <p:spPr>
          <a:xfrm rot="266574">
            <a:off x="866228" y="4090968"/>
            <a:ext cx="6995917" cy="1938992"/>
          </a:xfrm>
          <a:prstGeom prst="rect">
            <a:avLst/>
          </a:prstGeom>
          <a:solidFill>
            <a:srgbClr val="FF0000">
              <a:alpha val="70000"/>
            </a:srgb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Are </a:t>
            </a:r>
            <a:r>
              <a:rPr lang="en-US" sz="40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“Enterprise </a:t>
            </a:r>
            <a:r>
              <a:rPr lang="en-US" sz="4000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Data Managers”</a:t>
            </a:r>
            <a:r>
              <a:rPr lang="fr-F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 the </a:t>
            </a:r>
            <a:r>
              <a:rPr lang="fr-FR" sz="4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silver</a:t>
            </a:r>
            <a:r>
              <a:rPr lang="fr-F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 </a:t>
            </a:r>
            <a:r>
              <a:rPr lang="fr-FR" sz="4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bullet</a:t>
            </a:r>
            <a:r>
              <a:rPr lang="fr-F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rial" pitchFamily="34" charset="0"/>
              </a:rPr>
              <a:t>?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76696" y="311730"/>
            <a:ext cx="2974982" cy="618631"/>
          </a:xfrm>
          <a:prstGeom prst="rect">
            <a:avLst/>
          </a:prstGeom>
          <a:solidFill>
            <a:schemeClr val="bg1"/>
          </a:solidFill>
          <a:effectLst>
            <a:softEdge rad="127000"/>
          </a:effectLst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ct val="90000"/>
              </a:lnSpc>
            </a:pPr>
            <a:r>
              <a:rPr lang="en-US" sz="3800" b="1" spc="300" dirty="0" smtClean="0">
                <a:ln w="11430"/>
                <a:gradFill>
                  <a:gsLst>
                    <a:gs pos="0">
                      <a:srgbClr val="FFD63F"/>
                    </a:gs>
                    <a:gs pos="75000">
                      <a:srgbClr val="FFC000"/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Summary</a:t>
            </a:r>
            <a:endParaRPr lang="en-US" sz="3800" b="1" spc="300" dirty="0">
              <a:ln w="11430"/>
              <a:gradFill>
                <a:gsLst>
                  <a:gs pos="0">
                    <a:srgbClr val="FFD63F"/>
                  </a:gs>
                  <a:gs pos="75000">
                    <a:srgbClr val="FFC000"/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22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  <p:bldP spid="13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Year?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71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3889">
            <a:off x="783998" y="903745"/>
            <a:ext cx="7185282" cy="53867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 rot="1207428">
            <a:off x="5345519" y="3537034"/>
            <a:ext cx="3843866" cy="830997"/>
          </a:xfrm>
          <a:prstGeom prst="rect">
            <a:avLst/>
          </a:prstGeom>
          <a:solidFill>
            <a:srgbClr val="FFFF0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1020B"/>
                </a:solidFill>
                <a:latin typeface="+mj-lt"/>
              </a:rPr>
              <a:t>Send your ideas to dewitt@microsoft.com </a:t>
            </a:r>
          </a:p>
        </p:txBody>
      </p:sp>
    </p:spTree>
    <p:extLst>
      <p:ext uri="{BB962C8B-B14F-4D97-AF65-F5344CB8AC3E}">
        <p14:creationId xmlns:p14="http://schemas.microsoft.com/office/powerpoint/2010/main" val="23961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Acknowledgements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90246"/>
            <a:ext cx="5074227" cy="5175472"/>
          </a:xfrm>
        </p:spPr>
        <p:txBody>
          <a:bodyPr/>
          <a:lstStyle/>
          <a:p>
            <a:r>
              <a:rPr lang="en-US" sz="2400" dirty="0" err="1" smtClean="0"/>
              <a:t>Avrilia</a:t>
            </a:r>
            <a:r>
              <a:rPr lang="en-US" sz="2400" dirty="0" smtClean="0"/>
              <a:t> </a:t>
            </a:r>
            <a:r>
              <a:rPr lang="en-US" sz="2400" dirty="0" err="1" smtClean="0"/>
              <a:t>Floratou</a:t>
            </a:r>
            <a:r>
              <a:rPr lang="en-US" sz="2400" dirty="0" smtClean="0"/>
              <a:t> and Nikhil Teletia for the Hive and PDW numbers</a:t>
            </a:r>
          </a:p>
          <a:p>
            <a:r>
              <a:rPr lang="en-US" sz="2400" dirty="0" smtClean="0"/>
              <a:t>Quentin Clark, Il-Sung Lee, Sam Madden, Jeff Naughton, Jignesh Patel, and Jennifer </a:t>
            </a:r>
            <a:r>
              <a:rPr lang="en-US" sz="2400" dirty="0" err="1" smtClean="0"/>
              <a:t>Widom</a:t>
            </a:r>
            <a:r>
              <a:rPr lang="en-US" sz="2400" dirty="0" smtClean="0"/>
              <a:t> for their comments on earlier drafts of this talk</a:t>
            </a:r>
          </a:p>
          <a:p>
            <a:r>
              <a:rPr lang="en-US" sz="2400" dirty="0" smtClean="0"/>
              <a:t>The PASS organizers for inviting me back</a:t>
            </a:r>
          </a:p>
          <a:p>
            <a:r>
              <a:rPr lang="en-US" sz="2400" dirty="0" smtClean="0"/>
              <a:t>All of you for the nice reception and all those over-the-top tweets 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CB10-97A4-405D-8E23-559299D9D189}" type="slidenum">
              <a:rPr lang="en-US" smtClean="0"/>
              <a:pPr/>
              <a:t>72</a:t>
            </a:fld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946" y="845750"/>
            <a:ext cx="2881685" cy="44562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13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591" y="5379970"/>
            <a:ext cx="2296133" cy="1498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9087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assV1.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19050" cap="flat" cmpd="sng" algn="ctr">
          <a:solidFill>
            <a:srgbClr val="01020B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600" b="0" i="0" u="none" strike="noStrike" cap="none" normalizeH="0" baseline="0">
            <a:ln>
              <a:noFill/>
            </a:ln>
            <a:solidFill>
              <a:srgbClr val="01020B"/>
            </a:solidFill>
            <a:effectLst/>
            <a:latin typeface="+mj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solidFill>
            <a:srgbClr val="01020B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1600" dirty="0" err="1" smtClean="0">
            <a:solidFill>
              <a:srgbClr val="01020B"/>
            </a:solidFill>
            <a:latin typeface="+mj-lt"/>
          </a:defRPr>
        </a:defPPr>
      </a:lstStyle>
    </a:txDef>
  </a:objectDefaults>
  <a:extraClrSchemeLst>
    <a:extraClrScheme>
      <a:clrScheme name="Blueprint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outs:outSpaceData xmlns:outs="http://schemas.microsoft.com/office/2009/outspace/metadata">
  <outs:relatedDates>
    <outs:relatedDate>
      <outs:type>3</outs:type>
      <outs:displayName>Last Modified</outs:displayName>
      <outs:dateTime>2009-11-04T03:04:29Z</outs:dateTime>
      <outs:isPinned>true</outs:isPinned>
    </outs:relatedDate>
    <outs:relatedDate>
      <outs:type>2</outs:type>
      <outs:displayName>Created</outs:displayName>
      <outs:dateTime>2009-10-19T15:13:15Z</outs:dateTime>
      <outs:isPinned>true</outs:isPinned>
    </outs:relatedDate>
    <outs:relatedDate>
      <outs:type>4</outs:type>
      <outs:displayName>Last Printed</outs:displayName>
      <outs:dateTime>2008-01-29T15:43:03Z</outs:dateTime>
      <outs:isPinned>true</outs:isPinned>
    </outs:relatedDate>
  </outs:relatedDates>
  <outs:relatedDocuments>
    <outs:relatedDocument>
      <outs:type>2</outs:type>
      <outs:displayName>Other documents in current folder</outs:displayName>
      <outs:uri/>
      <outs:isPinned>true</outs:isPinned>
    </outs:relatedDocument>
  </outs:relatedDocuments>
  <outs:relatedPeople>
    <outs:relatedPeopleItem>
      <outs:category>Author</outs:category>
      <outs:people>
        <outs:relatedPerson>
          <outs:displayName>David DeWitt</outs:displayName>
          <outs:accountName/>
        </outs:relatedPerson>
      </outs:people>
      <outs:source>0</outs:source>
      <outs:isPinned>true</outs:isPinned>
    </outs:relatedPeopleItem>
    <outs:relatedPeopleItem>
      <outs:category>Last modified by</outs:category>
      <outs:people>
        <outs:relatedPerson>
          <outs:displayName>Rimma V. Nehme</outs:displayName>
          <outs:accountName/>
        </outs:relatedPerson>
      </outs:people>
      <outs:source>0</outs:source>
      <outs:isPinned>true</outs:isPinned>
    </outs:relatedPeopleItem>
    <outs:relatedPeopleItem>
      <outs:category>Manager</outs:category>
      <outs:people/>
      <outs:source>0</outs:source>
      <outs:isPinned>false</outs:isPinned>
    </outs:relatedPeopleItem>
  </outs:relatedPeople>
  <propertyMetadataList xmlns="http://schemas.microsoft.com/office/2009/outspace/metadata">
    <propertyMetadata>
      <type>0</type>
      <propertyId>2228224</propertyId>
      <propertyName/>
      <isPinned>true</isPinned>
    </propertyMetadata>
    <propertyMetadata>
      <type>0</type>
      <propertyId>1114115</propertyId>
      <propertyName/>
      <isPinned>true</isPinned>
    </propertyMetadata>
    <propertyMetadata>
      <type>0</type>
      <propertyId>1114117</propertyId>
      <propertyName/>
      <isPinned>true</isPinned>
    </propertyMetadata>
    <propertyMetadata>
      <type>0</type>
      <propertyId>589825</propertyId>
      <propertyName/>
      <isPinned>false</isPinned>
    </propertyMetadata>
    <propertyMetadata>
      <type>0</type>
      <propertyId>1114116</propertyId>
      <propertyName/>
      <isPinned>false</isPinned>
    </propertyMetadata>
    <propertyMetadata>
      <type>0</type>
      <propertyId>14</propertyId>
      <propertyName/>
      <isPinned>true</isPinned>
    </propertyMetadata>
    <propertyMetadata>
      <type>0</type>
      <propertyId>8</propertyId>
      <propertyName/>
      <isPinned>true</isPinned>
    </propertyMetadata>
    <propertyMetadata>
      <type>0</type>
      <propertyId>6</propertyId>
      <propertyName/>
      <isPinned>false</isPinned>
    </propertyMetadata>
    <propertyMetadata>
      <type>0</type>
      <propertyId>1114118</propertyId>
      <propertyName/>
      <isPinned>false</isPinned>
    </propertyMetadata>
    <propertyMetadata>
      <type>0</type>
      <propertyId>1179649</propertyId>
      <propertyName/>
      <isPinned>false</isPinned>
    </propertyMetadata>
    <propertyMetadata>
      <type>0</type>
      <propertyId>655365</propertyId>
      <propertyName/>
      <isPinned>false</isPinned>
    </propertyMetadata>
    <propertyMetadata>
      <type>0</type>
      <propertyId>1</propertyId>
      <propertyName/>
      <isPinned>false</isPinned>
    </propertyMetadata>
    <propertyMetadata>
      <type>0</type>
      <propertyId>0</propertyId>
      <propertyName/>
      <isPinned>true</isPinned>
    </propertyMetadata>
    <propertyMetadata>
      <type>0</type>
      <propertyId>13</propertyId>
      <propertyName/>
      <isPinned>false</isPinned>
    </propertyMetadata>
    <propertyMetadata>
      <type>0</type>
      <propertyId>1179653</propertyId>
      <propertyName/>
      <isPinned>false</isPinned>
    </propertyMetadata>
    <propertyMetadata>
      <type>0</type>
      <propertyId>22</propertyId>
      <propertyName/>
      <isPinned>false</isPinned>
    </propertyMetadata>
  </propertyMetadataList>
  <outs:corruptMetadataWasLost/>
</outs:outSpaceData>
</file>

<file path=customXml/itemProps1.xml><?xml version="1.0" encoding="utf-8"?>
<ds:datastoreItem xmlns:ds="http://schemas.openxmlformats.org/officeDocument/2006/customXml" ds:itemID="{460F293A-3948-4255-AE72-1466B6BE32F0}">
  <ds:schemaRefs>
    <ds:schemaRef ds:uri="http://schemas.microsoft.com/office/2009/outspace/meta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18287</TotalTime>
  <Words>4935</Words>
  <Application>Microsoft Office PowerPoint</Application>
  <PresentationFormat>On-screen Show (4:3)</PresentationFormat>
  <Paragraphs>1702</Paragraphs>
  <Slides>72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73" baseType="lpstr">
      <vt:lpstr>passV1.8</vt:lpstr>
      <vt:lpstr>PowerPoint Presentation</vt:lpstr>
      <vt:lpstr>What Exactly Does “Big Data” Mean?</vt:lpstr>
      <vt:lpstr>Some Big Data Stats</vt:lpstr>
      <vt:lpstr>Why the Sudden Explosion  of Interest?</vt:lpstr>
      <vt:lpstr>Managing “Big Data”</vt:lpstr>
      <vt:lpstr>PowerPoint Presentation</vt:lpstr>
      <vt:lpstr>PowerPoint Presentation</vt:lpstr>
      <vt:lpstr>PowerPoint Presentation</vt:lpstr>
      <vt:lpstr>NOSQL?</vt:lpstr>
      <vt:lpstr>Reducing time to insight</vt:lpstr>
      <vt:lpstr>Two Major Types of NOSQL Systems</vt:lpstr>
      <vt:lpstr>Two Universes Are the New Reality</vt:lpstr>
      <vt:lpstr>Why This Talk?</vt:lpstr>
      <vt:lpstr>It All Started at Google</vt:lpstr>
      <vt:lpstr>PowerPoint Presentation</vt:lpstr>
      <vt:lpstr>The Hadoop Ecosystem</vt:lpstr>
      <vt:lpstr>PowerPoint Presentation</vt:lpstr>
      <vt:lpstr>HDFS – Hadoop Distributed File System</vt:lpstr>
      <vt:lpstr>File Splits</vt:lpstr>
      <vt:lpstr>Block Placement</vt:lpstr>
      <vt:lpstr>HDFS Node Types</vt:lpstr>
      <vt:lpstr>HDFS Architecture</vt:lpstr>
      <vt:lpstr>Putting Files On HDFS</vt:lpstr>
      <vt:lpstr>Getting Files From HDFS</vt:lpstr>
      <vt:lpstr>Failures, Failures, Failures</vt:lpstr>
      <vt:lpstr>Fault Tolerance (DataNode Failure)</vt:lpstr>
      <vt:lpstr>Fault Tolerance (NameNode Failure)</vt:lpstr>
      <vt:lpstr>Live Horizontal Scaling and Rebalancing</vt:lpstr>
      <vt:lpstr>HDFS Summary</vt:lpstr>
      <vt:lpstr>PowerPoint Presentation</vt:lpstr>
      <vt:lpstr>Hadoop MapReduce (MR)</vt:lpstr>
      <vt:lpstr>MapReduce 101</vt:lpstr>
      <vt:lpstr>MapReduce Visualized (in More Detail)</vt:lpstr>
      <vt:lpstr>MapReduce Components</vt:lpstr>
      <vt:lpstr>Job Submission</vt:lpstr>
      <vt:lpstr>MapReduce Visualized: Map Phase</vt:lpstr>
      <vt:lpstr>Reduce Phase</vt:lpstr>
      <vt:lpstr>What About More Complicated Jobs? (e.g., Join of Two Datasets)</vt:lpstr>
      <vt:lpstr>Joining Two Large Datasets</vt:lpstr>
      <vt:lpstr>A Few More Details</vt:lpstr>
      <vt:lpstr>Dealing With Failures</vt:lpstr>
      <vt:lpstr>MapReduce    Summary</vt:lpstr>
      <vt:lpstr>PowerPoint Presentation</vt:lpstr>
      <vt:lpstr>Hive and Pig</vt:lpstr>
      <vt:lpstr>An Example</vt:lpstr>
      <vt:lpstr>In MapReduce</vt:lpstr>
      <vt:lpstr> In HiveQL</vt:lpstr>
      <vt:lpstr>Goals of Hive and HiveQL</vt:lpstr>
      <vt:lpstr>Tables in Hive</vt:lpstr>
      <vt:lpstr>Hive Data Storage</vt:lpstr>
      <vt:lpstr>HiveQL Example #1</vt:lpstr>
      <vt:lpstr>HiveQL Example #2</vt:lpstr>
      <vt:lpstr>MapReduce in HiveQL</vt:lpstr>
      <vt:lpstr>HiveQL Optimization and Execution </vt:lpstr>
      <vt:lpstr>PDW vs. Hive Benchmark Results</vt:lpstr>
      <vt:lpstr>Hive vs. PDW</vt:lpstr>
      <vt:lpstr>Hive vs. PDW</vt:lpstr>
      <vt:lpstr>PowerPoint Presentation</vt:lpstr>
      <vt:lpstr>Connecting the Universes</vt:lpstr>
      <vt:lpstr>Connecting the Universes</vt:lpstr>
      <vt:lpstr>Connecting the Universes</vt:lpstr>
      <vt:lpstr>Sqoop Limitations</vt:lpstr>
      <vt:lpstr>There Has to be a Better Way!</vt:lpstr>
      <vt:lpstr>HadoopDB/Hadapt (Yale startup)</vt:lpstr>
      <vt:lpstr>Hadapt System Architecture Overview</vt:lpstr>
      <vt:lpstr>PowerPoint Presentation</vt:lpstr>
      <vt:lpstr>Hopefully, you are not</vt:lpstr>
      <vt:lpstr>PowerPoint Presentation</vt:lpstr>
      <vt:lpstr>Summary</vt:lpstr>
      <vt:lpstr>PowerPoint Presentation</vt:lpstr>
      <vt:lpstr>Next Year?</vt:lpstr>
      <vt:lpstr>Acknowledgements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Parallel DB 101</dc:title>
  <dc:creator>David DeWitt</dc:creator>
  <cp:lastModifiedBy>David DeWitt</cp:lastModifiedBy>
  <cp:revision>2498</cp:revision>
  <cp:lastPrinted>2011-10-06T15:19:26Z</cp:lastPrinted>
  <dcterms:created xsi:type="dcterms:W3CDTF">2009-10-19T15:13:15Z</dcterms:created>
  <dcterms:modified xsi:type="dcterms:W3CDTF">2011-10-17T19:35:22Z</dcterms:modified>
</cp:coreProperties>
</file>