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72" r:id="rId7"/>
    <p:sldId id="267" r:id="rId8"/>
    <p:sldId id="270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4" d="100"/>
          <a:sy n="104" d="100"/>
        </p:scale>
        <p:origin x="4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C81D8-5271-446E-B313-066843ADE4B8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E6D77A2A-4B46-4752-9FE6-78771B9DEBE0}">
      <dgm:prSet phldrT="[Text]"/>
      <dgm:spPr/>
      <dgm:t>
        <a:bodyPr/>
        <a:lstStyle/>
        <a:p>
          <a:r>
            <a:rPr lang="en-US" dirty="0" smtClean="0"/>
            <a:t>Gather Data</a:t>
          </a:r>
          <a:endParaRPr lang="en-US" dirty="0"/>
        </a:p>
      </dgm:t>
    </dgm:pt>
    <dgm:pt modelId="{913DF6DA-A925-4565-9851-F0C10B8B96BC}" type="parTrans" cxnId="{CCB9112C-FBAC-4A48-BBF0-542F0491F8D3}">
      <dgm:prSet/>
      <dgm:spPr/>
      <dgm:t>
        <a:bodyPr/>
        <a:lstStyle/>
        <a:p>
          <a:endParaRPr lang="en-US"/>
        </a:p>
      </dgm:t>
    </dgm:pt>
    <dgm:pt modelId="{D24E3C7B-E9D1-4175-8899-B64A97B0F714}" type="sibTrans" cxnId="{CCB9112C-FBAC-4A48-BBF0-542F0491F8D3}">
      <dgm:prSet/>
      <dgm:spPr/>
      <dgm:t>
        <a:bodyPr/>
        <a:lstStyle/>
        <a:p>
          <a:endParaRPr lang="en-US"/>
        </a:p>
      </dgm:t>
    </dgm:pt>
    <dgm:pt modelId="{00CCA0C2-1FD7-44BD-B2C6-935B8E865F48}">
      <dgm:prSet phldrT="[Text]"/>
      <dgm:spPr/>
      <dgm:t>
        <a:bodyPr/>
        <a:lstStyle/>
        <a:p>
          <a:r>
            <a:rPr lang="en-US" dirty="0" smtClean="0"/>
            <a:t>Summarize Data</a:t>
          </a:r>
          <a:endParaRPr lang="en-US" dirty="0"/>
        </a:p>
      </dgm:t>
    </dgm:pt>
    <dgm:pt modelId="{36186B0D-EBB9-41D8-BCA4-ACFC07A8054C}" type="parTrans" cxnId="{F60AF6F8-A2D8-4775-A344-2C56A4E64AE8}">
      <dgm:prSet/>
      <dgm:spPr/>
      <dgm:t>
        <a:bodyPr/>
        <a:lstStyle/>
        <a:p>
          <a:endParaRPr lang="en-US"/>
        </a:p>
      </dgm:t>
    </dgm:pt>
    <dgm:pt modelId="{E4751316-BFCA-4FD8-BB40-173B36F31B5E}" type="sibTrans" cxnId="{F60AF6F8-A2D8-4775-A344-2C56A4E64AE8}">
      <dgm:prSet/>
      <dgm:spPr/>
      <dgm:t>
        <a:bodyPr/>
        <a:lstStyle/>
        <a:p>
          <a:endParaRPr lang="en-US"/>
        </a:p>
      </dgm:t>
    </dgm:pt>
    <dgm:pt modelId="{D8A90281-6A38-4DF0-9122-886968A50203}">
      <dgm:prSet phldrT="[Text]"/>
      <dgm:spPr/>
      <dgm:t>
        <a:bodyPr/>
        <a:lstStyle/>
        <a:p>
          <a:r>
            <a:rPr lang="en-US" dirty="0" smtClean="0"/>
            <a:t>Infer from Data</a:t>
          </a:r>
          <a:endParaRPr lang="en-US" dirty="0"/>
        </a:p>
      </dgm:t>
    </dgm:pt>
    <dgm:pt modelId="{C815984D-BEBE-4C1D-959B-9FA1F5B6705F}" type="parTrans" cxnId="{38F5E590-D242-43F4-A76A-64946B2E0989}">
      <dgm:prSet/>
      <dgm:spPr/>
      <dgm:t>
        <a:bodyPr/>
        <a:lstStyle/>
        <a:p>
          <a:endParaRPr lang="en-US"/>
        </a:p>
      </dgm:t>
    </dgm:pt>
    <dgm:pt modelId="{B0DD7D3D-F1FF-49B9-BF55-FD703A7A05A5}" type="sibTrans" cxnId="{38F5E590-D242-43F4-A76A-64946B2E0989}">
      <dgm:prSet/>
      <dgm:spPr/>
      <dgm:t>
        <a:bodyPr/>
        <a:lstStyle/>
        <a:p>
          <a:endParaRPr lang="en-US"/>
        </a:p>
      </dgm:t>
    </dgm:pt>
    <dgm:pt modelId="{A227B07C-6B6B-4521-91DB-09E1886DD04C}">
      <dgm:prSet/>
      <dgm:spPr/>
      <dgm:t>
        <a:bodyPr/>
        <a:lstStyle/>
        <a:p>
          <a:r>
            <a:rPr lang="en-US" dirty="0" smtClean="0"/>
            <a:t>Define a population</a:t>
          </a:r>
          <a:endParaRPr lang="en-US" dirty="0"/>
        </a:p>
      </dgm:t>
    </dgm:pt>
    <dgm:pt modelId="{E1DA929D-9721-45B4-ACD8-FFC81A82CBDF}" type="parTrans" cxnId="{68FEDFCC-6EB6-4945-B4A8-A0078B8B0139}">
      <dgm:prSet/>
      <dgm:spPr/>
      <dgm:t>
        <a:bodyPr/>
        <a:lstStyle/>
        <a:p>
          <a:endParaRPr lang="en-US"/>
        </a:p>
      </dgm:t>
    </dgm:pt>
    <dgm:pt modelId="{55D25196-D9A6-4846-878C-E390AD4AFA01}" type="sibTrans" cxnId="{68FEDFCC-6EB6-4945-B4A8-A0078B8B0139}">
      <dgm:prSet/>
      <dgm:spPr/>
      <dgm:t>
        <a:bodyPr/>
        <a:lstStyle/>
        <a:p>
          <a:endParaRPr lang="en-US"/>
        </a:p>
      </dgm:t>
    </dgm:pt>
    <dgm:pt modelId="{C08D99DB-1F7A-4613-90C1-239479905E65}">
      <dgm:prSet/>
      <dgm:spPr/>
      <dgm:t>
        <a:bodyPr/>
        <a:lstStyle/>
        <a:p>
          <a:r>
            <a:rPr lang="en-US" dirty="0" smtClean="0"/>
            <a:t>Determine a sampling strategy</a:t>
          </a:r>
          <a:endParaRPr lang="en-US" dirty="0"/>
        </a:p>
      </dgm:t>
    </dgm:pt>
    <dgm:pt modelId="{7FD7221A-C729-4390-B430-FF7F8A5A3472}" type="parTrans" cxnId="{F8DD8112-EC12-4799-8AC1-5CAC264E829D}">
      <dgm:prSet/>
      <dgm:spPr/>
      <dgm:t>
        <a:bodyPr/>
        <a:lstStyle/>
        <a:p>
          <a:endParaRPr lang="en-US"/>
        </a:p>
      </dgm:t>
    </dgm:pt>
    <dgm:pt modelId="{40FE05C1-B375-442F-A29D-92B9CD7E0C76}" type="sibTrans" cxnId="{F8DD8112-EC12-4799-8AC1-5CAC264E829D}">
      <dgm:prSet/>
      <dgm:spPr/>
      <dgm:t>
        <a:bodyPr/>
        <a:lstStyle/>
        <a:p>
          <a:endParaRPr lang="en-US"/>
        </a:p>
      </dgm:t>
    </dgm:pt>
    <dgm:pt modelId="{ECCD9AA8-D47A-42DA-B064-0E8749248ED9}">
      <dgm:prSet/>
      <dgm:spPr/>
      <dgm:t>
        <a:bodyPr/>
        <a:lstStyle/>
        <a:p>
          <a:r>
            <a:rPr lang="en-US" dirty="0" smtClean="0"/>
            <a:t>Descriptive statistics (e.g. mean, variance)</a:t>
          </a:r>
          <a:endParaRPr lang="en-US" dirty="0"/>
        </a:p>
      </dgm:t>
    </dgm:pt>
    <dgm:pt modelId="{54415044-B46A-4B2D-8EF3-BA2FBD7CED5B}" type="parTrans" cxnId="{498EABC5-0C9A-41D0-8BD0-3E61790FE0C2}">
      <dgm:prSet/>
      <dgm:spPr/>
      <dgm:t>
        <a:bodyPr/>
        <a:lstStyle/>
        <a:p>
          <a:endParaRPr lang="en-US"/>
        </a:p>
      </dgm:t>
    </dgm:pt>
    <dgm:pt modelId="{444651C7-678B-4A2F-A636-6BF2BB8C08FD}" type="sibTrans" cxnId="{498EABC5-0C9A-41D0-8BD0-3E61790FE0C2}">
      <dgm:prSet/>
      <dgm:spPr/>
      <dgm:t>
        <a:bodyPr/>
        <a:lstStyle/>
        <a:p>
          <a:endParaRPr lang="en-US"/>
        </a:p>
      </dgm:t>
    </dgm:pt>
    <dgm:pt modelId="{C8E34297-5F0B-4876-B872-327321760BA2}">
      <dgm:prSet/>
      <dgm:spPr/>
      <dgm:t>
        <a:bodyPr/>
        <a:lstStyle/>
        <a:p>
          <a:r>
            <a:rPr lang="en-US" dirty="0" smtClean="0"/>
            <a:t>Sampling distributions of the data</a:t>
          </a:r>
          <a:endParaRPr lang="en-US" dirty="0"/>
        </a:p>
      </dgm:t>
    </dgm:pt>
    <dgm:pt modelId="{B6DBDDEC-E683-4E3E-930F-7CB84AC59CE6}" type="parTrans" cxnId="{C7F1D7A9-A84E-4EB2-B94F-9E5C8F7FA7D3}">
      <dgm:prSet/>
      <dgm:spPr/>
      <dgm:t>
        <a:bodyPr/>
        <a:lstStyle/>
        <a:p>
          <a:endParaRPr lang="en-US"/>
        </a:p>
      </dgm:t>
    </dgm:pt>
    <dgm:pt modelId="{19D55F9A-3652-4EC3-8A9D-B8D1E3FBF837}" type="sibTrans" cxnId="{C7F1D7A9-A84E-4EB2-B94F-9E5C8F7FA7D3}">
      <dgm:prSet/>
      <dgm:spPr/>
      <dgm:t>
        <a:bodyPr/>
        <a:lstStyle/>
        <a:p>
          <a:endParaRPr lang="en-US"/>
        </a:p>
      </dgm:t>
    </dgm:pt>
    <dgm:pt modelId="{AF45BD9D-5571-43F9-9400-2231FD0C8BA5}">
      <dgm:prSet/>
      <dgm:spPr/>
      <dgm:t>
        <a:bodyPr/>
        <a:lstStyle/>
        <a:p>
          <a:r>
            <a:rPr lang="en-US" dirty="0" smtClean="0"/>
            <a:t>Hypothesis testing</a:t>
          </a:r>
          <a:endParaRPr lang="en-US" dirty="0"/>
        </a:p>
      </dgm:t>
    </dgm:pt>
    <dgm:pt modelId="{1C066362-63F3-4811-994E-D413886C198E}" type="parTrans" cxnId="{E5B0C700-B1D5-4CC4-8D22-93E76138AF11}">
      <dgm:prSet/>
      <dgm:spPr/>
      <dgm:t>
        <a:bodyPr/>
        <a:lstStyle/>
        <a:p>
          <a:endParaRPr lang="en-US"/>
        </a:p>
      </dgm:t>
    </dgm:pt>
    <dgm:pt modelId="{896567D9-C598-4288-852D-082E25D13C61}" type="sibTrans" cxnId="{E5B0C700-B1D5-4CC4-8D22-93E76138AF11}">
      <dgm:prSet/>
      <dgm:spPr/>
      <dgm:t>
        <a:bodyPr/>
        <a:lstStyle/>
        <a:p>
          <a:endParaRPr lang="en-US"/>
        </a:p>
      </dgm:t>
    </dgm:pt>
    <dgm:pt modelId="{EB560D6D-2983-4F71-962B-7AB427A5D583}">
      <dgm:prSet/>
      <dgm:spPr/>
      <dgm:t>
        <a:bodyPr/>
        <a:lstStyle/>
        <a:p>
          <a:r>
            <a:rPr lang="en-US" dirty="0" smtClean="0"/>
            <a:t>Model the data and make predictions (e.g. regression) </a:t>
          </a:r>
          <a:endParaRPr lang="en-US" dirty="0"/>
        </a:p>
      </dgm:t>
    </dgm:pt>
    <dgm:pt modelId="{A5312F58-63CD-4E7B-9513-F3D08402309C}" type="parTrans" cxnId="{31D7ED9F-B43E-4673-BED7-F8B6608195AE}">
      <dgm:prSet/>
      <dgm:spPr/>
      <dgm:t>
        <a:bodyPr/>
        <a:lstStyle/>
        <a:p>
          <a:endParaRPr lang="en-US"/>
        </a:p>
      </dgm:t>
    </dgm:pt>
    <dgm:pt modelId="{04EC846D-9BC5-4218-AB4F-5DB549849792}" type="sibTrans" cxnId="{31D7ED9F-B43E-4673-BED7-F8B6608195AE}">
      <dgm:prSet/>
      <dgm:spPr/>
      <dgm:t>
        <a:bodyPr/>
        <a:lstStyle/>
        <a:p>
          <a:endParaRPr lang="en-US"/>
        </a:p>
      </dgm:t>
    </dgm:pt>
    <dgm:pt modelId="{68553FDD-B2C5-443C-961D-F9F1A345CECF}">
      <dgm:prSet/>
      <dgm:spPr/>
      <dgm:t>
        <a:bodyPr/>
        <a:lstStyle/>
        <a:p>
          <a:endParaRPr lang="en-US" dirty="0"/>
        </a:p>
      </dgm:t>
    </dgm:pt>
    <dgm:pt modelId="{A9C30B11-5A32-4048-9258-200B5EC3A9BD}" type="parTrans" cxnId="{74DCF8DA-4B7A-43EB-B8A0-78F6CD737A73}">
      <dgm:prSet/>
      <dgm:spPr/>
      <dgm:t>
        <a:bodyPr/>
        <a:lstStyle/>
        <a:p>
          <a:endParaRPr lang="en-US"/>
        </a:p>
      </dgm:t>
    </dgm:pt>
    <dgm:pt modelId="{8EDFCB6C-FD03-409F-BF92-FA6D7C81264E}" type="sibTrans" cxnId="{74DCF8DA-4B7A-43EB-B8A0-78F6CD737A73}">
      <dgm:prSet/>
      <dgm:spPr/>
      <dgm:t>
        <a:bodyPr/>
        <a:lstStyle/>
        <a:p>
          <a:endParaRPr lang="en-US"/>
        </a:p>
      </dgm:t>
    </dgm:pt>
    <dgm:pt modelId="{9C7CD0EF-8E18-46B8-8EA7-81A0AAEBBEC2}">
      <dgm:prSet/>
      <dgm:spPr/>
      <dgm:t>
        <a:bodyPr/>
        <a:lstStyle/>
        <a:p>
          <a:endParaRPr lang="en-US" dirty="0"/>
        </a:p>
      </dgm:t>
    </dgm:pt>
    <dgm:pt modelId="{BA5B1B96-5A33-4A8B-9B0E-7F90F1599A17}" type="parTrans" cxnId="{0E7A0AC6-E9B8-4FB4-AE09-90BBCA5D127D}">
      <dgm:prSet/>
      <dgm:spPr/>
      <dgm:t>
        <a:bodyPr/>
        <a:lstStyle/>
        <a:p>
          <a:endParaRPr lang="en-US"/>
        </a:p>
      </dgm:t>
    </dgm:pt>
    <dgm:pt modelId="{C4BE10FA-E5B7-4B65-B1CD-E7E3208E1E3C}" type="sibTrans" cxnId="{0E7A0AC6-E9B8-4FB4-AE09-90BBCA5D127D}">
      <dgm:prSet/>
      <dgm:spPr/>
      <dgm:t>
        <a:bodyPr/>
        <a:lstStyle/>
        <a:p>
          <a:endParaRPr lang="en-US"/>
        </a:p>
      </dgm:t>
    </dgm:pt>
    <dgm:pt modelId="{E739375E-3162-4703-B2CA-49A56F5F8B36}">
      <dgm:prSet/>
      <dgm:spPr/>
      <dgm:t>
        <a:bodyPr/>
        <a:lstStyle/>
        <a:p>
          <a:endParaRPr lang="en-US" dirty="0"/>
        </a:p>
      </dgm:t>
    </dgm:pt>
    <dgm:pt modelId="{82365B1F-8C4A-4B87-97DF-17AF7EB68FAE}" type="parTrans" cxnId="{FBDB27D7-5B59-4007-9CCD-D0AD749FF51F}">
      <dgm:prSet/>
      <dgm:spPr/>
      <dgm:t>
        <a:bodyPr/>
        <a:lstStyle/>
        <a:p>
          <a:endParaRPr lang="en-US"/>
        </a:p>
      </dgm:t>
    </dgm:pt>
    <dgm:pt modelId="{C0D22B28-7375-4F65-AEE9-FAD38AA76584}" type="sibTrans" cxnId="{FBDB27D7-5B59-4007-9CCD-D0AD749FF51F}">
      <dgm:prSet/>
      <dgm:spPr/>
      <dgm:t>
        <a:bodyPr/>
        <a:lstStyle/>
        <a:p>
          <a:endParaRPr lang="en-US"/>
        </a:p>
      </dgm:t>
    </dgm:pt>
    <dgm:pt modelId="{1FA6A830-4818-4C25-ADF3-A425B37C3C06}">
      <dgm:prSet/>
      <dgm:spPr/>
      <dgm:t>
        <a:bodyPr/>
        <a:lstStyle/>
        <a:p>
          <a:r>
            <a:rPr lang="en-US" dirty="0" smtClean="0"/>
            <a:t>Define a statistical objective/goal</a:t>
          </a:r>
          <a:endParaRPr lang="en-US" dirty="0"/>
        </a:p>
      </dgm:t>
    </dgm:pt>
    <dgm:pt modelId="{3E0D3D9D-688C-4F4C-BFB4-5B024A3EE476}" type="parTrans" cxnId="{C81F9C0E-9C3A-4586-B539-F6A0A5CBCED8}">
      <dgm:prSet/>
      <dgm:spPr/>
      <dgm:t>
        <a:bodyPr/>
        <a:lstStyle/>
        <a:p>
          <a:endParaRPr lang="en-US"/>
        </a:p>
      </dgm:t>
    </dgm:pt>
    <dgm:pt modelId="{5FD1C202-A04A-41AD-AA0A-898B700B07B3}" type="sibTrans" cxnId="{C81F9C0E-9C3A-4586-B539-F6A0A5CBCED8}">
      <dgm:prSet/>
      <dgm:spPr/>
      <dgm:t>
        <a:bodyPr/>
        <a:lstStyle/>
        <a:p>
          <a:endParaRPr lang="en-US"/>
        </a:p>
      </dgm:t>
    </dgm:pt>
    <dgm:pt modelId="{AE3AFAAD-C400-4F16-B814-9FDEC2E8C170}">
      <dgm:prSet/>
      <dgm:spPr/>
      <dgm:t>
        <a:bodyPr/>
        <a:lstStyle/>
        <a:p>
          <a:endParaRPr lang="en-US" dirty="0"/>
        </a:p>
      </dgm:t>
    </dgm:pt>
    <dgm:pt modelId="{92081D2B-C5EA-4E70-8A14-46A3447E5CDB}" type="parTrans" cxnId="{A3F9D4EA-F482-403D-84A5-CBC69921CECB}">
      <dgm:prSet/>
      <dgm:spPr/>
      <dgm:t>
        <a:bodyPr/>
        <a:lstStyle/>
        <a:p>
          <a:endParaRPr lang="en-US"/>
        </a:p>
      </dgm:t>
    </dgm:pt>
    <dgm:pt modelId="{AE23E975-3366-46AD-8E70-6B931857F759}" type="sibTrans" cxnId="{A3F9D4EA-F482-403D-84A5-CBC69921CECB}">
      <dgm:prSet/>
      <dgm:spPr/>
      <dgm:t>
        <a:bodyPr/>
        <a:lstStyle/>
        <a:p>
          <a:endParaRPr lang="en-US"/>
        </a:p>
      </dgm:t>
    </dgm:pt>
    <dgm:pt modelId="{9694EB15-15BE-4B7B-8C07-257AB42FA314}" type="pres">
      <dgm:prSet presAssocID="{513C81D8-5271-446E-B313-066843ADE4B8}" presName="linearFlow" presStyleCnt="0">
        <dgm:presLayoutVars>
          <dgm:dir/>
          <dgm:animLvl val="lvl"/>
          <dgm:resizeHandles val="exact"/>
        </dgm:presLayoutVars>
      </dgm:prSet>
      <dgm:spPr/>
    </dgm:pt>
    <dgm:pt modelId="{06B415B8-0337-4597-BC61-33EDDC5919D7}" type="pres">
      <dgm:prSet presAssocID="{E6D77A2A-4B46-4752-9FE6-78771B9DEBE0}" presName="composite" presStyleCnt="0"/>
      <dgm:spPr/>
    </dgm:pt>
    <dgm:pt modelId="{B545D47D-373C-4BAD-8B76-69AF332C25B7}" type="pres">
      <dgm:prSet presAssocID="{E6D77A2A-4B46-4752-9FE6-78771B9DEBE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D30352-D098-4C22-8B41-777874EA8FAE}" type="pres">
      <dgm:prSet presAssocID="{E6D77A2A-4B46-4752-9FE6-78771B9DEBE0}" presName="parSh" presStyleLbl="node1" presStyleIdx="0" presStyleCnt="3"/>
      <dgm:spPr/>
      <dgm:t>
        <a:bodyPr/>
        <a:lstStyle/>
        <a:p>
          <a:endParaRPr lang="en-US"/>
        </a:p>
      </dgm:t>
    </dgm:pt>
    <dgm:pt modelId="{EBE825C3-FB55-4C3E-93BF-7BDD709CBFB1}" type="pres">
      <dgm:prSet presAssocID="{E6D77A2A-4B46-4752-9FE6-78771B9DEBE0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AC0FF-727E-4C08-B6F1-4C6F38F10E6F}" type="pres">
      <dgm:prSet presAssocID="{D24E3C7B-E9D1-4175-8899-B64A97B0F7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03B1020-7E62-46A8-80E0-E5E6253579CD}" type="pres">
      <dgm:prSet presAssocID="{D24E3C7B-E9D1-4175-8899-B64A97B0F714}" presName="connTx" presStyleLbl="sibTrans2D1" presStyleIdx="0" presStyleCnt="2"/>
      <dgm:spPr/>
      <dgm:t>
        <a:bodyPr/>
        <a:lstStyle/>
        <a:p>
          <a:endParaRPr lang="en-US"/>
        </a:p>
      </dgm:t>
    </dgm:pt>
    <dgm:pt modelId="{CEB19633-C022-4D90-A225-7A70A31670F1}" type="pres">
      <dgm:prSet presAssocID="{00CCA0C2-1FD7-44BD-B2C6-935B8E865F48}" presName="composite" presStyleCnt="0"/>
      <dgm:spPr/>
    </dgm:pt>
    <dgm:pt modelId="{8651BBB2-735E-4C05-8CBF-B28C2A87615D}" type="pres">
      <dgm:prSet presAssocID="{00CCA0C2-1FD7-44BD-B2C6-935B8E865F4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3FE622-82B1-4B17-B7F7-29BF82A4293A}" type="pres">
      <dgm:prSet presAssocID="{00CCA0C2-1FD7-44BD-B2C6-935B8E865F48}" presName="parSh" presStyleLbl="node1" presStyleIdx="1" presStyleCnt="3"/>
      <dgm:spPr/>
      <dgm:t>
        <a:bodyPr/>
        <a:lstStyle/>
        <a:p>
          <a:endParaRPr lang="en-US"/>
        </a:p>
      </dgm:t>
    </dgm:pt>
    <dgm:pt modelId="{45F4E9DD-3322-4A32-8B39-1E1D8D6070DD}" type="pres">
      <dgm:prSet presAssocID="{00CCA0C2-1FD7-44BD-B2C6-935B8E865F4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4CA3A-17F8-4002-9F74-0F5298628A06}" type="pres">
      <dgm:prSet presAssocID="{E4751316-BFCA-4FD8-BB40-173B36F31B5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C1B43AB-3A47-44AF-B9E2-78D7F8CA3F34}" type="pres">
      <dgm:prSet presAssocID="{E4751316-BFCA-4FD8-BB40-173B36F31B5E}" presName="connTx" presStyleLbl="sibTrans2D1" presStyleIdx="1" presStyleCnt="2"/>
      <dgm:spPr/>
      <dgm:t>
        <a:bodyPr/>
        <a:lstStyle/>
        <a:p>
          <a:endParaRPr lang="en-US"/>
        </a:p>
      </dgm:t>
    </dgm:pt>
    <dgm:pt modelId="{C7A52DDE-47B9-4D71-957D-7FA5B89AC9FF}" type="pres">
      <dgm:prSet presAssocID="{D8A90281-6A38-4DF0-9122-886968A50203}" presName="composite" presStyleCnt="0"/>
      <dgm:spPr/>
    </dgm:pt>
    <dgm:pt modelId="{90BFD249-09DF-412A-B023-3B7DE60ABD2F}" type="pres">
      <dgm:prSet presAssocID="{D8A90281-6A38-4DF0-9122-886968A50203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177E6C-9D7B-4962-9448-E9746E4E65EA}" type="pres">
      <dgm:prSet presAssocID="{D8A90281-6A38-4DF0-9122-886968A50203}" presName="parSh" presStyleLbl="node1" presStyleIdx="2" presStyleCnt="3"/>
      <dgm:spPr/>
      <dgm:t>
        <a:bodyPr/>
        <a:lstStyle/>
        <a:p>
          <a:endParaRPr lang="en-US"/>
        </a:p>
      </dgm:t>
    </dgm:pt>
    <dgm:pt modelId="{DF73FC14-C90A-4EC1-BE63-03580A369848}" type="pres">
      <dgm:prSet presAssocID="{D8A90281-6A38-4DF0-9122-886968A50203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B0C700-B1D5-4CC4-8D22-93E76138AF11}" srcId="{D8A90281-6A38-4DF0-9122-886968A50203}" destId="{AF45BD9D-5571-43F9-9400-2231FD0C8BA5}" srcOrd="0" destOrd="0" parTransId="{1C066362-63F3-4811-994E-D413886C198E}" sibTransId="{896567D9-C598-4288-852D-082E25D13C61}"/>
    <dgm:cxn modelId="{9E9CE724-ED10-42E3-8009-BFA4ABF133D6}" type="presOf" srcId="{00CCA0C2-1FD7-44BD-B2C6-935B8E865F48}" destId="{8651BBB2-735E-4C05-8CBF-B28C2A87615D}" srcOrd="0" destOrd="0" presId="urn:microsoft.com/office/officeart/2005/8/layout/process3"/>
    <dgm:cxn modelId="{F13925F3-9448-427B-A759-85427AE191AB}" type="presOf" srcId="{E6D77A2A-4B46-4752-9FE6-78771B9DEBE0}" destId="{B545D47D-373C-4BAD-8B76-69AF332C25B7}" srcOrd="0" destOrd="0" presId="urn:microsoft.com/office/officeart/2005/8/layout/process3"/>
    <dgm:cxn modelId="{269BD144-040E-4AC9-BAD6-690FA10AB80B}" type="presOf" srcId="{9C7CD0EF-8E18-46B8-8EA7-81A0AAEBBEC2}" destId="{45F4E9DD-3322-4A32-8B39-1E1D8D6070DD}" srcOrd="0" destOrd="1" presId="urn:microsoft.com/office/officeart/2005/8/layout/process3"/>
    <dgm:cxn modelId="{651039AF-F16B-44D6-8D9B-17F5BADB16EC}" type="presOf" srcId="{D24E3C7B-E9D1-4175-8899-B64A97B0F714}" destId="{C96AC0FF-727E-4C08-B6F1-4C6F38F10E6F}" srcOrd="0" destOrd="0" presId="urn:microsoft.com/office/officeart/2005/8/layout/process3"/>
    <dgm:cxn modelId="{EE08565F-9769-43CB-8360-0F726BDB7C2F}" type="presOf" srcId="{D8A90281-6A38-4DF0-9122-886968A50203}" destId="{90BFD249-09DF-412A-B023-3B7DE60ABD2F}" srcOrd="0" destOrd="0" presId="urn:microsoft.com/office/officeart/2005/8/layout/process3"/>
    <dgm:cxn modelId="{20940AC5-CCAA-4E07-B57F-5A5E61343B0B}" type="presOf" srcId="{A227B07C-6B6B-4521-91DB-09E1886DD04C}" destId="{EBE825C3-FB55-4C3E-93BF-7BDD709CBFB1}" srcOrd="0" destOrd="2" presId="urn:microsoft.com/office/officeart/2005/8/layout/process3"/>
    <dgm:cxn modelId="{0D26B712-01A8-4101-9B84-0CFF153DD180}" type="presOf" srcId="{E4751316-BFCA-4FD8-BB40-173B36F31B5E}" destId="{DC1B43AB-3A47-44AF-B9E2-78D7F8CA3F34}" srcOrd="1" destOrd="0" presId="urn:microsoft.com/office/officeart/2005/8/layout/process3"/>
    <dgm:cxn modelId="{F8DD8112-EC12-4799-8AC1-5CAC264E829D}" srcId="{E6D77A2A-4B46-4752-9FE6-78771B9DEBE0}" destId="{C08D99DB-1F7A-4613-90C1-239479905E65}" srcOrd="4" destOrd="0" parTransId="{7FD7221A-C729-4390-B430-FF7F8A5A3472}" sibTransId="{40FE05C1-B375-442F-A29D-92B9CD7E0C76}"/>
    <dgm:cxn modelId="{74DCF8DA-4B7A-43EB-B8A0-78F6CD737A73}" srcId="{E6D77A2A-4B46-4752-9FE6-78771B9DEBE0}" destId="{68553FDD-B2C5-443C-961D-F9F1A345CECF}" srcOrd="3" destOrd="0" parTransId="{A9C30B11-5A32-4048-9258-200B5EC3A9BD}" sibTransId="{8EDFCB6C-FD03-409F-BF92-FA6D7C81264E}"/>
    <dgm:cxn modelId="{9C7FB6A4-0A6B-4868-A659-B905684836C7}" type="presOf" srcId="{AE3AFAAD-C400-4F16-B814-9FDEC2E8C170}" destId="{EBE825C3-FB55-4C3E-93BF-7BDD709CBFB1}" srcOrd="0" destOrd="1" presId="urn:microsoft.com/office/officeart/2005/8/layout/process3"/>
    <dgm:cxn modelId="{C7F1D7A9-A84E-4EB2-B94F-9E5C8F7FA7D3}" srcId="{00CCA0C2-1FD7-44BD-B2C6-935B8E865F48}" destId="{C8E34297-5F0B-4876-B872-327321760BA2}" srcOrd="2" destOrd="0" parTransId="{B6DBDDEC-E683-4E3E-930F-7CB84AC59CE6}" sibTransId="{19D55F9A-3652-4EC3-8A9D-B8D1E3FBF837}"/>
    <dgm:cxn modelId="{6C380B4E-6E1F-4F42-99F4-CC517C13C367}" type="presOf" srcId="{EB560D6D-2983-4F71-962B-7AB427A5D583}" destId="{DF73FC14-C90A-4EC1-BE63-03580A369848}" srcOrd="0" destOrd="2" presId="urn:microsoft.com/office/officeart/2005/8/layout/process3"/>
    <dgm:cxn modelId="{A3F9D4EA-F482-403D-84A5-CBC69921CECB}" srcId="{E6D77A2A-4B46-4752-9FE6-78771B9DEBE0}" destId="{AE3AFAAD-C400-4F16-B814-9FDEC2E8C170}" srcOrd="1" destOrd="0" parTransId="{92081D2B-C5EA-4E70-8A14-46A3447E5CDB}" sibTransId="{AE23E975-3366-46AD-8E70-6B931857F759}"/>
    <dgm:cxn modelId="{C81F9C0E-9C3A-4586-B539-F6A0A5CBCED8}" srcId="{E6D77A2A-4B46-4752-9FE6-78771B9DEBE0}" destId="{1FA6A830-4818-4C25-ADF3-A425B37C3C06}" srcOrd="0" destOrd="0" parTransId="{3E0D3D9D-688C-4F4C-BFB4-5B024A3EE476}" sibTransId="{5FD1C202-A04A-41AD-AA0A-898B700B07B3}"/>
    <dgm:cxn modelId="{CCB9112C-FBAC-4A48-BBF0-542F0491F8D3}" srcId="{513C81D8-5271-446E-B313-066843ADE4B8}" destId="{E6D77A2A-4B46-4752-9FE6-78771B9DEBE0}" srcOrd="0" destOrd="0" parTransId="{913DF6DA-A925-4565-9851-F0C10B8B96BC}" sibTransId="{D24E3C7B-E9D1-4175-8899-B64A97B0F714}"/>
    <dgm:cxn modelId="{4031F722-745B-45E4-9602-FF6D4D06D223}" type="presOf" srcId="{00CCA0C2-1FD7-44BD-B2C6-935B8E865F48}" destId="{B73FE622-82B1-4B17-B7F7-29BF82A4293A}" srcOrd="1" destOrd="0" presId="urn:microsoft.com/office/officeart/2005/8/layout/process3"/>
    <dgm:cxn modelId="{0E7A0AC6-E9B8-4FB4-AE09-90BBCA5D127D}" srcId="{00CCA0C2-1FD7-44BD-B2C6-935B8E865F48}" destId="{9C7CD0EF-8E18-46B8-8EA7-81A0AAEBBEC2}" srcOrd="1" destOrd="0" parTransId="{BA5B1B96-5A33-4A8B-9B0E-7F90F1599A17}" sibTransId="{C4BE10FA-E5B7-4B65-B1CD-E7E3208E1E3C}"/>
    <dgm:cxn modelId="{CED461B1-3BED-4EDB-8DD3-EEEC73425C50}" type="presOf" srcId="{AF45BD9D-5571-43F9-9400-2231FD0C8BA5}" destId="{DF73FC14-C90A-4EC1-BE63-03580A369848}" srcOrd="0" destOrd="0" presId="urn:microsoft.com/office/officeart/2005/8/layout/process3"/>
    <dgm:cxn modelId="{8792615B-724F-42BE-BE52-5E8E44131F31}" type="presOf" srcId="{E739375E-3162-4703-B2CA-49A56F5F8B36}" destId="{DF73FC14-C90A-4EC1-BE63-03580A369848}" srcOrd="0" destOrd="1" presId="urn:microsoft.com/office/officeart/2005/8/layout/process3"/>
    <dgm:cxn modelId="{F53857A3-5939-4BFF-9DD9-1F59435E2A22}" type="presOf" srcId="{513C81D8-5271-446E-B313-066843ADE4B8}" destId="{9694EB15-15BE-4B7B-8C07-257AB42FA314}" srcOrd="0" destOrd="0" presId="urn:microsoft.com/office/officeart/2005/8/layout/process3"/>
    <dgm:cxn modelId="{ADC09468-1470-4CCE-992B-4A7C7A8B7E90}" type="presOf" srcId="{D8A90281-6A38-4DF0-9122-886968A50203}" destId="{37177E6C-9D7B-4962-9448-E9746E4E65EA}" srcOrd="1" destOrd="0" presId="urn:microsoft.com/office/officeart/2005/8/layout/process3"/>
    <dgm:cxn modelId="{68FEDFCC-6EB6-4945-B4A8-A0078B8B0139}" srcId="{E6D77A2A-4B46-4752-9FE6-78771B9DEBE0}" destId="{A227B07C-6B6B-4521-91DB-09E1886DD04C}" srcOrd="2" destOrd="0" parTransId="{E1DA929D-9721-45B4-ACD8-FFC81A82CBDF}" sibTransId="{55D25196-D9A6-4846-878C-E390AD4AFA01}"/>
    <dgm:cxn modelId="{52FAC110-7577-4EEF-A0AA-FFD6BBC5B6CA}" type="presOf" srcId="{D24E3C7B-E9D1-4175-8899-B64A97B0F714}" destId="{703B1020-7E62-46A8-80E0-E5E6253579CD}" srcOrd="1" destOrd="0" presId="urn:microsoft.com/office/officeart/2005/8/layout/process3"/>
    <dgm:cxn modelId="{CDA0EAC2-E854-4B43-8993-288151F7331A}" type="presOf" srcId="{E6D77A2A-4B46-4752-9FE6-78771B9DEBE0}" destId="{57D30352-D098-4C22-8B41-777874EA8FAE}" srcOrd="1" destOrd="0" presId="urn:microsoft.com/office/officeart/2005/8/layout/process3"/>
    <dgm:cxn modelId="{48F700F6-3F7B-4492-BCA8-AF89558294E6}" type="presOf" srcId="{E4751316-BFCA-4FD8-BB40-173B36F31B5E}" destId="{CA04CA3A-17F8-4002-9F74-0F5298628A06}" srcOrd="0" destOrd="0" presId="urn:microsoft.com/office/officeart/2005/8/layout/process3"/>
    <dgm:cxn modelId="{0BC60DF8-444C-422D-AF6C-4255018C37D7}" type="presOf" srcId="{ECCD9AA8-D47A-42DA-B064-0E8749248ED9}" destId="{45F4E9DD-3322-4A32-8B39-1E1D8D6070DD}" srcOrd="0" destOrd="0" presId="urn:microsoft.com/office/officeart/2005/8/layout/process3"/>
    <dgm:cxn modelId="{7EFCF88D-1557-45E1-9E05-217A08A00331}" type="presOf" srcId="{1FA6A830-4818-4C25-ADF3-A425B37C3C06}" destId="{EBE825C3-FB55-4C3E-93BF-7BDD709CBFB1}" srcOrd="0" destOrd="0" presId="urn:microsoft.com/office/officeart/2005/8/layout/process3"/>
    <dgm:cxn modelId="{38F5E590-D242-43F4-A76A-64946B2E0989}" srcId="{513C81D8-5271-446E-B313-066843ADE4B8}" destId="{D8A90281-6A38-4DF0-9122-886968A50203}" srcOrd="2" destOrd="0" parTransId="{C815984D-BEBE-4C1D-959B-9FA1F5B6705F}" sibTransId="{B0DD7D3D-F1FF-49B9-BF55-FD703A7A05A5}"/>
    <dgm:cxn modelId="{CFB2C9F8-451E-41A4-A7EE-E35211289C86}" type="presOf" srcId="{C08D99DB-1F7A-4613-90C1-239479905E65}" destId="{EBE825C3-FB55-4C3E-93BF-7BDD709CBFB1}" srcOrd="0" destOrd="4" presId="urn:microsoft.com/office/officeart/2005/8/layout/process3"/>
    <dgm:cxn modelId="{F60AF6F8-A2D8-4775-A344-2C56A4E64AE8}" srcId="{513C81D8-5271-446E-B313-066843ADE4B8}" destId="{00CCA0C2-1FD7-44BD-B2C6-935B8E865F48}" srcOrd="1" destOrd="0" parTransId="{36186B0D-EBB9-41D8-BCA4-ACFC07A8054C}" sibTransId="{E4751316-BFCA-4FD8-BB40-173B36F31B5E}"/>
    <dgm:cxn modelId="{31D7ED9F-B43E-4673-BED7-F8B6608195AE}" srcId="{D8A90281-6A38-4DF0-9122-886968A50203}" destId="{EB560D6D-2983-4F71-962B-7AB427A5D583}" srcOrd="2" destOrd="0" parTransId="{A5312F58-63CD-4E7B-9513-F3D08402309C}" sibTransId="{04EC846D-9BC5-4218-AB4F-5DB549849792}"/>
    <dgm:cxn modelId="{15BE0697-4AA9-46C0-8AEA-4E649A8A2FED}" type="presOf" srcId="{C8E34297-5F0B-4876-B872-327321760BA2}" destId="{45F4E9DD-3322-4A32-8B39-1E1D8D6070DD}" srcOrd="0" destOrd="2" presId="urn:microsoft.com/office/officeart/2005/8/layout/process3"/>
    <dgm:cxn modelId="{FBDB27D7-5B59-4007-9CCD-D0AD749FF51F}" srcId="{D8A90281-6A38-4DF0-9122-886968A50203}" destId="{E739375E-3162-4703-B2CA-49A56F5F8B36}" srcOrd="1" destOrd="0" parTransId="{82365B1F-8C4A-4B87-97DF-17AF7EB68FAE}" sibTransId="{C0D22B28-7375-4F65-AEE9-FAD38AA76584}"/>
    <dgm:cxn modelId="{498EABC5-0C9A-41D0-8BD0-3E61790FE0C2}" srcId="{00CCA0C2-1FD7-44BD-B2C6-935B8E865F48}" destId="{ECCD9AA8-D47A-42DA-B064-0E8749248ED9}" srcOrd="0" destOrd="0" parTransId="{54415044-B46A-4B2D-8EF3-BA2FBD7CED5B}" sibTransId="{444651C7-678B-4A2F-A636-6BF2BB8C08FD}"/>
    <dgm:cxn modelId="{C3185555-846A-4AB8-B688-2A22E5773634}" type="presOf" srcId="{68553FDD-B2C5-443C-961D-F9F1A345CECF}" destId="{EBE825C3-FB55-4C3E-93BF-7BDD709CBFB1}" srcOrd="0" destOrd="3" presId="urn:microsoft.com/office/officeart/2005/8/layout/process3"/>
    <dgm:cxn modelId="{2BDBD0AB-D9D4-4475-A709-D395DA2F7289}" type="presParOf" srcId="{9694EB15-15BE-4B7B-8C07-257AB42FA314}" destId="{06B415B8-0337-4597-BC61-33EDDC5919D7}" srcOrd="0" destOrd="0" presId="urn:microsoft.com/office/officeart/2005/8/layout/process3"/>
    <dgm:cxn modelId="{3316880D-FF5A-4309-9E0E-6735C2E13B38}" type="presParOf" srcId="{06B415B8-0337-4597-BC61-33EDDC5919D7}" destId="{B545D47D-373C-4BAD-8B76-69AF332C25B7}" srcOrd="0" destOrd="0" presId="urn:microsoft.com/office/officeart/2005/8/layout/process3"/>
    <dgm:cxn modelId="{F303C649-8A15-46BF-AFB9-185902DC3846}" type="presParOf" srcId="{06B415B8-0337-4597-BC61-33EDDC5919D7}" destId="{57D30352-D098-4C22-8B41-777874EA8FAE}" srcOrd="1" destOrd="0" presId="urn:microsoft.com/office/officeart/2005/8/layout/process3"/>
    <dgm:cxn modelId="{5EF54831-2B22-431F-9DE3-8096CC52AA06}" type="presParOf" srcId="{06B415B8-0337-4597-BC61-33EDDC5919D7}" destId="{EBE825C3-FB55-4C3E-93BF-7BDD709CBFB1}" srcOrd="2" destOrd="0" presId="urn:microsoft.com/office/officeart/2005/8/layout/process3"/>
    <dgm:cxn modelId="{7D91B690-DD54-4FE6-9F92-45E4C26586D7}" type="presParOf" srcId="{9694EB15-15BE-4B7B-8C07-257AB42FA314}" destId="{C96AC0FF-727E-4C08-B6F1-4C6F38F10E6F}" srcOrd="1" destOrd="0" presId="urn:microsoft.com/office/officeart/2005/8/layout/process3"/>
    <dgm:cxn modelId="{EC9CF3F0-1DBB-4085-8D39-DCDE95A1D4AD}" type="presParOf" srcId="{C96AC0FF-727E-4C08-B6F1-4C6F38F10E6F}" destId="{703B1020-7E62-46A8-80E0-E5E6253579CD}" srcOrd="0" destOrd="0" presId="urn:microsoft.com/office/officeart/2005/8/layout/process3"/>
    <dgm:cxn modelId="{5404087C-7A5C-400C-AFF5-AB001E1930EC}" type="presParOf" srcId="{9694EB15-15BE-4B7B-8C07-257AB42FA314}" destId="{CEB19633-C022-4D90-A225-7A70A31670F1}" srcOrd="2" destOrd="0" presId="urn:microsoft.com/office/officeart/2005/8/layout/process3"/>
    <dgm:cxn modelId="{FB1E703D-5291-47EA-A05D-7625D5C4ACC5}" type="presParOf" srcId="{CEB19633-C022-4D90-A225-7A70A31670F1}" destId="{8651BBB2-735E-4C05-8CBF-B28C2A87615D}" srcOrd="0" destOrd="0" presId="urn:microsoft.com/office/officeart/2005/8/layout/process3"/>
    <dgm:cxn modelId="{C13B4218-ED96-4EB7-9FC4-4C3137E48618}" type="presParOf" srcId="{CEB19633-C022-4D90-A225-7A70A31670F1}" destId="{B73FE622-82B1-4B17-B7F7-29BF82A4293A}" srcOrd="1" destOrd="0" presId="urn:microsoft.com/office/officeart/2005/8/layout/process3"/>
    <dgm:cxn modelId="{A82FAC26-C4FB-418E-8257-7408EDA496CA}" type="presParOf" srcId="{CEB19633-C022-4D90-A225-7A70A31670F1}" destId="{45F4E9DD-3322-4A32-8B39-1E1D8D6070DD}" srcOrd="2" destOrd="0" presId="urn:microsoft.com/office/officeart/2005/8/layout/process3"/>
    <dgm:cxn modelId="{C328F173-47AA-42EE-B7E0-1B0DFA8D72D3}" type="presParOf" srcId="{9694EB15-15BE-4B7B-8C07-257AB42FA314}" destId="{CA04CA3A-17F8-4002-9F74-0F5298628A06}" srcOrd="3" destOrd="0" presId="urn:microsoft.com/office/officeart/2005/8/layout/process3"/>
    <dgm:cxn modelId="{913F43B0-F8C8-4EF7-8B62-6A4833BFC4E6}" type="presParOf" srcId="{CA04CA3A-17F8-4002-9F74-0F5298628A06}" destId="{DC1B43AB-3A47-44AF-B9E2-78D7F8CA3F34}" srcOrd="0" destOrd="0" presId="urn:microsoft.com/office/officeart/2005/8/layout/process3"/>
    <dgm:cxn modelId="{326BB4A7-3CBD-4B82-B59D-E4D2A83BC130}" type="presParOf" srcId="{9694EB15-15BE-4B7B-8C07-257AB42FA314}" destId="{C7A52DDE-47B9-4D71-957D-7FA5B89AC9FF}" srcOrd="4" destOrd="0" presId="urn:microsoft.com/office/officeart/2005/8/layout/process3"/>
    <dgm:cxn modelId="{4FDDA8CE-59E3-400F-947C-95E4C9973AF3}" type="presParOf" srcId="{C7A52DDE-47B9-4D71-957D-7FA5B89AC9FF}" destId="{90BFD249-09DF-412A-B023-3B7DE60ABD2F}" srcOrd="0" destOrd="0" presId="urn:microsoft.com/office/officeart/2005/8/layout/process3"/>
    <dgm:cxn modelId="{E61027C6-90F9-4EF1-BC52-6DD651D49206}" type="presParOf" srcId="{C7A52DDE-47B9-4D71-957D-7FA5B89AC9FF}" destId="{37177E6C-9D7B-4962-9448-E9746E4E65EA}" srcOrd="1" destOrd="0" presId="urn:microsoft.com/office/officeart/2005/8/layout/process3"/>
    <dgm:cxn modelId="{D35FAA1E-0735-4922-9117-32B8C5FA89BF}" type="presParOf" srcId="{C7A52DDE-47B9-4D71-957D-7FA5B89AC9FF}" destId="{DF73FC14-C90A-4EC1-BE63-03580A36984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30352-D098-4C22-8B41-777874EA8FAE}">
      <dsp:nvSpPr>
        <dsp:cNvPr id="0" name=""/>
        <dsp:cNvSpPr/>
      </dsp:nvSpPr>
      <dsp:spPr>
        <a:xfrm>
          <a:off x="4093" y="480981"/>
          <a:ext cx="1861062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Gather Data</a:t>
          </a:r>
          <a:endParaRPr lang="en-US" sz="1800" kern="1200" dirty="0"/>
        </a:p>
      </dsp:txBody>
      <dsp:txXfrm>
        <a:off x="4093" y="480981"/>
        <a:ext cx="1861062" cy="518400"/>
      </dsp:txXfrm>
    </dsp:sp>
    <dsp:sp modelId="{EBE825C3-FB55-4C3E-93BF-7BDD709CBFB1}">
      <dsp:nvSpPr>
        <dsp:cNvPr id="0" name=""/>
        <dsp:cNvSpPr/>
      </dsp:nvSpPr>
      <dsp:spPr>
        <a:xfrm>
          <a:off x="385274" y="999381"/>
          <a:ext cx="1861062" cy="3045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Define a statistical objective/goal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Define a population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Determine a sampling strategy</a:t>
          </a:r>
          <a:endParaRPr lang="en-US" sz="1800" kern="1200" dirty="0"/>
        </a:p>
      </dsp:txBody>
      <dsp:txXfrm>
        <a:off x="439783" y="1053890"/>
        <a:ext cx="1752044" cy="2936581"/>
      </dsp:txXfrm>
    </dsp:sp>
    <dsp:sp modelId="{C96AC0FF-727E-4C08-B6F1-4C6F38F10E6F}">
      <dsp:nvSpPr>
        <dsp:cNvPr id="0" name=""/>
        <dsp:cNvSpPr/>
      </dsp:nvSpPr>
      <dsp:spPr>
        <a:xfrm>
          <a:off x="2147286" y="5085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147286" y="601176"/>
        <a:ext cx="459111" cy="278010"/>
      </dsp:txXfrm>
    </dsp:sp>
    <dsp:sp modelId="{B73FE622-82B1-4B17-B7F7-29BF82A4293A}">
      <dsp:nvSpPr>
        <dsp:cNvPr id="0" name=""/>
        <dsp:cNvSpPr/>
      </dsp:nvSpPr>
      <dsp:spPr>
        <a:xfrm>
          <a:off x="2993677" y="480981"/>
          <a:ext cx="1861062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Summarize Data</a:t>
          </a:r>
          <a:endParaRPr lang="en-US" sz="1800" kern="1200" dirty="0"/>
        </a:p>
      </dsp:txBody>
      <dsp:txXfrm>
        <a:off x="2993677" y="480981"/>
        <a:ext cx="1861062" cy="518400"/>
      </dsp:txXfrm>
    </dsp:sp>
    <dsp:sp modelId="{45F4E9DD-3322-4A32-8B39-1E1D8D6070DD}">
      <dsp:nvSpPr>
        <dsp:cNvPr id="0" name=""/>
        <dsp:cNvSpPr/>
      </dsp:nvSpPr>
      <dsp:spPr>
        <a:xfrm>
          <a:off x="3374859" y="999381"/>
          <a:ext cx="1861062" cy="3045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Descriptive statistics (e.g. mean, variance)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Sampling distributions of the data</a:t>
          </a:r>
          <a:endParaRPr lang="en-US" sz="1800" kern="1200" dirty="0"/>
        </a:p>
      </dsp:txBody>
      <dsp:txXfrm>
        <a:off x="3429368" y="1053890"/>
        <a:ext cx="1752044" cy="2936581"/>
      </dsp:txXfrm>
    </dsp:sp>
    <dsp:sp modelId="{CA04CA3A-17F8-4002-9F74-0F5298628A06}">
      <dsp:nvSpPr>
        <dsp:cNvPr id="0" name=""/>
        <dsp:cNvSpPr/>
      </dsp:nvSpPr>
      <dsp:spPr>
        <a:xfrm>
          <a:off x="5136871" y="5085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136871" y="601176"/>
        <a:ext cx="459111" cy="278010"/>
      </dsp:txXfrm>
    </dsp:sp>
    <dsp:sp modelId="{37177E6C-9D7B-4962-9448-E9746E4E65EA}">
      <dsp:nvSpPr>
        <dsp:cNvPr id="0" name=""/>
        <dsp:cNvSpPr/>
      </dsp:nvSpPr>
      <dsp:spPr>
        <a:xfrm>
          <a:off x="5983262" y="480981"/>
          <a:ext cx="1861062" cy="777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Infer from Data</a:t>
          </a:r>
          <a:endParaRPr lang="en-US" sz="1800" kern="1200" dirty="0"/>
        </a:p>
      </dsp:txBody>
      <dsp:txXfrm>
        <a:off x="5983262" y="480981"/>
        <a:ext cx="1861062" cy="518400"/>
      </dsp:txXfrm>
    </dsp:sp>
    <dsp:sp modelId="{DF73FC14-C90A-4EC1-BE63-03580A369848}">
      <dsp:nvSpPr>
        <dsp:cNvPr id="0" name=""/>
        <dsp:cNvSpPr/>
      </dsp:nvSpPr>
      <dsp:spPr>
        <a:xfrm>
          <a:off x="6364443" y="999381"/>
          <a:ext cx="1861062" cy="3045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Hypothesis testing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Model the data and make predictions (e.g. regression) </a:t>
          </a:r>
          <a:endParaRPr lang="en-US" sz="1800" kern="1200" dirty="0"/>
        </a:p>
      </dsp:txBody>
      <dsp:txXfrm>
        <a:off x="6418952" y="1053890"/>
        <a:ext cx="1752044" cy="2936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5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1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7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1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0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9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0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8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8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5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CFB6C-B9E4-4401-9DAB-6CDF21DD2888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584A-4799-43C9-85DB-A608F2F87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at.wharton.upenn.edu/~khyuns/stat43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Your instructor: </a:t>
            </a:r>
          </a:p>
          <a:p>
            <a:pPr lvl="1"/>
            <a:r>
              <a:rPr lang="en-US" dirty="0" err="1" smtClean="0"/>
              <a:t>Hyunseung</a:t>
            </a:r>
            <a:r>
              <a:rPr lang="en-US" dirty="0" smtClean="0"/>
              <a:t> (pronounced Hun-Sung)</a:t>
            </a:r>
          </a:p>
          <a:p>
            <a:pPr lvl="1"/>
            <a:r>
              <a:rPr lang="en-US" dirty="0" smtClean="0"/>
              <a:t>Or HK (not Hong Kong </a:t>
            </a:r>
            <a:r>
              <a:rPr lang="en-US" dirty="0" smtClean="0">
                <a:sym typeface="Wingdings" pitchFamily="2" charset="2"/>
              </a:rPr>
              <a:t>)</a:t>
            </a:r>
          </a:p>
          <a:p>
            <a:pPr lvl="1"/>
            <a:r>
              <a:rPr lang="en-US" u="sng" dirty="0" smtClean="0">
                <a:sym typeface="Wingdings" pitchFamily="2" charset="2"/>
              </a:rPr>
              <a:t>E-mail</a:t>
            </a:r>
            <a:r>
              <a:rPr lang="en-US" dirty="0" smtClean="0">
                <a:sym typeface="Wingdings" pitchFamily="2" charset="2"/>
              </a:rPr>
              <a:t>: khyuns@wharton.upenn.edu </a:t>
            </a:r>
            <a:endParaRPr lang="en-US" dirty="0" smtClean="0"/>
          </a:p>
          <a:p>
            <a:r>
              <a:rPr lang="en-US" dirty="0" smtClean="0"/>
              <a:t>Lecture:</a:t>
            </a:r>
          </a:p>
          <a:p>
            <a:pPr lvl="1"/>
            <a:r>
              <a:rPr lang="en-US" dirty="0" smtClean="0"/>
              <a:t>Time: Mon/Tues/Wed/</a:t>
            </a:r>
            <a:r>
              <a:rPr lang="en-US" dirty="0" err="1" smtClean="0"/>
              <a:t>Thur</a:t>
            </a:r>
            <a:r>
              <a:rPr lang="en-US" dirty="0"/>
              <a:t> </a:t>
            </a:r>
            <a:r>
              <a:rPr lang="en-US" dirty="0" smtClean="0"/>
              <a:t>at 10:45AM-12:15PM</a:t>
            </a:r>
          </a:p>
          <a:p>
            <a:pPr lvl="1"/>
            <a:r>
              <a:rPr lang="en-US" dirty="0" smtClean="0"/>
              <a:t>Location: F45 JMHH</a:t>
            </a:r>
          </a:p>
          <a:p>
            <a:r>
              <a:rPr lang="en-US" dirty="0" smtClean="0"/>
              <a:t>Office Hours:</a:t>
            </a:r>
          </a:p>
          <a:p>
            <a:pPr lvl="1"/>
            <a:r>
              <a:rPr lang="en-US" dirty="0" smtClean="0"/>
              <a:t>434 JMHH </a:t>
            </a:r>
          </a:p>
          <a:p>
            <a:pPr lvl="1"/>
            <a:r>
              <a:rPr lang="en-US" dirty="0" smtClean="0"/>
              <a:t>Mon/Tues/Wed/</a:t>
            </a:r>
            <a:r>
              <a:rPr lang="en-US" dirty="0" err="1" smtClean="0"/>
              <a:t>Thur</a:t>
            </a:r>
            <a:r>
              <a:rPr lang="en-US" dirty="0" smtClean="0"/>
              <a:t>: 12:15PM-1:30PM (after </a:t>
            </a:r>
            <a:r>
              <a:rPr lang="en-US" dirty="0" err="1" smtClean="0"/>
              <a:t>lec</a:t>
            </a:r>
            <a:r>
              <a:rPr lang="en-US" dirty="0" smtClean="0"/>
              <a:t>.)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Course website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stat.wharton.upenn.edu/~</a:t>
            </a:r>
            <a:r>
              <a:rPr lang="en-US" dirty="0" err="1" smtClean="0">
                <a:hlinkClick r:id="rId2"/>
              </a:rPr>
              <a:t>khyuns</a:t>
            </a:r>
            <a:r>
              <a:rPr lang="en-US" dirty="0" smtClean="0">
                <a:hlinkClick r:id="rId2"/>
              </a:rPr>
              <a:t>/stat431/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9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Textbook:</a:t>
            </a:r>
          </a:p>
          <a:p>
            <a:pPr lvl="1"/>
            <a:r>
              <a:rPr lang="en-US" dirty="0" smtClean="0"/>
              <a:t>None required</a:t>
            </a:r>
          </a:p>
          <a:p>
            <a:pPr lvl="1"/>
            <a:r>
              <a:rPr lang="en-US" dirty="0" smtClean="0"/>
              <a:t>Recommended textbooks are on reserve at Van Pelt (2</a:t>
            </a:r>
            <a:r>
              <a:rPr lang="en-US" baseline="30000" dirty="0" smtClean="0"/>
              <a:t>nd</a:t>
            </a:r>
            <a:r>
              <a:rPr lang="en-US" dirty="0" smtClean="0"/>
              <a:t> floor)</a:t>
            </a:r>
          </a:p>
          <a:p>
            <a:r>
              <a:rPr lang="en-US" dirty="0" smtClean="0"/>
              <a:t>R</a:t>
            </a:r>
          </a:p>
          <a:p>
            <a:pPr lvl="1"/>
            <a:r>
              <a:rPr lang="en-US" dirty="0" smtClean="0"/>
              <a:t>Free and widely used software (in academia) for data analysis</a:t>
            </a:r>
          </a:p>
          <a:p>
            <a:pPr lvl="1"/>
            <a:r>
              <a:rPr lang="en-US" dirty="0" smtClean="0"/>
              <a:t>Download it from www.r-project.org  </a:t>
            </a:r>
          </a:p>
          <a:p>
            <a:r>
              <a:rPr lang="en-US" dirty="0" smtClean="0"/>
              <a:t>Grading:</a:t>
            </a:r>
          </a:p>
          <a:p>
            <a:pPr lvl="1"/>
            <a:r>
              <a:rPr lang="en-US" dirty="0" smtClean="0"/>
              <a:t>25% assignments, 35% weekly quizzes, and 40% final project</a:t>
            </a:r>
          </a:p>
          <a:p>
            <a:pPr lvl="1"/>
            <a:r>
              <a:rPr lang="en-US" dirty="0"/>
              <a:t>Assignments handed out every </a:t>
            </a:r>
            <a:r>
              <a:rPr lang="en-US" dirty="0">
                <a:solidFill>
                  <a:srgbClr val="FF0000"/>
                </a:solidFill>
              </a:rPr>
              <a:t>Monday</a:t>
            </a:r>
            <a:r>
              <a:rPr lang="en-US" dirty="0"/>
              <a:t>. Due following </a:t>
            </a:r>
            <a:r>
              <a:rPr lang="en-US" dirty="0" smtClean="0">
                <a:solidFill>
                  <a:srgbClr val="FF0000"/>
                </a:solidFill>
              </a:rPr>
              <a:t>Monday BEFORE CLASS!!! </a:t>
            </a:r>
            <a:r>
              <a:rPr lang="en-US" dirty="0" smtClean="0"/>
              <a:t>Collaboration </a:t>
            </a:r>
            <a:r>
              <a:rPr lang="en-US" dirty="0" smtClean="0">
                <a:solidFill>
                  <a:srgbClr val="FF0000"/>
                </a:solidFill>
              </a:rPr>
              <a:t>highly encouraged</a:t>
            </a:r>
            <a:r>
              <a:rPr lang="en-US" dirty="0" smtClean="0"/>
              <a:t>, but final write-up must be prepared individually</a:t>
            </a:r>
          </a:p>
          <a:p>
            <a:pPr lvl="1"/>
            <a:r>
              <a:rPr lang="en-US" dirty="0" smtClean="0"/>
              <a:t>Weekly quizzes given every </a:t>
            </a:r>
            <a:r>
              <a:rPr lang="en-US" dirty="0" smtClean="0">
                <a:solidFill>
                  <a:srgbClr val="FF0000"/>
                </a:solidFill>
              </a:rPr>
              <a:t>Monday</a:t>
            </a:r>
            <a:r>
              <a:rPr lang="en-US" dirty="0"/>
              <a:t> </a:t>
            </a:r>
            <a:r>
              <a:rPr lang="en-US" dirty="0" smtClean="0"/>
              <a:t>at the beginning of class. Quizzes based on the assignment and the prior week’s lectures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Analyze a </a:t>
            </a:r>
            <a:r>
              <a:rPr lang="en-US" dirty="0" smtClean="0">
                <a:solidFill>
                  <a:srgbClr val="FF0000"/>
                </a:solidFill>
              </a:rPr>
              <a:t>real-world data set </a:t>
            </a:r>
            <a:r>
              <a:rPr lang="en-US" dirty="0" smtClean="0"/>
              <a:t>of your choosing</a:t>
            </a:r>
          </a:p>
          <a:p>
            <a:pPr lvl="1"/>
            <a:r>
              <a:rPr lang="en-US" dirty="0" smtClean="0"/>
              <a:t>Provide </a:t>
            </a:r>
            <a:r>
              <a:rPr lang="en-US" dirty="0" smtClean="0">
                <a:solidFill>
                  <a:srgbClr val="FF0000"/>
                </a:solidFill>
              </a:rPr>
              <a:t>numerical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theoretical </a:t>
            </a:r>
            <a:r>
              <a:rPr lang="en-US" dirty="0" smtClean="0"/>
              <a:t>justification of your analysis</a:t>
            </a:r>
          </a:p>
          <a:p>
            <a:r>
              <a:rPr lang="en-US" dirty="0" smtClean="0"/>
              <a:t>Details</a:t>
            </a:r>
          </a:p>
          <a:p>
            <a:pPr lvl="1"/>
            <a:r>
              <a:rPr lang="en-US" dirty="0" smtClean="0"/>
              <a:t>May work in groups </a:t>
            </a:r>
            <a:r>
              <a:rPr lang="en-US" dirty="0" smtClean="0">
                <a:solidFill>
                  <a:srgbClr val="FF0000"/>
                </a:solidFill>
              </a:rPr>
              <a:t>up to three </a:t>
            </a:r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Turn in (1) a </a:t>
            </a:r>
            <a:r>
              <a:rPr lang="en-US" dirty="0" smtClean="0">
                <a:solidFill>
                  <a:srgbClr val="FF0000"/>
                </a:solidFill>
              </a:rPr>
              <a:t>one-page executive summary </a:t>
            </a:r>
            <a:r>
              <a:rPr lang="en-US" dirty="0" smtClean="0"/>
              <a:t>of your analysis and (2) a </a:t>
            </a:r>
            <a:r>
              <a:rPr lang="en-US" dirty="0" smtClean="0">
                <a:solidFill>
                  <a:srgbClr val="FF0000"/>
                </a:solidFill>
              </a:rPr>
              <a:t>technical report </a:t>
            </a:r>
            <a:r>
              <a:rPr lang="en-US" dirty="0" smtClean="0"/>
              <a:t>containing all your analysis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“Fluency” </a:t>
            </a:r>
            <a:r>
              <a:rPr lang="en-US" dirty="0" smtClean="0"/>
              <a:t>with basic probability and analysis</a:t>
            </a:r>
          </a:p>
          <a:p>
            <a:pPr lvl="1"/>
            <a:r>
              <a:rPr lang="en-US" dirty="0" smtClean="0"/>
              <a:t>Random variables</a:t>
            </a:r>
          </a:p>
          <a:p>
            <a:pPr lvl="1"/>
            <a:r>
              <a:rPr lang="en-US" dirty="0" smtClean="0"/>
              <a:t>Probability distributions, Joint distributions, conditional probability</a:t>
            </a:r>
          </a:p>
          <a:p>
            <a:pPr lvl="1"/>
            <a:r>
              <a:rPr lang="en-US" dirty="0" smtClean="0"/>
              <a:t>Independence/Correlation/Covariance</a:t>
            </a:r>
          </a:p>
          <a:p>
            <a:pPr lvl="1"/>
            <a:r>
              <a:rPr lang="en-US" dirty="0" smtClean="0"/>
              <a:t>Law of Large Numbers</a:t>
            </a:r>
          </a:p>
          <a:p>
            <a:pPr lvl="1"/>
            <a:r>
              <a:rPr lang="en-US" dirty="0" smtClean="0"/>
              <a:t>Central Limit Theorem</a:t>
            </a:r>
          </a:p>
          <a:p>
            <a:pPr lvl="1"/>
            <a:r>
              <a:rPr lang="en-US" dirty="0" smtClean="0"/>
              <a:t>Moment generating functions</a:t>
            </a:r>
          </a:p>
          <a:p>
            <a:r>
              <a:rPr lang="en-US" dirty="0" smtClean="0"/>
              <a:t>Multivariable calculus is required.</a:t>
            </a:r>
          </a:p>
          <a:p>
            <a:r>
              <a:rPr lang="en-US" dirty="0" smtClean="0"/>
              <a:t>Linear algebra and R are </a:t>
            </a:r>
            <a:r>
              <a:rPr lang="en-US" dirty="0" smtClean="0">
                <a:solidFill>
                  <a:srgbClr val="FF0000"/>
                </a:solidFill>
              </a:rPr>
              <a:t>not required</a:t>
            </a:r>
            <a:r>
              <a:rPr lang="en-US" dirty="0" smtClean="0"/>
              <a:t>, but useful</a:t>
            </a:r>
          </a:p>
        </p:txBody>
      </p:sp>
    </p:spTree>
    <p:extLst>
      <p:ext uri="{BB962C8B-B14F-4D97-AF65-F5344CB8AC3E}">
        <p14:creationId xmlns:p14="http://schemas.microsoft.com/office/powerpoint/2010/main" val="10736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Inference in a Nutshell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8990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794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D30352-D098-4C22-8B41-777874EA8F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E825C3-FB55-4C3E-93BF-7BDD709CBF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6AC0FF-727E-4C08-B6F1-4C6F38F1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C96AC0FF-727E-4C08-B6F1-4C6F38F10E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3FE622-82B1-4B17-B7F7-29BF82A42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F4E9DD-3322-4A32-8B39-1E1D8D607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04CA3A-17F8-4002-9F74-0F5298628A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CA04CA3A-17F8-4002-9F74-0F5298628A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177E6C-9D7B-4962-9448-E9746E4E65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73FC14-C90A-4EC1-BE63-03580A3698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 smtClean="0"/>
              <a:t>Gather Data</a:t>
            </a:r>
            <a:r>
              <a:rPr lang="en-US" dirty="0" smtClean="0"/>
              <a:t>: Population/Sample, Sampling Procedures</a:t>
            </a:r>
          </a:p>
          <a:p>
            <a:r>
              <a:rPr lang="en-US" u="sng" dirty="0" smtClean="0"/>
              <a:t>Summarize Data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Mean, variance, risk, bias-variance trade-off</a:t>
            </a:r>
          </a:p>
          <a:p>
            <a:pPr lvl="1"/>
            <a:r>
              <a:rPr lang="en-US" dirty="0" smtClean="0"/>
              <a:t>Histograms, </a:t>
            </a:r>
            <a:r>
              <a:rPr lang="en-US" dirty="0" err="1" smtClean="0"/>
              <a:t>Quantile-Quantile</a:t>
            </a:r>
            <a:r>
              <a:rPr lang="en-US" dirty="0" smtClean="0"/>
              <a:t> Plots, Scatterplots</a:t>
            </a:r>
          </a:p>
          <a:p>
            <a:r>
              <a:rPr lang="en-US" u="sng" dirty="0" smtClean="0"/>
              <a:t>Inference</a:t>
            </a:r>
            <a:r>
              <a:rPr lang="en-US" dirty="0" smtClean="0"/>
              <a:t>: Sampling distributions (</a:t>
            </a:r>
            <a:r>
              <a:rPr lang="en-US" dirty="0" err="1" smtClean="0"/>
              <a:t>e.g</a:t>
            </a:r>
            <a:r>
              <a:rPr lang="en-US" dirty="0" smtClean="0"/>
              <a:t> Chi-square, t, and F distributions)</a:t>
            </a:r>
          </a:p>
          <a:p>
            <a:r>
              <a:rPr lang="en-US" u="sng" dirty="0" smtClean="0"/>
              <a:t>Inference</a:t>
            </a:r>
            <a:r>
              <a:rPr lang="en-US" dirty="0" smtClean="0"/>
              <a:t>: One-Sample and Two-Sample Hypothesis Testing</a:t>
            </a:r>
          </a:p>
          <a:p>
            <a:pPr lvl="1"/>
            <a:r>
              <a:rPr lang="en-US" dirty="0" smtClean="0"/>
              <a:t>Derivation of confidence intervals</a:t>
            </a:r>
          </a:p>
          <a:p>
            <a:pPr lvl="1"/>
            <a:r>
              <a:rPr lang="en-US" dirty="0" smtClean="0"/>
              <a:t>Type I and II Error, Statistical power</a:t>
            </a:r>
          </a:p>
          <a:p>
            <a:pPr lvl="1"/>
            <a:r>
              <a:rPr lang="en-US" dirty="0" smtClean="0"/>
              <a:t>Factorial Design (Chi-square Test for Independence)</a:t>
            </a:r>
          </a:p>
          <a:p>
            <a:r>
              <a:rPr lang="en-US" u="sng" dirty="0" smtClean="0"/>
              <a:t>Inference</a:t>
            </a:r>
            <a:r>
              <a:rPr lang="en-US" dirty="0" smtClean="0"/>
              <a:t>: Regression</a:t>
            </a:r>
          </a:p>
          <a:p>
            <a:pPr lvl="1"/>
            <a:r>
              <a:rPr lang="en-US" dirty="0" smtClean="0"/>
              <a:t>Simple linear regression</a:t>
            </a:r>
          </a:p>
          <a:p>
            <a:pPr lvl="1"/>
            <a:r>
              <a:rPr lang="en-US" u="sng" dirty="0" smtClean="0"/>
              <a:t>Multiple linear regression</a:t>
            </a:r>
            <a:r>
              <a:rPr lang="en-US" dirty="0" smtClean="0"/>
              <a:t>: ANOVA, MANOVA, ANCOVA, polynomial regression, weighted least squares regression</a:t>
            </a:r>
          </a:p>
          <a:p>
            <a:pPr lvl="1"/>
            <a:r>
              <a:rPr lang="en-US" u="sng" dirty="0" smtClean="0"/>
              <a:t>Generalized linear models (GLMs)</a:t>
            </a:r>
            <a:r>
              <a:rPr lang="en-US" dirty="0" smtClean="0"/>
              <a:t>: Logistic regression, </a:t>
            </a:r>
            <a:r>
              <a:rPr lang="en-US" dirty="0" err="1" smtClean="0"/>
              <a:t>logit</a:t>
            </a:r>
            <a:r>
              <a:rPr lang="en-US" dirty="0" smtClean="0"/>
              <a:t> regression, Poisson regression, </a:t>
            </a:r>
            <a:r>
              <a:rPr lang="en-US" dirty="0" err="1" smtClean="0"/>
              <a:t>probit</a:t>
            </a:r>
            <a:r>
              <a:rPr lang="en-US" dirty="0" smtClean="0"/>
              <a:t> regression</a:t>
            </a:r>
          </a:p>
          <a:p>
            <a:pPr lvl="1"/>
            <a:r>
              <a:rPr lang="en-US" u="sng" dirty="0" smtClean="0"/>
              <a:t>Time Series Models</a:t>
            </a:r>
            <a:r>
              <a:rPr lang="en-US" dirty="0" smtClean="0"/>
              <a:t>: AR and ARMA models</a:t>
            </a:r>
          </a:p>
          <a:p>
            <a:pPr lvl="1"/>
            <a:r>
              <a:rPr lang="en-US" u="sng" dirty="0" smtClean="0"/>
              <a:t>Model Diagnostics</a:t>
            </a:r>
            <a:r>
              <a:rPr lang="en-US" dirty="0" smtClean="0"/>
              <a:t>: Stepwise, Lasso, Ridge, AIC/BIC/Mallow’s </a:t>
            </a:r>
            <a:r>
              <a:rPr lang="en-US" dirty="0" err="1" smtClean="0"/>
              <a:t>Cp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230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Topics (if we have 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Nonparametric Regression: </a:t>
            </a:r>
          </a:p>
          <a:p>
            <a:pPr lvl="1"/>
            <a:r>
              <a:rPr lang="en-US" dirty="0"/>
              <a:t>Moving average estimators</a:t>
            </a:r>
          </a:p>
          <a:p>
            <a:pPr lvl="1"/>
            <a:r>
              <a:rPr lang="en-US" dirty="0"/>
              <a:t>Kernel methods</a:t>
            </a:r>
          </a:p>
          <a:p>
            <a:pPr lvl="1"/>
            <a:r>
              <a:rPr lang="en-US" dirty="0" smtClean="0"/>
              <a:t>B-splines</a:t>
            </a:r>
          </a:p>
          <a:p>
            <a:r>
              <a:rPr lang="en-US" dirty="0" smtClean="0"/>
              <a:t>Nonparametric Inference</a:t>
            </a:r>
          </a:p>
          <a:p>
            <a:pPr lvl="1"/>
            <a:r>
              <a:rPr lang="en-US" dirty="0" smtClean="0"/>
              <a:t>Permutation </a:t>
            </a:r>
            <a:r>
              <a:rPr lang="en-US" dirty="0" smtClean="0"/>
              <a:t>Test </a:t>
            </a:r>
            <a:endParaRPr lang="en-US" dirty="0" smtClean="0"/>
          </a:p>
          <a:p>
            <a:pPr lvl="1"/>
            <a:r>
              <a:rPr lang="en-US" dirty="0" smtClean="0"/>
              <a:t>Welch’s Test, Signed-Rank Test, Kolmogorov-Smirnov Test</a:t>
            </a:r>
          </a:p>
          <a:p>
            <a:r>
              <a:rPr lang="en-US" dirty="0" smtClean="0"/>
              <a:t>Bootstrap, Bayesian Inference, and Computation-based Inference</a:t>
            </a:r>
          </a:p>
          <a:p>
            <a:r>
              <a:rPr lang="en-US" dirty="0" smtClean="0"/>
              <a:t>Multivariate Methods: </a:t>
            </a:r>
          </a:p>
          <a:p>
            <a:pPr lvl="1"/>
            <a:r>
              <a:rPr lang="en-US" dirty="0" smtClean="0"/>
              <a:t>PCA and CCA</a:t>
            </a:r>
          </a:p>
          <a:p>
            <a:pPr lvl="1"/>
            <a:r>
              <a:rPr lang="en-US" dirty="0" smtClean="0"/>
              <a:t>SVD</a:t>
            </a:r>
          </a:p>
          <a:p>
            <a:r>
              <a:rPr lang="en-US" dirty="0" smtClean="0"/>
              <a:t>Likelihood-based Inference</a:t>
            </a:r>
          </a:p>
          <a:p>
            <a:pPr lvl="1"/>
            <a:r>
              <a:rPr lang="en-US" dirty="0" smtClean="0"/>
              <a:t>Maximum Likelihood Estimators (MLE), Inference on MLEs</a:t>
            </a:r>
          </a:p>
        </p:txBody>
      </p:sp>
    </p:spTree>
    <p:extLst>
      <p:ext uri="{BB962C8B-B14F-4D97-AF65-F5344CB8AC3E}">
        <p14:creationId xmlns:p14="http://schemas.microsoft.com/office/powerpoint/2010/main" val="57398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476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Lecture 0</vt:lpstr>
      <vt:lpstr>Course Information</vt:lpstr>
      <vt:lpstr>PowerPoint Presentation</vt:lpstr>
      <vt:lpstr>Final Project</vt:lpstr>
      <vt:lpstr>Prerequisite</vt:lpstr>
      <vt:lpstr>Statistical Inference in a Nutshell</vt:lpstr>
      <vt:lpstr>Topics Covered</vt:lpstr>
      <vt:lpstr>Additional Topics (if we have time)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Kang, Hyunseung</dc:creator>
  <cp:lastModifiedBy>Kang, Hyunseung</cp:lastModifiedBy>
  <cp:revision>49</cp:revision>
  <dcterms:created xsi:type="dcterms:W3CDTF">2012-06-06T20:49:27Z</dcterms:created>
  <dcterms:modified xsi:type="dcterms:W3CDTF">2012-07-02T13:28:29Z</dcterms:modified>
</cp:coreProperties>
</file>