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58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4" d="100"/>
          <a:sy n="104" d="100"/>
        </p:scale>
        <p:origin x="24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2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0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1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2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5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8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9C1F9-C6B1-45A0-9EA1-B678950C28E9}" type="datetimeFigureOut">
              <a:rPr lang="en-US" smtClean="0"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F9AE-D1A3-4E70-8EAB-D0301AC7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0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Population and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old am I?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l">
              <a:buAutoNum type="arabicParenR"/>
            </a:pPr>
            <a:r>
              <a:rPr lang="en-US" dirty="0" smtClean="0"/>
              <a:t>What is the population</a:t>
            </a:r>
          </a:p>
          <a:p>
            <a:pPr marL="514350" indent="-514350" algn="l">
              <a:buAutoNum type="arabicParenR"/>
            </a:pPr>
            <a:r>
              <a:rPr lang="en-US" dirty="0" smtClean="0"/>
              <a:t>What is my sample</a:t>
            </a:r>
          </a:p>
          <a:p>
            <a:pPr marL="514350" indent="-514350" algn="l">
              <a:buAutoNum type="arabicParenR"/>
            </a:pPr>
            <a:r>
              <a:rPr lang="en-US" dirty="0" smtClean="0"/>
              <a:t>What parameters am I interested in</a:t>
            </a:r>
          </a:p>
          <a:p>
            <a:pPr marL="514350" indent="-514350" algn="l">
              <a:buAutoNum type="arabicParenR"/>
            </a:pPr>
            <a:r>
              <a:rPr lang="en-US" dirty="0" smtClean="0"/>
              <a:t>What statistics should I use to estimate the parameters?</a:t>
            </a:r>
          </a:p>
          <a:p>
            <a:pPr marL="514350" indent="-514350" algn="l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3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Population</a:t>
            </a:r>
            <a:r>
              <a:rPr lang="en-US" dirty="0" smtClean="0"/>
              <a:t>: a collection of units </a:t>
            </a:r>
          </a:p>
          <a:p>
            <a:pPr lvl="1"/>
            <a:r>
              <a:rPr lang="en-US" b="1" dirty="0" smtClean="0"/>
              <a:t>Parameters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numerical description </a:t>
            </a:r>
            <a:r>
              <a:rPr lang="en-US" dirty="0" smtClean="0"/>
              <a:t>of the collection</a:t>
            </a:r>
          </a:p>
          <a:p>
            <a:pPr lvl="2"/>
            <a:r>
              <a:rPr lang="en-US" dirty="0" smtClean="0"/>
              <a:t>E.g. Mean, variance, cumulative distribution function, etc.</a:t>
            </a:r>
            <a:endParaRPr lang="en-US" dirty="0"/>
          </a:p>
          <a:p>
            <a:r>
              <a:rPr lang="en-US" b="1" dirty="0" smtClean="0"/>
              <a:t>Sample</a:t>
            </a:r>
            <a:r>
              <a:rPr lang="en-US" dirty="0" smtClean="0"/>
              <a:t>: a </a:t>
            </a:r>
            <a:r>
              <a:rPr lang="en-US" dirty="0" smtClean="0">
                <a:solidFill>
                  <a:srgbClr val="FF0000"/>
                </a:solidFill>
              </a:rPr>
              <a:t>manageable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representative</a:t>
            </a:r>
            <a:r>
              <a:rPr lang="en-US" dirty="0" smtClean="0"/>
              <a:t> collection of units </a:t>
            </a:r>
          </a:p>
          <a:p>
            <a:pPr lvl="1"/>
            <a:r>
              <a:rPr lang="en-US" dirty="0" smtClean="0"/>
              <a:t>We derive </a:t>
            </a:r>
            <a:r>
              <a:rPr lang="en-US" b="1" dirty="0" smtClean="0"/>
              <a:t>statistics</a:t>
            </a:r>
            <a:r>
              <a:rPr lang="en-US" dirty="0" smtClean="0"/>
              <a:t> that </a:t>
            </a:r>
            <a:r>
              <a:rPr lang="en-US" dirty="0" smtClean="0">
                <a:solidFill>
                  <a:srgbClr val="FF0000"/>
                </a:solidFill>
              </a:rPr>
              <a:t>estimate</a:t>
            </a:r>
            <a:r>
              <a:rPr lang="en-US" dirty="0" smtClean="0"/>
              <a:t> the parameters</a:t>
            </a:r>
          </a:p>
          <a:p>
            <a:pPr lvl="2"/>
            <a:r>
              <a:rPr lang="en-US" dirty="0" smtClean="0"/>
              <a:t>E.g. Sample mean, sample variance, empirical distribution function,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0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3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Representative Sampling Strategies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b="1" dirty="0" smtClean="0"/>
                  <a:t>Simple Random Sampling (SRS)</a:t>
                </a:r>
                <a:r>
                  <a:rPr lang="en-US" dirty="0" smtClean="0"/>
                  <a:t>: randomly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objects from the population</a:t>
                </a:r>
              </a:p>
              <a:p>
                <a:pPr lvl="1"/>
                <a:r>
                  <a:rPr lang="en-US" dirty="0" smtClean="0"/>
                  <a:t>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-subset of the population is equally likely</a:t>
                </a:r>
              </a:p>
              <a:p>
                <a:pPr lvl="1"/>
                <a:r>
                  <a:rPr lang="en-US" dirty="0" smtClean="0"/>
                  <a:t>If objects are randomly sampled with replacement or if the population size is infinite, it is </a:t>
                </a:r>
                <a:r>
                  <a:rPr lang="en-US" dirty="0" err="1" smtClean="0"/>
                  <a:t>i.i.d</a:t>
                </a:r>
                <a:r>
                  <a:rPr lang="en-US" dirty="0" smtClean="0"/>
                  <a:t>. (independent and identically distributed…more on this later) </a:t>
                </a:r>
              </a:p>
              <a:p>
                <a:endParaRPr lang="en-US" dirty="0"/>
              </a:p>
              <a:p>
                <a:r>
                  <a:rPr lang="en-US" b="1" dirty="0" smtClean="0"/>
                  <a:t>Stratified Sampling</a:t>
                </a:r>
                <a:r>
                  <a:rPr lang="en-US" dirty="0" smtClean="0"/>
                  <a:t>: divide the population into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 homogenous groups and perform SRS on each group</a:t>
                </a:r>
              </a:p>
              <a:p>
                <a:pPr lvl="1"/>
                <a:r>
                  <a:rPr lang="en-US" u="sng" dirty="0" smtClean="0"/>
                  <a:t>Example 1</a:t>
                </a:r>
                <a:r>
                  <a:rPr lang="en-US" dirty="0" smtClean="0"/>
                  <a:t>: Efficacy of malaria vaccine</a:t>
                </a:r>
              </a:p>
              <a:p>
                <a:pPr lvl="1"/>
                <a:r>
                  <a:rPr lang="en-US" dirty="0" smtClean="0"/>
                  <a:t>Divide the population into children and adults.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5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e have a </a:t>
            </a:r>
            <a:r>
              <a:rPr lang="en-US" b="1" dirty="0" smtClean="0"/>
              <a:t>population</a:t>
            </a:r>
            <a:r>
              <a:rPr lang="en-US" dirty="0" smtClean="0"/>
              <a:t> to conduct our study.</a:t>
            </a:r>
          </a:p>
          <a:p>
            <a:endParaRPr lang="en-US" dirty="0"/>
          </a:p>
          <a:p>
            <a:r>
              <a:rPr lang="en-US" dirty="0" smtClean="0"/>
              <a:t>Often, we </a:t>
            </a:r>
            <a:r>
              <a:rPr lang="en-US" dirty="0" smtClean="0">
                <a:solidFill>
                  <a:srgbClr val="FF0000"/>
                </a:solidFill>
              </a:rPr>
              <a:t>can’t</a:t>
            </a:r>
            <a:r>
              <a:rPr lang="en-US" dirty="0" smtClean="0"/>
              <a:t> gather information from every member of the population. Therefore, we </a:t>
            </a:r>
            <a:r>
              <a:rPr lang="en-US" b="1" dirty="0" smtClean="0"/>
              <a:t>sample!</a:t>
            </a:r>
          </a:p>
          <a:p>
            <a:endParaRPr lang="en-US" b="1" dirty="0"/>
          </a:p>
          <a:p>
            <a:r>
              <a:rPr lang="en-US" dirty="0" smtClean="0"/>
              <a:t>From the sample, we investigate various </a:t>
            </a:r>
            <a:r>
              <a:rPr lang="en-US" dirty="0" smtClean="0">
                <a:solidFill>
                  <a:srgbClr val="FF0000"/>
                </a:solidFill>
              </a:rPr>
              <a:t>features of the population</a:t>
            </a:r>
            <a:r>
              <a:rPr lang="en-US" dirty="0" smtClean="0"/>
              <a:t>, called </a:t>
            </a:r>
            <a:r>
              <a:rPr lang="en-US" b="1" dirty="0" smtClean="0"/>
              <a:t>parameters</a:t>
            </a:r>
            <a:endParaRPr lang="en-US" dirty="0"/>
          </a:p>
          <a:p>
            <a:endParaRPr lang="en-US" b="1" dirty="0"/>
          </a:p>
          <a:p>
            <a:r>
              <a:rPr lang="en-US" dirty="0" smtClean="0"/>
              <a:t>We do this by creating </a:t>
            </a:r>
            <a:r>
              <a:rPr lang="en-US" b="1" dirty="0" smtClean="0"/>
              <a:t>statistics</a:t>
            </a:r>
            <a:r>
              <a:rPr lang="en-US" dirty="0" smtClean="0"/>
              <a:t> based on the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3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Population</a:t>
            </a:r>
            <a:r>
              <a:rPr lang="en-US" dirty="0" smtClean="0"/>
              <a:t>: A  collection of objects for study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 1: </a:t>
            </a:r>
          </a:p>
          <a:p>
            <a:pPr lvl="1"/>
            <a:r>
              <a:rPr lang="en-US" u="sng" dirty="0" smtClean="0"/>
              <a:t>Goal</a:t>
            </a:r>
            <a:r>
              <a:rPr lang="en-US" dirty="0" smtClean="0"/>
              <a:t>: Study the efficacy of a new malaria vaccine</a:t>
            </a:r>
          </a:p>
          <a:p>
            <a:pPr lvl="1"/>
            <a:r>
              <a:rPr lang="en-US" u="sng" dirty="0" smtClean="0"/>
              <a:t>Population</a:t>
            </a:r>
            <a:r>
              <a:rPr lang="en-US" dirty="0" smtClean="0"/>
              <a:t>: Individuals prone to malarial infection</a:t>
            </a:r>
          </a:p>
          <a:p>
            <a:pPr lvl="1"/>
            <a:r>
              <a:rPr lang="en-US" dirty="0" smtClean="0"/>
              <a:t>Why not just have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individuals as the population?</a:t>
            </a:r>
          </a:p>
          <a:p>
            <a:endParaRPr lang="en-US" dirty="0"/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u="sng" dirty="0" smtClean="0"/>
              <a:t>Goal</a:t>
            </a:r>
            <a:r>
              <a:rPr lang="en-US" dirty="0" smtClean="0"/>
              <a:t>: Study the pattern of spam mail in Gmail</a:t>
            </a:r>
          </a:p>
          <a:p>
            <a:pPr lvl="1"/>
            <a:r>
              <a:rPr lang="en-US" u="sng" dirty="0" smtClean="0"/>
              <a:t>Population</a:t>
            </a:r>
            <a:r>
              <a:rPr lang="en-US" dirty="0" smtClean="0"/>
              <a:t>: All the possible spam mail that are (and will be in Google’s servers)</a:t>
            </a:r>
          </a:p>
          <a:p>
            <a:pPr lvl="1"/>
            <a:r>
              <a:rPr lang="en-US" u="sng" dirty="0" smtClean="0"/>
              <a:t>Note</a:t>
            </a:r>
            <a:r>
              <a:rPr lang="en-US" dirty="0" smtClean="0"/>
              <a:t>: objects in the population </a:t>
            </a:r>
            <a:r>
              <a:rPr lang="en-US" dirty="0" smtClean="0">
                <a:solidFill>
                  <a:srgbClr val="FF0000"/>
                </a:solidFill>
              </a:rPr>
              <a:t>may not exist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6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P</a:t>
            </a:r>
            <a:r>
              <a:rPr lang="en-US" dirty="0" smtClean="0"/>
              <a:t>atterns?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82" y="1600200"/>
            <a:ext cx="797003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419600" y="5334000"/>
            <a:ext cx="1219200" cy="2286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0" y="1624584"/>
            <a:ext cx="9144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114800" y="2514600"/>
            <a:ext cx="1219200" cy="2286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62000" y="2019300"/>
            <a:ext cx="914400" cy="1997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190744" y="3121152"/>
            <a:ext cx="1219200" cy="2286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943088" y="2380488"/>
            <a:ext cx="609600" cy="112471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65048" y="3657600"/>
            <a:ext cx="9144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2000" y="5638800"/>
            <a:ext cx="9144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693408" y="1125974"/>
            <a:ext cx="123748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Weekend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1" name="Straight Arrow Connector 20"/>
          <p:cNvCxnSpPr>
            <a:stCxn id="17" idx="2"/>
          </p:cNvCxnSpPr>
          <p:nvPr/>
        </p:nvCxnSpPr>
        <p:spPr>
          <a:xfrm>
            <a:off x="7312152" y="1495306"/>
            <a:ext cx="618744" cy="14475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38400" y="3429000"/>
            <a:ext cx="4572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“It’s Friday, Friday, </a:t>
            </a:r>
            <a:r>
              <a:rPr lang="en-US" dirty="0" err="1" smtClean="0">
                <a:solidFill>
                  <a:srgbClr val="7030A0"/>
                </a:solidFill>
              </a:rPr>
              <a:t>Gotta</a:t>
            </a:r>
            <a:r>
              <a:rPr lang="en-US" dirty="0" smtClean="0">
                <a:solidFill>
                  <a:srgbClr val="7030A0"/>
                </a:solidFill>
              </a:rPr>
              <a:t> get down on Friday…”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008114" y="3592895"/>
            <a:ext cx="934974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65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Often, we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can’t</a:t>
                </a:r>
                <a:r>
                  <a:rPr lang="en-US" dirty="0" smtClean="0"/>
                  <a:t> take measurements for every single object in the population</a:t>
                </a:r>
              </a:p>
              <a:p>
                <a:pPr lvl="1"/>
                <a:r>
                  <a:rPr lang="en-US" dirty="0" smtClean="0"/>
                  <a:t>Expensive, morally unjustified, etc.</a:t>
                </a:r>
              </a:p>
              <a:p>
                <a:pPr lvl="1"/>
                <a:r>
                  <a:rPr lang="en-US" dirty="0" smtClean="0"/>
                  <a:t>May not even exist yet!</a:t>
                </a:r>
              </a:p>
              <a:p>
                <a:endParaRPr lang="en-US" b="1" dirty="0"/>
              </a:p>
              <a:p>
                <a:r>
                  <a:rPr lang="en-US" b="1" dirty="0" smtClean="0"/>
                  <a:t>Sample</a:t>
                </a:r>
                <a:r>
                  <a:rPr lang="en-US" dirty="0" smtClean="0"/>
                  <a:t>: A manageable subset of the population that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representative</a:t>
                </a:r>
                <a:r>
                  <a:rPr lang="en-US" dirty="0" smtClean="0"/>
                  <a:t> of the population</a:t>
                </a:r>
              </a:p>
              <a:p>
                <a:pPr lvl="1"/>
                <a:r>
                  <a:rPr lang="en-US" dirty="0" smtClean="0"/>
                  <a:t>Size of subset denoted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Measurements from sample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Parameters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numerical features/descriptions/characteristics</a:t>
            </a:r>
            <a:r>
              <a:rPr lang="en-US" dirty="0" smtClean="0"/>
              <a:t> of  the population, usually unknown </a:t>
            </a:r>
          </a:p>
          <a:p>
            <a:pPr lvl="1"/>
            <a:r>
              <a:rPr lang="en-US" dirty="0" smtClean="0"/>
              <a:t>From example 1 (malaria vaccine efficacy): </a:t>
            </a:r>
          </a:p>
          <a:p>
            <a:pPr lvl="2"/>
            <a:r>
              <a:rPr lang="en-US" u="sng" dirty="0" smtClean="0"/>
              <a:t>Distribution</a:t>
            </a:r>
            <a:r>
              <a:rPr lang="en-US" dirty="0" smtClean="0"/>
              <a:t> of body temperature for all individuals after vaccination</a:t>
            </a:r>
          </a:p>
          <a:p>
            <a:pPr lvl="2"/>
            <a:r>
              <a:rPr lang="en-US" u="sng" dirty="0" smtClean="0"/>
              <a:t>Average difference</a:t>
            </a:r>
            <a:r>
              <a:rPr lang="en-US" dirty="0" smtClean="0"/>
              <a:t> in parasite levels for all individuals before and after vaccination</a:t>
            </a:r>
          </a:p>
          <a:p>
            <a:pPr lvl="1"/>
            <a:r>
              <a:rPr lang="en-US" dirty="0" smtClean="0"/>
              <a:t>From example 2 (Gmail spam pattern):</a:t>
            </a:r>
          </a:p>
          <a:p>
            <a:pPr lvl="2"/>
            <a:r>
              <a:rPr lang="en-US" u="sng" dirty="0" smtClean="0"/>
              <a:t>Average</a:t>
            </a:r>
            <a:r>
              <a:rPr lang="en-US" dirty="0" smtClean="0"/>
              <a:t> word count in spam </a:t>
            </a:r>
          </a:p>
          <a:p>
            <a:pPr lvl="2"/>
            <a:r>
              <a:rPr lang="en-US" u="sng" dirty="0" smtClean="0"/>
              <a:t>Frequency</a:t>
            </a:r>
            <a:r>
              <a:rPr lang="en-US" dirty="0" smtClean="0"/>
              <a:t> of spam for each day of the week</a:t>
            </a:r>
          </a:p>
        </p:txBody>
      </p:sp>
    </p:spTree>
    <p:extLst>
      <p:ext uri="{BB962C8B-B14F-4D97-AF65-F5344CB8AC3E}">
        <p14:creationId xmlns:p14="http://schemas.microsoft.com/office/powerpoint/2010/main" val="93618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34339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Statistic</a:t>
                </a:r>
                <a:r>
                  <a:rPr lang="en-US" dirty="0" smtClean="0"/>
                  <a:t>: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function of the sample </a:t>
                </a:r>
                <a:r>
                  <a:rPr lang="en-US" dirty="0" smtClean="0"/>
                  <a:t>that is used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estimate</a:t>
                </a:r>
                <a:r>
                  <a:rPr lang="en-US" dirty="0" smtClean="0"/>
                  <a:t>/infer about </a:t>
                </a:r>
                <a:r>
                  <a:rPr lang="en-US" dirty="0"/>
                  <a:t>the unknown </a:t>
                </a:r>
                <a:r>
                  <a:rPr lang="en-US" b="1" dirty="0" smtClean="0"/>
                  <a:t>parameters</a:t>
                </a:r>
                <a:r>
                  <a:rPr lang="en-US" dirty="0" smtClean="0"/>
                  <a:t>!</a:t>
                </a:r>
              </a:p>
              <a:p>
                <a:pPr lvl="1"/>
                <a:r>
                  <a:rPr lang="en-US" dirty="0" smtClean="0"/>
                  <a:t>Examples: Sample mean, sample variance, empirical distribution/frequency, etc. 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Generally a statistic is denoted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is a function of the sample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343399"/>
              </a:xfrm>
              <a:blipFill rotWithShape="1">
                <a:blip r:embed="rId2"/>
                <a:stretch>
                  <a:fillRect l="-1630" t="-2949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55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Population/Parameter and Sample/Statistic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6176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798576" y="2971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50976" y="3124200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103376" y="3276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255776" y="342900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08176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60576" y="3733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560576" y="2386584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712976" y="253898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865376" y="269138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950976" y="2642616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103376" y="2795016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255776" y="2947416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408176" y="3099816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60576" y="3252216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712976" y="3404616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865376" y="3557016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017776" y="3709416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27376" y="3334512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170176" y="2877312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255776" y="2490216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408176" y="2642616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560576" y="2795016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712976" y="2947416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865376" y="309981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017776" y="325221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170176" y="3404616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2322576" y="3557016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170176" y="2572512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2478024" y="2828544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667000" y="301752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883408" y="3191256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2362200" y="3099816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98576" y="4343400"/>
            <a:ext cx="255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950976" y="2404872"/>
            <a:ext cx="1682676" cy="1545336"/>
          </a:xfrm>
          <a:custGeom>
            <a:avLst/>
            <a:gdLst>
              <a:gd name="connsiteX0" fmla="*/ 1682496 w 1682676"/>
              <a:gd name="connsiteY0" fmla="*/ 36576 h 1545336"/>
              <a:gd name="connsiteX1" fmla="*/ 1636776 w 1682676"/>
              <a:gd name="connsiteY1" fmla="*/ 18288 h 1545336"/>
              <a:gd name="connsiteX2" fmla="*/ 1508760 w 1682676"/>
              <a:gd name="connsiteY2" fmla="*/ 0 h 1545336"/>
              <a:gd name="connsiteX3" fmla="*/ 923544 w 1682676"/>
              <a:gd name="connsiteY3" fmla="*/ 9144 h 1545336"/>
              <a:gd name="connsiteX4" fmla="*/ 758952 w 1682676"/>
              <a:gd name="connsiteY4" fmla="*/ 27432 h 1545336"/>
              <a:gd name="connsiteX5" fmla="*/ 676656 w 1682676"/>
              <a:gd name="connsiteY5" fmla="*/ 45720 h 1545336"/>
              <a:gd name="connsiteX6" fmla="*/ 594360 w 1682676"/>
              <a:gd name="connsiteY6" fmla="*/ 54864 h 1545336"/>
              <a:gd name="connsiteX7" fmla="*/ 557784 w 1682676"/>
              <a:gd name="connsiteY7" fmla="*/ 73152 h 1545336"/>
              <a:gd name="connsiteX8" fmla="*/ 502920 w 1682676"/>
              <a:gd name="connsiteY8" fmla="*/ 91440 h 1545336"/>
              <a:gd name="connsiteX9" fmla="*/ 466344 w 1682676"/>
              <a:gd name="connsiteY9" fmla="*/ 109728 h 1545336"/>
              <a:gd name="connsiteX10" fmla="*/ 438912 w 1682676"/>
              <a:gd name="connsiteY10" fmla="*/ 118872 h 1545336"/>
              <a:gd name="connsiteX11" fmla="*/ 310896 w 1682676"/>
              <a:gd name="connsiteY11" fmla="*/ 210312 h 1545336"/>
              <a:gd name="connsiteX12" fmla="*/ 265176 w 1682676"/>
              <a:gd name="connsiteY12" fmla="*/ 237744 h 1545336"/>
              <a:gd name="connsiteX13" fmla="*/ 228600 w 1682676"/>
              <a:gd name="connsiteY13" fmla="*/ 274320 h 1545336"/>
              <a:gd name="connsiteX14" fmla="*/ 137160 w 1682676"/>
              <a:gd name="connsiteY14" fmla="*/ 356616 h 1545336"/>
              <a:gd name="connsiteX15" fmla="*/ 100584 w 1682676"/>
              <a:gd name="connsiteY15" fmla="*/ 411480 h 1545336"/>
              <a:gd name="connsiteX16" fmla="*/ 91440 w 1682676"/>
              <a:gd name="connsiteY16" fmla="*/ 448056 h 1545336"/>
              <a:gd name="connsiteX17" fmla="*/ 54864 w 1682676"/>
              <a:gd name="connsiteY17" fmla="*/ 530352 h 1545336"/>
              <a:gd name="connsiteX18" fmla="*/ 45720 w 1682676"/>
              <a:gd name="connsiteY18" fmla="*/ 576072 h 1545336"/>
              <a:gd name="connsiteX19" fmla="*/ 27432 w 1682676"/>
              <a:gd name="connsiteY19" fmla="*/ 603504 h 1545336"/>
              <a:gd name="connsiteX20" fmla="*/ 18288 w 1682676"/>
              <a:gd name="connsiteY20" fmla="*/ 649224 h 1545336"/>
              <a:gd name="connsiteX21" fmla="*/ 0 w 1682676"/>
              <a:gd name="connsiteY21" fmla="*/ 704088 h 1545336"/>
              <a:gd name="connsiteX22" fmla="*/ 18288 w 1682676"/>
              <a:gd name="connsiteY22" fmla="*/ 932688 h 1545336"/>
              <a:gd name="connsiteX23" fmla="*/ 45720 w 1682676"/>
              <a:gd name="connsiteY23" fmla="*/ 987552 h 1545336"/>
              <a:gd name="connsiteX24" fmla="*/ 54864 w 1682676"/>
              <a:gd name="connsiteY24" fmla="*/ 1014984 h 1545336"/>
              <a:gd name="connsiteX25" fmla="*/ 109728 w 1682676"/>
              <a:gd name="connsiteY25" fmla="*/ 1106424 h 1545336"/>
              <a:gd name="connsiteX26" fmla="*/ 146304 w 1682676"/>
              <a:gd name="connsiteY26" fmla="*/ 1161288 h 1545336"/>
              <a:gd name="connsiteX27" fmla="*/ 164592 w 1682676"/>
              <a:gd name="connsiteY27" fmla="*/ 1188720 h 1545336"/>
              <a:gd name="connsiteX28" fmla="*/ 192024 w 1682676"/>
              <a:gd name="connsiteY28" fmla="*/ 1216152 h 1545336"/>
              <a:gd name="connsiteX29" fmla="*/ 228600 w 1682676"/>
              <a:gd name="connsiteY29" fmla="*/ 1271016 h 1545336"/>
              <a:gd name="connsiteX30" fmla="*/ 292608 w 1682676"/>
              <a:gd name="connsiteY30" fmla="*/ 1335024 h 1545336"/>
              <a:gd name="connsiteX31" fmla="*/ 320040 w 1682676"/>
              <a:gd name="connsiteY31" fmla="*/ 1362456 h 1545336"/>
              <a:gd name="connsiteX32" fmla="*/ 347472 w 1682676"/>
              <a:gd name="connsiteY32" fmla="*/ 1399032 h 1545336"/>
              <a:gd name="connsiteX33" fmla="*/ 374904 w 1682676"/>
              <a:gd name="connsiteY33" fmla="*/ 1417320 h 1545336"/>
              <a:gd name="connsiteX34" fmla="*/ 402336 w 1682676"/>
              <a:gd name="connsiteY34" fmla="*/ 1444752 h 1545336"/>
              <a:gd name="connsiteX35" fmla="*/ 484632 w 1682676"/>
              <a:gd name="connsiteY35" fmla="*/ 1490472 h 1545336"/>
              <a:gd name="connsiteX36" fmla="*/ 594360 w 1682676"/>
              <a:gd name="connsiteY36" fmla="*/ 1527048 h 1545336"/>
              <a:gd name="connsiteX37" fmla="*/ 704088 w 1682676"/>
              <a:gd name="connsiteY37" fmla="*/ 1545336 h 1545336"/>
              <a:gd name="connsiteX38" fmla="*/ 1115568 w 1682676"/>
              <a:gd name="connsiteY38" fmla="*/ 1536192 h 1545336"/>
              <a:gd name="connsiteX39" fmla="*/ 1225296 w 1682676"/>
              <a:gd name="connsiteY39" fmla="*/ 1490472 h 1545336"/>
              <a:gd name="connsiteX40" fmla="*/ 1280160 w 1682676"/>
              <a:gd name="connsiteY40" fmla="*/ 1453896 h 1545336"/>
              <a:gd name="connsiteX41" fmla="*/ 1335024 w 1682676"/>
              <a:gd name="connsiteY41" fmla="*/ 1353312 h 1545336"/>
              <a:gd name="connsiteX42" fmla="*/ 1353312 w 1682676"/>
              <a:gd name="connsiteY42" fmla="*/ 1280160 h 1545336"/>
              <a:gd name="connsiteX43" fmla="*/ 1362456 w 1682676"/>
              <a:gd name="connsiteY43" fmla="*/ 1252728 h 1545336"/>
              <a:gd name="connsiteX44" fmla="*/ 1371600 w 1682676"/>
              <a:gd name="connsiteY44" fmla="*/ 1216152 h 1545336"/>
              <a:gd name="connsiteX45" fmla="*/ 1389888 w 1682676"/>
              <a:gd name="connsiteY45" fmla="*/ 1179576 h 1545336"/>
              <a:gd name="connsiteX46" fmla="*/ 1408176 w 1682676"/>
              <a:gd name="connsiteY46" fmla="*/ 1097280 h 1545336"/>
              <a:gd name="connsiteX47" fmla="*/ 1417320 w 1682676"/>
              <a:gd name="connsiteY47" fmla="*/ 1051560 h 1545336"/>
              <a:gd name="connsiteX48" fmla="*/ 1435608 w 1682676"/>
              <a:gd name="connsiteY48" fmla="*/ 1014984 h 1545336"/>
              <a:gd name="connsiteX49" fmla="*/ 1444752 w 1682676"/>
              <a:gd name="connsiteY49" fmla="*/ 923544 h 1545336"/>
              <a:gd name="connsiteX50" fmla="*/ 1463040 w 1682676"/>
              <a:gd name="connsiteY50" fmla="*/ 850392 h 1545336"/>
              <a:gd name="connsiteX51" fmla="*/ 1481328 w 1682676"/>
              <a:gd name="connsiteY51" fmla="*/ 758952 h 1545336"/>
              <a:gd name="connsiteX52" fmla="*/ 1490472 w 1682676"/>
              <a:gd name="connsiteY52" fmla="*/ 731520 h 1545336"/>
              <a:gd name="connsiteX53" fmla="*/ 1508760 w 1682676"/>
              <a:gd name="connsiteY53" fmla="*/ 694944 h 1545336"/>
              <a:gd name="connsiteX54" fmla="*/ 1536192 w 1682676"/>
              <a:gd name="connsiteY54" fmla="*/ 640080 h 1545336"/>
              <a:gd name="connsiteX55" fmla="*/ 1563624 w 1682676"/>
              <a:gd name="connsiteY55" fmla="*/ 566928 h 1545336"/>
              <a:gd name="connsiteX56" fmla="*/ 1591056 w 1682676"/>
              <a:gd name="connsiteY56" fmla="*/ 493776 h 1545336"/>
              <a:gd name="connsiteX57" fmla="*/ 1618488 w 1682676"/>
              <a:gd name="connsiteY57" fmla="*/ 457200 h 1545336"/>
              <a:gd name="connsiteX58" fmla="*/ 1645920 w 1682676"/>
              <a:gd name="connsiteY58" fmla="*/ 402336 h 1545336"/>
              <a:gd name="connsiteX59" fmla="*/ 1664208 w 1682676"/>
              <a:gd name="connsiteY59" fmla="*/ 338328 h 1545336"/>
              <a:gd name="connsiteX60" fmla="*/ 1682496 w 1682676"/>
              <a:gd name="connsiteY60" fmla="*/ 310896 h 1545336"/>
              <a:gd name="connsiteX61" fmla="*/ 1673352 w 1682676"/>
              <a:gd name="connsiteY61" fmla="*/ 173736 h 1545336"/>
              <a:gd name="connsiteX62" fmla="*/ 1645920 w 1682676"/>
              <a:gd name="connsiteY62" fmla="*/ 118872 h 1545336"/>
              <a:gd name="connsiteX63" fmla="*/ 1636776 w 1682676"/>
              <a:gd name="connsiteY63" fmla="*/ 91440 h 1545336"/>
              <a:gd name="connsiteX64" fmla="*/ 1645920 w 1682676"/>
              <a:gd name="connsiteY64" fmla="*/ 64008 h 1545336"/>
              <a:gd name="connsiteX65" fmla="*/ 1682496 w 1682676"/>
              <a:gd name="connsiteY65" fmla="*/ 36576 h 1545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682676" h="1545336">
                <a:moveTo>
                  <a:pt x="1682496" y="36576"/>
                </a:moveTo>
                <a:cubicBezTo>
                  <a:pt x="1680972" y="28956"/>
                  <a:pt x="1652498" y="23005"/>
                  <a:pt x="1636776" y="18288"/>
                </a:cubicBezTo>
                <a:cubicBezTo>
                  <a:pt x="1602524" y="8012"/>
                  <a:pt x="1538071" y="3257"/>
                  <a:pt x="1508760" y="0"/>
                </a:cubicBezTo>
                <a:lnTo>
                  <a:pt x="923544" y="9144"/>
                </a:lnTo>
                <a:cubicBezTo>
                  <a:pt x="872026" y="10500"/>
                  <a:pt x="811282" y="16966"/>
                  <a:pt x="758952" y="27432"/>
                </a:cubicBezTo>
                <a:cubicBezTo>
                  <a:pt x="709035" y="37415"/>
                  <a:pt x="732551" y="37735"/>
                  <a:pt x="676656" y="45720"/>
                </a:cubicBezTo>
                <a:cubicBezTo>
                  <a:pt x="649333" y="49623"/>
                  <a:pt x="621792" y="51816"/>
                  <a:pt x="594360" y="54864"/>
                </a:cubicBezTo>
                <a:cubicBezTo>
                  <a:pt x="582168" y="60960"/>
                  <a:pt x="570440" y="68090"/>
                  <a:pt x="557784" y="73152"/>
                </a:cubicBezTo>
                <a:cubicBezTo>
                  <a:pt x="539886" y="80311"/>
                  <a:pt x="520162" y="82819"/>
                  <a:pt x="502920" y="91440"/>
                </a:cubicBezTo>
                <a:cubicBezTo>
                  <a:pt x="490728" y="97536"/>
                  <a:pt x="478873" y="104358"/>
                  <a:pt x="466344" y="109728"/>
                </a:cubicBezTo>
                <a:cubicBezTo>
                  <a:pt x="457485" y="113525"/>
                  <a:pt x="447533" y="114561"/>
                  <a:pt x="438912" y="118872"/>
                </a:cubicBezTo>
                <a:cubicBezTo>
                  <a:pt x="351336" y="162660"/>
                  <a:pt x="430795" y="138373"/>
                  <a:pt x="310896" y="210312"/>
                </a:cubicBezTo>
                <a:cubicBezTo>
                  <a:pt x="295656" y="219456"/>
                  <a:pt x="279205" y="226833"/>
                  <a:pt x="265176" y="237744"/>
                </a:cubicBezTo>
                <a:cubicBezTo>
                  <a:pt x="251566" y="248330"/>
                  <a:pt x="241576" y="262966"/>
                  <a:pt x="228600" y="274320"/>
                </a:cubicBezTo>
                <a:cubicBezTo>
                  <a:pt x="190823" y="307375"/>
                  <a:pt x="169725" y="307769"/>
                  <a:pt x="137160" y="356616"/>
                </a:cubicBezTo>
                <a:lnTo>
                  <a:pt x="100584" y="411480"/>
                </a:lnTo>
                <a:cubicBezTo>
                  <a:pt x="97536" y="423672"/>
                  <a:pt x="95414" y="436134"/>
                  <a:pt x="91440" y="448056"/>
                </a:cubicBezTo>
                <a:cubicBezTo>
                  <a:pt x="79765" y="483082"/>
                  <a:pt x="70797" y="498486"/>
                  <a:pt x="54864" y="530352"/>
                </a:cubicBezTo>
                <a:cubicBezTo>
                  <a:pt x="51816" y="545592"/>
                  <a:pt x="51177" y="561520"/>
                  <a:pt x="45720" y="576072"/>
                </a:cubicBezTo>
                <a:cubicBezTo>
                  <a:pt x="41861" y="586362"/>
                  <a:pt x="31291" y="593214"/>
                  <a:pt x="27432" y="603504"/>
                </a:cubicBezTo>
                <a:cubicBezTo>
                  <a:pt x="21975" y="618056"/>
                  <a:pt x="22377" y="634230"/>
                  <a:pt x="18288" y="649224"/>
                </a:cubicBezTo>
                <a:cubicBezTo>
                  <a:pt x="13216" y="667822"/>
                  <a:pt x="0" y="704088"/>
                  <a:pt x="0" y="704088"/>
                </a:cubicBezTo>
                <a:cubicBezTo>
                  <a:pt x="6096" y="780288"/>
                  <a:pt x="10144" y="856680"/>
                  <a:pt x="18288" y="932688"/>
                </a:cubicBezTo>
                <a:cubicBezTo>
                  <a:pt x="21422" y="961940"/>
                  <a:pt x="32900" y="961912"/>
                  <a:pt x="45720" y="987552"/>
                </a:cubicBezTo>
                <a:cubicBezTo>
                  <a:pt x="50031" y="996173"/>
                  <a:pt x="51067" y="1006125"/>
                  <a:pt x="54864" y="1014984"/>
                </a:cubicBezTo>
                <a:cubicBezTo>
                  <a:pt x="71735" y="1054349"/>
                  <a:pt x="83726" y="1067421"/>
                  <a:pt x="109728" y="1106424"/>
                </a:cubicBezTo>
                <a:lnTo>
                  <a:pt x="146304" y="1161288"/>
                </a:lnTo>
                <a:cubicBezTo>
                  <a:pt x="152400" y="1170432"/>
                  <a:pt x="156821" y="1180949"/>
                  <a:pt x="164592" y="1188720"/>
                </a:cubicBezTo>
                <a:cubicBezTo>
                  <a:pt x="173736" y="1197864"/>
                  <a:pt x="184085" y="1205944"/>
                  <a:pt x="192024" y="1216152"/>
                </a:cubicBezTo>
                <a:cubicBezTo>
                  <a:pt x="205518" y="1233502"/>
                  <a:pt x="213058" y="1255474"/>
                  <a:pt x="228600" y="1271016"/>
                </a:cubicBezTo>
                <a:lnTo>
                  <a:pt x="292608" y="1335024"/>
                </a:lnTo>
                <a:cubicBezTo>
                  <a:pt x="301752" y="1344168"/>
                  <a:pt x="312281" y="1352111"/>
                  <a:pt x="320040" y="1362456"/>
                </a:cubicBezTo>
                <a:cubicBezTo>
                  <a:pt x="329184" y="1374648"/>
                  <a:pt x="336696" y="1388256"/>
                  <a:pt x="347472" y="1399032"/>
                </a:cubicBezTo>
                <a:cubicBezTo>
                  <a:pt x="355243" y="1406803"/>
                  <a:pt x="366461" y="1410285"/>
                  <a:pt x="374904" y="1417320"/>
                </a:cubicBezTo>
                <a:cubicBezTo>
                  <a:pt x="384838" y="1425599"/>
                  <a:pt x="392128" y="1436813"/>
                  <a:pt x="402336" y="1444752"/>
                </a:cubicBezTo>
                <a:cubicBezTo>
                  <a:pt x="475240" y="1501455"/>
                  <a:pt x="431955" y="1467896"/>
                  <a:pt x="484632" y="1490472"/>
                </a:cubicBezTo>
                <a:cubicBezTo>
                  <a:pt x="544890" y="1516297"/>
                  <a:pt x="505768" y="1512283"/>
                  <a:pt x="594360" y="1527048"/>
                </a:cubicBezTo>
                <a:lnTo>
                  <a:pt x="704088" y="1545336"/>
                </a:lnTo>
                <a:lnTo>
                  <a:pt x="1115568" y="1536192"/>
                </a:lnTo>
                <a:cubicBezTo>
                  <a:pt x="1147167" y="1534902"/>
                  <a:pt x="1209074" y="1501286"/>
                  <a:pt x="1225296" y="1490472"/>
                </a:cubicBezTo>
                <a:lnTo>
                  <a:pt x="1280160" y="1453896"/>
                </a:lnTo>
                <a:cubicBezTo>
                  <a:pt x="1321651" y="1370914"/>
                  <a:pt x="1301614" y="1403427"/>
                  <a:pt x="1335024" y="1353312"/>
                </a:cubicBezTo>
                <a:cubicBezTo>
                  <a:pt x="1341120" y="1328928"/>
                  <a:pt x="1345364" y="1304005"/>
                  <a:pt x="1353312" y="1280160"/>
                </a:cubicBezTo>
                <a:cubicBezTo>
                  <a:pt x="1356360" y="1271016"/>
                  <a:pt x="1359808" y="1261996"/>
                  <a:pt x="1362456" y="1252728"/>
                </a:cubicBezTo>
                <a:cubicBezTo>
                  <a:pt x="1365908" y="1240644"/>
                  <a:pt x="1367187" y="1227919"/>
                  <a:pt x="1371600" y="1216152"/>
                </a:cubicBezTo>
                <a:cubicBezTo>
                  <a:pt x="1376386" y="1203389"/>
                  <a:pt x="1383792" y="1191768"/>
                  <a:pt x="1389888" y="1179576"/>
                </a:cubicBezTo>
                <a:cubicBezTo>
                  <a:pt x="1417467" y="1041683"/>
                  <a:pt x="1382349" y="1213501"/>
                  <a:pt x="1408176" y="1097280"/>
                </a:cubicBezTo>
                <a:cubicBezTo>
                  <a:pt x="1411547" y="1082108"/>
                  <a:pt x="1412405" y="1066304"/>
                  <a:pt x="1417320" y="1051560"/>
                </a:cubicBezTo>
                <a:cubicBezTo>
                  <a:pt x="1421631" y="1038628"/>
                  <a:pt x="1429512" y="1027176"/>
                  <a:pt x="1435608" y="1014984"/>
                </a:cubicBezTo>
                <a:cubicBezTo>
                  <a:pt x="1438656" y="984504"/>
                  <a:pt x="1439716" y="953759"/>
                  <a:pt x="1444752" y="923544"/>
                </a:cubicBezTo>
                <a:cubicBezTo>
                  <a:pt x="1448884" y="898752"/>
                  <a:pt x="1458908" y="875184"/>
                  <a:pt x="1463040" y="850392"/>
                </a:cubicBezTo>
                <a:cubicBezTo>
                  <a:pt x="1470225" y="807280"/>
                  <a:pt x="1470415" y="797146"/>
                  <a:pt x="1481328" y="758952"/>
                </a:cubicBezTo>
                <a:cubicBezTo>
                  <a:pt x="1483976" y="749684"/>
                  <a:pt x="1486675" y="740379"/>
                  <a:pt x="1490472" y="731520"/>
                </a:cubicBezTo>
                <a:cubicBezTo>
                  <a:pt x="1495842" y="718991"/>
                  <a:pt x="1503390" y="707473"/>
                  <a:pt x="1508760" y="694944"/>
                </a:cubicBezTo>
                <a:cubicBezTo>
                  <a:pt x="1531475" y="641943"/>
                  <a:pt x="1501047" y="692798"/>
                  <a:pt x="1536192" y="640080"/>
                </a:cubicBezTo>
                <a:cubicBezTo>
                  <a:pt x="1553050" y="572646"/>
                  <a:pt x="1534934" y="633871"/>
                  <a:pt x="1563624" y="566928"/>
                </a:cubicBezTo>
                <a:cubicBezTo>
                  <a:pt x="1579023" y="530998"/>
                  <a:pt x="1567376" y="536400"/>
                  <a:pt x="1591056" y="493776"/>
                </a:cubicBezTo>
                <a:cubicBezTo>
                  <a:pt x="1598457" y="480454"/>
                  <a:pt x="1609344" y="469392"/>
                  <a:pt x="1618488" y="457200"/>
                </a:cubicBezTo>
                <a:cubicBezTo>
                  <a:pt x="1641472" y="388249"/>
                  <a:pt x="1610468" y="473240"/>
                  <a:pt x="1645920" y="402336"/>
                </a:cubicBezTo>
                <a:cubicBezTo>
                  <a:pt x="1663714" y="366748"/>
                  <a:pt x="1646629" y="379345"/>
                  <a:pt x="1664208" y="338328"/>
                </a:cubicBezTo>
                <a:cubicBezTo>
                  <a:pt x="1668537" y="328227"/>
                  <a:pt x="1676400" y="320040"/>
                  <a:pt x="1682496" y="310896"/>
                </a:cubicBezTo>
                <a:cubicBezTo>
                  <a:pt x="1679448" y="265176"/>
                  <a:pt x="1678412" y="219277"/>
                  <a:pt x="1673352" y="173736"/>
                </a:cubicBezTo>
                <a:cubicBezTo>
                  <a:pt x="1670069" y="144186"/>
                  <a:pt x="1658910" y="144852"/>
                  <a:pt x="1645920" y="118872"/>
                </a:cubicBezTo>
                <a:cubicBezTo>
                  <a:pt x="1641609" y="110251"/>
                  <a:pt x="1639824" y="100584"/>
                  <a:pt x="1636776" y="91440"/>
                </a:cubicBezTo>
                <a:cubicBezTo>
                  <a:pt x="1639824" y="82296"/>
                  <a:pt x="1639104" y="70824"/>
                  <a:pt x="1645920" y="64008"/>
                </a:cubicBezTo>
                <a:cubicBezTo>
                  <a:pt x="1676244" y="33684"/>
                  <a:pt x="1684020" y="44196"/>
                  <a:pt x="1682496" y="3657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://douggeivett.files.wordpress.com/2012/01/chuck_nor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07857"/>
            <a:ext cx="1730779" cy="315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Freeform 39"/>
          <p:cNvSpPr/>
          <p:nvPr/>
        </p:nvSpPr>
        <p:spPr>
          <a:xfrm>
            <a:off x="2627376" y="2417037"/>
            <a:ext cx="1444752" cy="2158037"/>
          </a:xfrm>
          <a:custGeom>
            <a:avLst/>
            <a:gdLst>
              <a:gd name="connsiteX0" fmla="*/ 0 w 1444752"/>
              <a:gd name="connsiteY0" fmla="*/ 0 h 2158037"/>
              <a:gd name="connsiteX1" fmla="*/ 310896 w 1444752"/>
              <a:gd name="connsiteY1" fmla="*/ 9144 h 2158037"/>
              <a:gd name="connsiteX2" fmla="*/ 338328 w 1444752"/>
              <a:gd name="connsiteY2" fmla="*/ 18288 h 2158037"/>
              <a:gd name="connsiteX3" fmla="*/ 402336 w 1444752"/>
              <a:gd name="connsiteY3" fmla="*/ 54864 h 2158037"/>
              <a:gd name="connsiteX4" fmla="*/ 484632 w 1444752"/>
              <a:gd name="connsiteY4" fmla="*/ 100584 h 2158037"/>
              <a:gd name="connsiteX5" fmla="*/ 548640 w 1444752"/>
              <a:gd name="connsiteY5" fmla="*/ 146304 h 2158037"/>
              <a:gd name="connsiteX6" fmla="*/ 585216 w 1444752"/>
              <a:gd name="connsiteY6" fmla="*/ 182880 h 2158037"/>
              <a:gd name="connsiteX7" fmla="*/ 658368 w 1444752"/>
              <a:gd name="connsiteY7" fmla="*/ 283464 h 2158037"/>
              <a:gd name="connsiteX8" fmla="*/ 713232 w 1444752"/>
              <a:gd name="connsiteY8" fmla="*/ 347472 h 2158037"/>
              <a:gd name="connsiteX9" fmla="*/ 777240 w 1444752"/>
              <a:gd name="connsiteY9" fmla="*/ 438912 h 2158037"/>
              <a:gd name="connsiteX10" fmla="*/ 795528 w 1444752"/>
              <a:gd name="connsiteY10" fmla="*/ 466344 h 2158037"/>
              <a:gd name="connsiteX11" fmla="*/ 804672 w 1444752"/>
              <a:gd name="connsiteY11" fmla="*/ 493776 h 2158037"/>
              <a:gd name="connsiteX12" fmla="*/ 841248 w 1444752"/>
              <a:gd name="connsiteY12" fmla="*/ 548640 h 2158037"/>
              <a:gd name="connsiteX13" fmla="*/ 850392 w 1444752"/>
              <a:gd name="connsiteY13" fmla="*/ 576072 h 2158037"/>
              <a:gd name="connsiteX14" fmla="*/ 859536 w 1444752"/>
              <a:gd name="connsiteY14" fmla="*/ 612648 h 2158037"/>
              <a:gd name="connsiteX15" fmla="*/ 896112 w 1444752"/>
              <a:gd name="connsiteY15" fmla="*/ 667512 h 2158037"/>
              <a:gd name="connsiteX16" fmla="*/ 932688 w 1444752"/>
              <a:gd name="connsiteY16" fmla="*/ 722376 h 2158037"/>
              <a:gd name="connsiteX17" fmla="*/ 950976 w 1444752"/>
              <a:gd name="connsiteY17" fmla="*/ 749808 h 2158037"/>
              <a:gd name="connsiteX18" fmla="*/ 978408 w 1444752"/>
              <a:gd name="connsiteY18" fmla="*/ 804672 h 2158037"/>
              <a:gd name="connsiteX19" fmla="*/ 987552 w 1444752"/>
              <a:gd name="connsiteY19" fmla="*/ 832104 h 2158037"/>
              <a:gd name="connsiteX20" fmla="*/ 1033272 w 1444752"/>
              <a:gd name="connsiteY20" fmla="*/ 886968 h 2158037"/>
              <a:gd name="connsiteX21" fmla="*/ 1060704 w 1444752"/>
              <a:gd name="connsiteY21" fmla="*/ 941832 h 2158037"/>
              <a:gd name="connsiteX22" fmla="*/ 1088136 w 1444752"/>
              <a:gd name="connsiteY22" fmla="*/ 950976 h 2158037"/>
              <a:gd name="connsiteX23" fmla="*/ 1152144 w 1444752"/>
              <a:gd name="connsiteY23" fmla="*/ 996696 h 2158037"/>
              <a:gd name="connsiteX24" fmla="*/ 1179576 w 1444752"/>
              <a:gd name="connsiteY24" fmla="*/ 1005840 h 2158037"/>
              <a:gd name="connsiteX25" fmla="*/ 1207008 w 1444752"/>
              <a:gd name="connsiteY25" fmla="*/ 1097280 h 2158037"/>
              <a:gd name="connsiteX26" fmla="*/ 1216152 w 1444752"/>
              <a:gd name="connsiteY26" fmla="*/ 1161288 h 2158037"/>
              <a:gd name="connsiteX27" fmla="*/ 1225296 w 1444752"/>
              <a:gd name="connsiteY27" fmla="*/ 1417320 h 2158037"/>
              <a:gd name="connsiteX28" fmla="*/ 1243584 w 1444752"/>
              <a:gd name="connsiteY28" fmla="*/ 1527048 h 2158037"/>
              <a:gd name="connsiteX29" fmla="*/ 1252728 w 1444752"/>
              <a:gd name="connsiteY29" fmla="*/ 1581912 h 2158037"/>
              <a:gd name="connsiteX30" fmla="*/ 1261872 w 1444752"/>
              <a:gd name="connsiteY30" fmla="*/ 1728216 h 2158037"/>
              <a:gd name="connsiteX31" fmla="*/ 1271016 w 1444752"/>
              <a:gd name="connsiteY31" fmla="*/ 1773936 h 2158037"/>
              <a:gd name="connsiteX32" fmla="*/ 1280160 w 1444752"/>
              <a:gd name="connsiteY32" fmla="*/ 1828800 h 2158037"/>
              <a:gd name="connsiteX33" fmla="*/ 1307592 w 1444752"/>
              <a:gd name="connsiteY33" fmla="*/ 1901952 h 2158037"/>
              <a:gd name="connsiteX34" fmla="*/ 1335024 w 1444752"/>
              <a:gd name="connsiteY34" fmla="*/ 1984248 h 2158037"/>
              <a:gd name="connsiteX35" fmla="*/ 1362456 w 1444752"/>
              <a:gd name="connsiteY35" fmla="*/ 2048256 h 2158037"/>
              <a:gd name="connsiteX36" fmla="*/ 1399032 w 1444752"/>
              <a:gd name="connsiteY36" fmla="*/ 2103120 h 2158037"/>
              <a:gd name="connsiteX37" fmla="*/ 1417320 w 1444752"/>
              <a:gd name="connsiteY37" fmla="*/ 2130552 h 2158037"/>
              <a:gd name="connsiteX38" fmla="*/ 1444752 w 1444752"/>
              <a:gd name="connsiteY38" fmla="*/ 2157984 h 2158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4752" h="2158037">
                <a:moveTo>
                  <a:pt x="0" y="0"/>
                </a:moveTo>
                <a:cubicBezTo>
                  <a:pt x="103632" y="3048"/>
                  <a:pt x="207370" y="3548"/>
                  <a:pt x="310896" y="9144"/>
                </a:cubicBezTo>
                <a:cubicBezTo>
                  <a:pt x="320521" y="9664"/>
                  <a:pt x="329469" y="14491"/>
                  <a:pt x="338328" y="18288"/>
                </a:cubicBezTo>
                <a:cubicBezTo>
                  <a:pt x="393593" y="41973"/>
                  <a:pt x="356420" y="28626"/>
                  <a:pt x="402336" y="54864"/>
                </a:cubicBezTo>
                <a:cubicBezTo>
                  <a:pt x="435038" y="73551"/>
                  <a:pt x="453001" y="75982"/>
                  <a:pt x="484632" y="100584"/>
                </a:cubicBezTo>
                <a:cubicBezTo>
                  <a:pt x="549719" y="151207"/>
                  <a:pt x="492722" y="127665"/>
                  <a:pt x="548640" y="146304"/>
                </a:cubicBezTo>
                <a:cubicBezTo>
                  <a:pt x="573024" y="219456"/>
                  <a:pt x="536448" y="134112"/>
                  <a:pt x="585216" y="182880"/>
                </a:cubicBezTo>
                <a:cubicBezTo>
                  <a:pt x="619862" y="217526"/>
                  <a:pt x="632840" y="247724"/>
                  <a:pt x="658368" y="283464"/>
                </a:cubicBezTo>
                <a:cubicBezTo>
                  <a:pt x="715668" y="363684"/>
                  <a:pt x="656264" y="281009"/>
                  <a:pt x="713232" y="347472"/>
                </a:cubicBezTo>
                <a:cubicBezTo>
                  <a:pt x="733542" y="371167"/>
                  <a:pt x="761502" y="415304"/>
                  <a:pt x="777240" y="438912"/>
                </a:cubicBezTo>
                <a:cubicBezTo>
                  <a:pt x="783336" y="448056"/>
                  <a:pt x="792053" y="455918"/>
                  <a:pt x="795528" y="466344"/>
                </a:cubicBezTo>
                <a:cubicBezTo>
                  <a:pt x="798576" y="475488"/>
                  <a:pt x="799991" y="485350"/>
                  <a:pt x="804672" y="493776"/>
                </a:cubicBezTo>
                <a:cubicBezTo>
                  <a:pt x="815346" y="512989"/>
                  <a:pt x="834297" y="527788"/>
                  <a:pt x="841248" y="548640"/>
                </a:cubicBezTo>
                <a:cubicBezTo>
                  <a:pt x="844296" y="557784"/>
                  <a:pt x="847744" y="566804"/>
                  <a:pt x="850392" y="576072"/>
                </a:cubicBezTo>
                <a:cubicBezTo>
                  <a:pt x="853844" y="588156"/>
                  <a:pt x="853916" y="601408"/>
                  <a:pt x="859536" y="612648"/>
                </a:cubicBezTo>
                <a:cubicBezTo>
                  <a:pt x="869366" y="632307"/>
                  <a:pt x="883920" y="649224"/>
                  <a:pt x="896112" y="667512"/>
                </a:cubicBezTo>
                <a:lnTo>
                  <a:pt x="932688" y="722376"/>
                </a:lnTo>
                <a:cubicBezTo>
                  <a:pt x="938784" y="731520"/>
                  <a:pt x="947501" y="739382"/>
                  <a:pt x="950976" y="749808"/>
                </a:cubicBezTo>
                <a:cubicBezTo>
                  <a:pt x="973960" y="818759"/>
                  <a:pt x="942956" y="733768"/>
                  <a:pt x="978408" y="804672"/>
                </a:cubicBezTo>
                <a:cubicBezTo>
                  <a:pt x="982719" y="813293"/>
                  <a:pt x="982205" y="824084"/>
                  <a:pt x="987552" y="832104"/>
                </a:cubicBezTo>
                <a:cubicBezTo>
                  <a:pt x="1027998" y="892773"/>
                  <a:pt x="1003355" y="827135"/>
                  <a:pt x="1033272" y="886968"/>
                </a:cubicBezTo>
                <a:cubicBezTo>
                  <a:pt x="1044315" y="909055"/>
                  <a:pt x="1038866" y="924362"/>
                  <a:pt x="1060704" y="941832"/>
                </a:cubicBezTo>
                <a:cubicBezTo>
                  <a:pt x="1068230" y="947853"/>
                  <a:pt x="1078992" y="947928"/>
                  <a:pt x="1088136" y="950976"/>
                </a:cubicBezTo>
                <a:cubicBezTo>
                  <a:pt x="1103376" y="996696"/>
                  <a:pt x="1088136" y="975360"/>
                  <a:pt x="1152144" y="996696"/>
                </a:cubicBezTo>
                <a:lnTo>
                  <a:pt x="1179576" y="1005840"/>
                </a:lnTo>
                <a:cubicBezTo>
                  <a:pt x="1189119" y="1034470"/>
                  <a:pt x="1201480" y="1066877"/>
                  <a:pt x="1207008" y="1097280"/>
                </a:cubicBezTo>
                <a:cubicBezTo>
                  <a:pt x="1210863" y="1118485"/>
                  <a:pt x="1213104" y="1139952"/>
                  <a:pt x="1216152" y="1161288"/>
                </a:cubicBezTo>
                <a:cubicBezTo>
                  <a:pt x="1219200" y="1246632"/>
                  <a:pt x="1220559" y="1332053"/>
                  <a:pt x="1225296" y="1417320"/>
                </a:cubicBezTo>
                <a:cubicBezTo>
                  <a:pt x="1230038" y="1502671"/>
                  <a:pt x="1231529" y="1466771"/>
                  <a:pt x="1243584" y="1527048"/>
                </a:cubicBezTo>
                <a:cubicBezTo>
                  <a:pt x="1247220" y="1545228"/>
                  <a:pt x="1249680" y="1563624"/>
                  <a:pt x="1252728" y="1581912"/>
                </a:cubicBezTo>
                <a:cubicBezTo>
                  <a:pt x="1255776" y="1630680"/>
                  <a:pt x="1257239" y="1679573"/>
                  <a:pt x="1261872" y="1728216"/>
                </a:cubicBezTo>
                <a:cubicBezTo>
                  <a:pt x="1263346" y="1743688"/>
                  <a:pt x="1268236" y="1758645"/>
                  <a:pt x="1271016" y="1773936"/>
                </a:cubicBezTo>
                <a:cubicBezTo>
                  <a:pt x="1274333" y="1792177"/>
                  <a:pt x="1276138" y="1810701"/>
                  <a:pt x="1280160" y="1828800"/>
                </a:cubicBezTo>
                <a:cubicBezTo>
                  <a:pt x="1284042" y="1846270"/>
                  <a:pt x="1303524" y="1890765"/>
                  <a:pt x="1307592" y="1901952"/>
                </a:cubicBezTo>
                <a:lnTo>
                  <a:pt x="1335024" y="1984248"/>
                </a:lnTo>
                <a:cubicBezTo>
                  <a:pt x="1344484" y="2012627"/>
                  <a:pt x="1345507" y="2020008"/>
                  <a:pt x="1362456" y="2048256"/>
                </a:cubicBezTo>
                <a:cubicBezTo>
                  <a:pt x="1373764" y="2067103"/>
                  <a:pt x="1386840" y="2084832"/>
                  <a:pt x="1399032" y="2103120"/>
                </a:cubicBezTo>
                <a:lnTo>
                  <a:pt x="1417320" y="2130552"/>
                </a:lnTo>
                <a:cubicBezTo>
                  <a:pt x="1437299" y="2160520"/>
                  <a:pt x="1424618" y="2157984"/>
                  <a:pt x="1444752" y="215798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48400" y="328879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6400800" y="3441192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553200" y="359359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705600" y="374599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705600" y="2398776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858000" y="255117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7010400" y="270357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6248400" y="2807208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6400800" y="2959608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553200" y="3112008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705600" y="3264408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6858000" y="3416808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7010400" y="3569208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162800" y="3721608"/>
            <a:ext cx="3048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6400800" y="2502408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6553200" y="2654808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6705600" y="2807208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858000" y="2959608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7010400" y="311200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7162800" y="326440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827776" y="4343400"/>
            <a:ext cx="255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98576" y="5254907"/>
                <a:ext cx="25542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Mean: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</a:rPr>
                      <m:t>=4.6364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Distribution: </a:t>
                </a:r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76" y="5254907"/>
                <a:ext cx="2554224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1909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390388" y="5181599"/>
                <a:ext cx="3429000" cy="76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Mean: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𝜇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4.619048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Empirical Distribution/Frequency </a:t>
                </a:r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388" y="5181599"/>
                <a:ext cx="3429000" cy="761940"/>
              </a:xfrm>
              <a:prstGeom prst="rect">
                <a:avLst/>
              </a:prstGeom>
              <a:blipFill rotWithShape="1">
                <a:blip r:embed="rId4"/>
                <a:stretch>
                  <a:fillRect l="-1421" t="-50400" b="-46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21779"/>
              </p:ext>
            </p:extLst>
          </p:nvPr>
        </p:nvGraphicFramePr>
        <p:xfrm>
          <a:off x="228600" y="5895340"/>
          <a:ext cx="4059695" cy="73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39"/>
                <a:gridCol w="811939"/>
                <a:gridCol w="811939"/>
                <a:gridCol w="811939"/>
                <a:gridCol w="811939"/>
              </a:tblGrid>
              <a:tr h="365450"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LBlue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Purple</a:t>
                      </a:r>
                      <a:endParaRPr lang="en-US" dirty="0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207056"/>
              </p:ext>
            </p:extLst>
          </p:nvPr>
        </p:nvGraphicFramePr>
        <p:xfrm>
          <a:off x="4931905" y="5895340"/>
          <a:ext cx="4059695" cy="73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39"/>
                <a:gridCol w="811939"/>
                <a:gridCol w="811939"/>
                <a:gridCol w="811939"/>
                <a:gridCol w="811939"/>
              </a:tblGrid>
              <a:tr h="365450"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LBlue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Purple</a:t>
                      </a:r>
                      <a:endParaRPr lang="en-US" dirty="0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0392" y="4038600"/>
            <a:ext cx="265480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Features of the population (</a:t>
            </a:r>
            <a:r>
              <a:rPr lang="en-US" dirty="0" smtClean="0">
                <a:solidFill>
                  <a:srgbClr val="FF0000"/>
                </a:solidFill>
              </a:rPr>
              <a:t>parameters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6" name="Down Arrow 65"/>
          <p:cNvSpPr/>
          <p:nvPr/>
        </p:nvSpPr>
        <p:spPr>
          <a:xfrm>
            <a:off x="1865376" y="4712732"/>
            <a:ext cx="457200" cy="62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727192" y="4038600"/>
            <a:ext cx="265480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Estimates of the features (</a:t>
            </a:r>
            <a:r>
              <a:rPr lang="en-US" dirty="0" smtClean="0">
                <a:solidFill>
                  <a:srgbClr val="FF0000"/>
                </a:solidFill>
              </a:rPr>
              <a:t>statistics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" name="Down Arrow 69"/>
          <p:cNvSpPr/>
          <p:nvPr/>
        </p:nvSpPr>
        <p:spPr>
          <a:xfrm>
            <a:off x="6781800" y="4712732"/>
            <a:ext cx="457200" cy="62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1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3" grpId="0" animBg="1"/>
      <p:bldP spid="66" grpId="0" animBg="1"/>
      <p:bldP spid="69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Population/Sample with Malaria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1535113"/>
            <a:ext cx="4040188" cy="639762"/>
          </a:xfrm>
        </p:spPr>
        <p:txBody>
          <a:bodyPr/>
          <a:lstStyle/>
          <a:p>
            <a:r>
              <a:rPr lang="en-US" dirty="0" smtClean="0"/>
              <a:t>Parameter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28600" y="2174875"/>
                <a:ext cx="4040188" cy="395128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Distribution of body temperature for </a:t>
                </a:r>
                <a:r>
                  <a:rPr lang="en-US" u="sng" dirty="0" smtClean="0">
                    <a:solidFill>
                      <a:srgbClr val="FF0000"/>
                    </a:solidFill>
                  </a:rPr>
                  <a:t>all</a:t>
                </a:r>
                <a:r>
                  <a:rPr lang="en-US" dirty="0" smtClean="0"/>
                  <a:t> individuals after vaccination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/>
                  <a:t>: </a:t>
                </a:r>
                <a:r>
                  <a:rPr lang="en-US" dirty="0" err="1" smtClean="0"/>
                  <a:t>cdf</a:t>
                </a:r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Average </a:t>
                </a:r>
                <a:r>
                  <a:rPr lang="en-US" dirty="0"/>
                  <a:t>difference in parasite levels for </a:t>
                </a:r>
                <a:r>
                  <a:rPr lang="en-US" u="sng" dirty="0">
                    <a:solidFill>
                      <a:srgbClr val="FF0000"/>
                    </a:solidFill>
                  </a:rPr>
                  <a:t>all</a:t>
                </a:r>
                <a:r>
                  <a:rPr lang="en-US" dirty="0"/>
                  <a:t> individuals before </a:t>
                </a:r>
                <a:r>
                  <a:rPr lang="en-US" dirty="0" smtClean="0"/>
                  <a:t>vaccination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∼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 smtClean="0"/>
                  <a:t> independent and identically distributed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28600" y="2174875"/>
                <a:ext cx="4040188" cy="3951288"/>
              </a:xfrm>
              <a:blipFill rotWithShape="1">
                <a:blip r:embed="rId2"/>
                <a:stretch>
                  <a:fillRect l="-2417" t="-2160" r="-1360" b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026025" y="1535113"/>
            <a:ext cx="4041775" cy="639762"/>
          </a:xfrm>
        </p:spPr>
        <p:txBody>
          <a:bodyPr/>
          <a:lstStyle/>
          <a:p>
            <a:r>
              <a:rPr lang="en-US" dirty="0" smtClean="0"/>
              <a:t>Statistic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5026025" y="2174875"/>
                <a:ext cx="4041775" cy="395128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u="sng" dirty="0" smtClean="0">
                    <a:solidFill>
                      <a:srgbClr val="FF0000"/>
                    </a:solidFill>
                  </a:rPr>
                  <a:t>Empirical</a:t>
                </a:r>
                <a:r>
                  <a:rPr lang="en-US" dirty="0" smtClean="0"/>
                  <a:t> distribution of body temperature for vaccinated individuals </a:t>
                </a:r>
                <a:r>
                  <a:rPr lang="en-US" u="sng" dirty="0" smtClean="0">
                    <a:solidFill>
                      <a:srgbClr val="FF0000"/>
                    </a:solidFill>
                  </a:rPr>
                  <a:t>in the sample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≤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u="sng" dirty="0" smtClean="0">
                    <a:solidFill>
                      <a:srgbClr val="FF0000"/>
                    </a:solidFill>
                  </a:rPr>
                  <a:t>Sample</a:t>
                </a:r>
                <a:r>
                  <a:rPr lang="en-US" dirty="0" smtClean="0"/>
                  <a:t> average difference in parasite levels before vaccination</a:t>
                </a:r>
                <a:endParaRPr lang="en-US" u="sng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5026025" y="2174875"/>
                <a:ext cx="4041775" cy="3951288"/>
              </a:xfrm>
              <a:blipFill rotWithShape="1">
                <a:blip r:embed="rId3"/>
                <a:stretch>
                  <a:fillRect l="-2259" t="-2160" r="-3916" b="-14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Left-Right Arrow 1"/>
          <p:cNvSpPr/>
          <p:nvPr/>
        </p:nvSpPr>
        <p:spPr>
          <a:xfrm>
            <a:off x="4114800" y="2438400"/>
            <a:ext cx="9144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4114800" y="4343400"/>
            <a:ext cx="9144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  <p:bldP spid="7" grpId="0" build="p"/>
      <p:bldP spid="8" grpId="0" uiExpand="1" build="p"/>
      <p:bldP spid="2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749</Words>
  <Application>Microsoft Office PowerPoint</Application>
  <PresentationFormat>On-screen Show (4:3)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Lecture 1</vt:lpstr>
      <vt:lpstr>Lecture Summary</vt:lpstr>
      <vt:lpstr>Population</vt:lpstr>
      <vt:lpstr>See any Patterns?</vt:lpstr>
      <vt:lpstr>Sample</vt:lpstr>
      <vt:lpstr>Parameters</vt:lpstr>
      <vt:lpstr>Statistic</vt:lpstr>
      <vt:lpstr>Population/Parameter and Sample/Statistic</vt:lpstr>
      <vt:lpstr>Population/Sample with Malaria</vt:lpstr>
      <vt:lpstr>How old am I?</vt:lpstr>
      <vt:lpstr>Summary</vt:lpstr>
      <vt:lpstr>Extra Slides</vt:lpstr>
      <vt:lpstr>Representative Sampling Strategies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Kang, Hyunseung</dc:creator>
  <cp:lastModifiedBy>Kang, Hyunseung</cp:lastModifiedBy>
  <cp:revision>21</cp:revision>
  <dcterms:created xsi:type="dcterms:W3CDTF">2012-06-12T22:33:38Z</dcterms:created>
  <dcterms:modified xsi:type="dcterms:W3CDTF">2012-07-02T16:18:25Z</dcterms:modified>
</cp:coreProperties>
</file>