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3" r:id="rId3"/>
    <p:sldId id="260" r:id="rId4"/>
    <p:sldId id="261" r:id="rId5"/>
    <p:sldId id="25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59" r:id="rId14"/>
    <p:sldId id="265" r:id="rId15"/>
    <p:sldId id="264" r:id="rId16"/>
    <p:sldId id="276" r:id="rId17"/>
    <p:sldId id="277" r:id="rId18"/>
    <p:sldId id="268" r:id="rId19"/>
    <p:sldId id="282" r:id="rId20"/>
    <p:sldId id="278" r:id="rId21"/>
    <p:sldId id="280" r:id="rId22"/>
    <p:sldId id="281" r:id="rId23"/>
    <p:sldId id="266" r:id="rId24"/>
    <p:sldId id="267" r:id="rId25"/>
    <p:sldId id="279" r:id="rId26"/>
    <p:sldId id="283" r:id="rId27"/>
    <p:sldId id="285" r:id="rId28"/>
    <p:sldId id="284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4" d="100"/>
          <a:sy n="104" d="100"/>
        </p:scale>
        <p:origin x="1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FBEEB6-6CDB-4F35-B43A-E8C230FB0A3A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8BE80A-9D2E-45B0-BE8F-6DEDAB8B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4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292400-5219-4307-9791-29363D627017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93ECBE-64BC-4163-9373-38212C3E1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4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3ECBE-64BC-4163-9373-38212C3E16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84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E34B-CE20-499C-B5AF-0C019FE247DE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6813-087C-4BC1-80EE-E575A12CE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4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E34B-CE20-499C-B5AF-0C019FE247DE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6813-087C-4BC1-80EE-E575A12CE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4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E34B-CE20-499C-B5AF-0C019FE247DE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6813-087C-4BC1-80EE-E575A12CE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50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E34B-CE20-499C-B5AF-0C019FE247DE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6813-087C-4BC1-80EE-E575A12CE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7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E34B-CE20-499C-B5AF-0C019FE247DE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6813-087C-4BC1-80EE-E575A12CE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3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E34B-CE20-499C-B5AF-0C019FE247DE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6813-087C-4BC1-80EE-E575A12CE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8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E34B-CE20-499C-B5AF-0C019FE247DE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6813-087C-4BC1-80EE-E575A12CE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5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E34B-CE20-499C-B5AF-0C019FE247DE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6813-087C-4BC1-80EE-E575A12CE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96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E34B-CE20-499C-B5AF-0C019FE247DE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6813-087C-4BC1-80EE-E575A12CE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E34B-CE20-499C-B5AF-0C019FE247DE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6813-087C-4BC1-80EE-E575A12CE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9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E34B-CE20-499C-B5AF-0C019FE247DE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6813-087C-4BC1-80EE-E575A12CE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9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6E34B-CE20-499C-B5AF-0C019FE247DE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D6813-087C-4BC1-80EE-E575A12CE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0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Properties of Summary Statistics: Sampling Distribution</a:t>
            </a:r>
          </a:p>
        </p:txBody>
      </p:sp>
    </p:spTree>
    <p:extLst>
      <p:ext uri="{BB962C8B-B14F-4D97-AF65-F5344CB8AC3E}">
        <p14:creationId xmlns:p14="http://schemas.microsoft.com/office/powerpoint/2010/main" val="270270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Variance and Bias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7630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 smtClean="0"/>
                  <a:t>. We want to see how well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sample variance</a:t>
                </a:r>
                <a:r>
                  <a:rPr lang="en-US" dirty="0" smtClean="0"/>
                  <a:t> estimates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population variance. </a:t>
                </a:r>
                <a:r>
                  <a:rPr lang="en-US" dirty="0" smtClean="0"/>
                  <a:t>We’ll use square error loss.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𝐵𝑖𝑎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, i.e. the sample variance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unbiased </a:t>
                </a:r>
                <a:r>
                  <a:rPr lang="en-US" dirty="0" smtClean="0"/>
                  <a:t>for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population mean</a:t>
                </a:r>
              </a:p>
              <a:p>
                <a:pPr lvl="1"/>
                <a:r>
                  <a:rPr lang="en-US" u="sng" dirty="0" smtClean="0"/>
                  <a:t>Interpretation</a:t>
                </a:r>
                <a:r>
                  <a:rPr lang="en-US" dirty="0" smtClean="0"/>
                  <a:t>: On average, the sample variance will be close to the population variance,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𝑉𝑎𝑟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=?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=?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Depends on assumption about fourth moments.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763000" cy="5257800"/>
              </a:xfrm>
              <a:blipFill rotWithShape="1">
                <a:blip r:embed="rId2"/>
                <a:stretch>
                  <a:fillRect l="-1391" t="-464" r="-278" b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98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 studied how good,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on average</a:t>
                </a:r>
                <a:r>
                  <a:rPr lang="en-US" dirty="0" smtClean="0"/>
                  <a:t>,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our statistic is in estimating the parameter</a:t>
                </a:r>
              </a:p>
              <a:p>
                <a:endParaRPr lang="en-US" dirty="0"/>
              </a:p>
              <a:p>
                <a:r>
                  <a:rPr lang="en-US" dirty="0" smtClean="0"/>
                  <a:t>Sample mean,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/>
                  <a:t>, and sample variance,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 are both unbiased for the population mean,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, and the population variance,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669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But, what about the </a:t>
            </a:r>
            <a:r>
              <a:rPr lang="en-US" dirty="0">
                <a:solidFill>
                  <a:srgbClr val="FF0000"/>
                </a:solidFill>
              </a:rPr>
              <a:t>distribution</a:t>
            </a:r>
            <a:r>
              <a:rPr lang="en-US" dirty="0"/>
              <a:t> of our summary statistics? </a:t>
            </a:r>
          </a:p>
          <a:p>
            <a:endParaRPr lang="en-US" dirty="0" smtClean="0"/>
          </a:p>
          <a:p>
            <a:r>
              <a:rPr lang="en-US" dirty="0" smtClean="0"/>
              <a:t>So far, we only studied the statistics “</a:t>
            </a:r>
            <a:r>
              <a:rPr lang="en-US" dirty="0" smtClean="0">
                <a:solidFill>
                  <a:srgbClr val="FF0000"/>
                </a:solidFill>
              </a:rPr>
              <a:t>average” behavior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Sampling distribution!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8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274638"/>
                <a:ext cx="8991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Sampling Distribution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is Normal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274638"/>
                <a:ext cx="8991600" cy="1143000"/>
              </a:xfrm>
              <a:blipFill rotWithShape="1">
                <a:blip r:embed="rId2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Case 1 (Sample Mean)</a:t>
                </a:r>
                <a:r>
                  <a:rPr lang="en-US" dirty="0" smtClean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is a normal distribution with mean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(denoted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). Then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/>
                  <a:t> is distributed as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∼</m:t>
                      </m:r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Proof: Use the fact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∼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 smtClean="0"/>
                  <a:t>. </a:t>
                </a:r>
                <a:endParaRPr lang="en-US" dirty="0"/>
              </a:p>
              <a:p>
                <a:pPr marL="457200" lvl="1" indent="0">
                  <a:buNone/>
                </a:pP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99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818028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62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0999"/>
            <a:ext cx="8495421" cy="601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9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Sampling Distribution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Suppose you want to know the probability that your sample mean,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/>
                  <a:t>,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 away from the population mean.</a:t>
                </a:r>
              </a:p>
              <a:p>
                <a:endParaRPr lang="en-US" dirty="0"/>
              </a:p>
              <a:p>
                <a:r>
                  <a:rPr lang="en-US" dirty="0" smtClean="0"/>
                  <a:t>We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 smtClean="0"/>
                  <a:t> is known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∼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d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sz="2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≤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sz="22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P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200" b="0" i="0" smtClean="0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</m:acc>
                                  <m:r>
                                    <a:rPr lang="en-US" sz="2200" b="0" i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</m:d>
                            </m:num>
                            <m:den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𝜎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den>
                          </m:f>
                          <m:r>
                            <a:rPr lang="en-US" sz="2200" b="0" i="1" smtClean="0">
                              <a:latin typeface="Cambria Math"/>
                            </a:rPr>
                            <m:t>≤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</a:rPr>
                                <m:t>𝜖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𝜎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≤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</a:rPr>
                                <m:t>𝜖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200" b="0" i="1" smtClean="0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 smtClean="0"/>
              </a:p>
              <a:p>
                <a:pPr marL="0" indent="0" algn="ctr">
                  <a:buNone/>
                </a:pPr>
                <a:r>
                  <a:rPr lang="en-US" sz="2200" dirty="0"/>
                  <a:t>w</a:t>
                </a:r>
                <a:r>
                  <a:rPr lang="en-US" sz="2200" dirty="0" smtClean="0"/>
                  <a:t>here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𝑍</m:t>
                    </m:r>
                    <m:r>
                      <a:rPr lang="en-US" sz="2200" b="0" i="1" smtClean="0">
                        <a:latin typeface="Cambria Math"/>
                      </a:rPr>
                      <m:t>∼</m:t>
                    </m:r>
                    <m:r>
                      <a:rPr lang="en-US" sz="2200" b="0" i="1" smtClean="0">
                        <a:latin typeface="Cambria Math"/>
                      </a:rPr>
                      <m:t>𝑁</m:t>
                    </m:r>
                    <m:r>
                      <a:rPr lang="en-US" sz="2200" b="0" i="1" smtClean="0">
                        <a:latin typeface="Cambria Math"/>
                      </a:rPr>
                      <m:t>(0,1)</m:t>
                    </m:r>
                  </m:oMath>
                </a14:m>
                <a:r>
                  <a:rPr lang="en-US" sz="2200" dirty="0" smtClean="0"/>
                  <a:t>.</a:t>
                </a:r>
                <a:endParaRPr lang="en-US" sz="22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 b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82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91600" cy="637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189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304800"/>
                <a:ext cx="85344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Sampling Distribution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is Normal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304800"/>
                <a:ext cx="8534400" cy="1143000"/>
              </a:xfrm>
              <a:blipFill rotWithShape="1">
                <a:blip r:embed="rId2"/>
                <a:stretch>
                  <a:fillRect l="-1786" r="-1857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Case 1 (Sample Variance)</a:t>
                </a:r>
                <a:r>
                  <a:rPr lang="en-US" dirty="0" smtClean="0"/>
                  <a:t>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 is a normal distribution with mean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(denoted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𝜇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).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n</m:t>
                        </m:r>
                        <m:r>
                          <a:rPr lang="en-US" b="0" i="0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0" dirty="0" smtClean="0">
                            <a:latin typeface="Cambria Math"/>
                          </a:rPr>
                          <m:t>1</m:t>
                        </m:r>
                      </m:e>
                    </m:d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distributed </a:t>
                </a:r>
                <a:r>
                  <a:rPr lang="en-US" dirty="0" smtClean="0"/>
                  <a:t>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/>
                            </a:rPr>
                            <m:t>n</m:t>
                          </m:r>
                          <m:r>
                            <a:rPr lang="en-US" dirty="0">
                              <a:latin typeface="Cambria Math"/>
                            </a:rPr>
                            <m:t>−</m:t>
                          </m:r>
                          <m:r>
                            <a:rPr lang="en-US" dirty="0">
                              <a:latin typeface="Cambria Math"/>
                            </a:rPr>
                            <m:t>1</m:t>
                          </m:r>
                        </m:e>
                      </m:d>
                      <m:f>
                        <m:fPr>
                          <m:ctrlPr>
                            <a:rPr lang="en-US" i="1" dirty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0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dirty="0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/>
                            </a:rPr>
                            <m:t>∼</m:t>
                          </m:r>
                          <m:sSubSup>
                            <m:sSubSup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/>
                  <a:t>w</a:t>
                </a:r>
                <a:r>
                  <a:rPr lang="en-US" dirty="0" smtClean="0"/>
                  <a:t>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is the Chi-square distribution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degrees of freedom.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2695" r="-251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905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48562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24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Theme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458200" cy="1752600"/>
          </a:xfrm>
        </p:spPr>
        <p:txBody>
          <a:bodyPr>
            <a:normAutofit/>
          </a:bodyPr>
          <a:lstStyle/>
          <a:p>
            <a:r>
              <a:rPr lang="en-US" dirty="0"/>
              <a:t>How can we use </a:t>
            </a:r>
            <a:r>
              <a:rPr lang="en-US" u="sng" dirty="0"/>
              <a:t>math</a:t>
            </a:r>
            <a:r>
              <a:rPr lang="en-US" dirty="0"/>
              <a:t> to justify that our numerical </a:t>
            </a:r>
            <a:r>
              <a:rPr lang="en-US" dirty="0" smtClean="0"/>
              <a:t>summaries from the sample are </a:t>
            </a:r>
            <a:r>
              <a:rPr lang="en-US" dirty="0"/>
              <a:t>good </a:t>
            </a:r>
            <a:r>
              <a:rPr lang="en-US" dirty="0" smtClean="0"/>
              <a:t>summaries of the population?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4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Preliminaries from Stat 430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u="sng" dirty="0" smtClean="0"/>
                  <a:t>Fact 0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jointly normal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Proof: Because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/>
                  <a:t> are linear combinations of normal random variables, they must be jointly normal.</a:t>
                </a:r>
              </a:p>
              <a:p>
                <a:endParaRPr lang="en-US" u="sng" dirty="0"/>
              </a:p>
              <a:p>
                <a:r>
                  <a:rPr lang="en-US" u="sng" dirty="0" smtClean="0"/>
                  <a:t>Fact 1</a:t>
                </a:r>
                <a:r>
                  <a:rPr lang="en-US" dirty="0" smtClean="0"/>
                  <a:t>: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,…,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𝐶𝑜𝑣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Proof: </a:t>
                </a:r>
                <a:endParaRPr lang="en-US" sz="2000" i="1" dirty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𝜇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𝜇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)=</m:t>
                      </m:r>
                      <m:r>
                        <a:rPr lang="en-US" sz="20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000" b="0" dirty="0" smtClean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𝜇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𝜇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000" b="0" dirty="0" smtClean="0"/>
                  <a:t>. </a:t>
                </a:r>
              </a:p>
              <a:p>
                <a:pPr marL="457200" lvl="1" indent="0">
                  <a:buNone/>
                </a:pPr>
                <a:r>
                  <a:rPr lang="en-US" sz="2000" dirty="0" smtClean="0"/>
                  <a:t>Thus,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𝐶𝑜𝑣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sz="20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0</m:t>
                    </m:r>
                  </m:oMath>
                </a14:m>
                <a:endParaRPr lang="en-US" sz="2000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7660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 are </a:t>
                </a:r>
                <a:r>
                  <a:rPr lang="en-US" dirty="0">
                    <a:solidFill>
                      <a:srgbClr val="FF0000"/>
                    </a:solidFill>
                  </a:rPr>
                  <a:t>jointly normal</a:t>
                </a:r>
                <a:r>
                  <a:rPr lang="en-US" dirty="0"/>
                  <a:t>, the zero covariance between them implies 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are independent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Furthermore, 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is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independent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endParaRPr lang="en-US" u="sng" dirty="0" smtClean="0"/>
              </a:p>
              <a:p>
                <a:pPr marL="0" indent="0"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5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u="sng" dirty="0" smtClean="0"/>
                  <a:t>Fact 2</a:t>
                </a:r>
                <a:r>
                  <a:rPr lang="en-US" dirty="0"/>
                  <a:t>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𝑊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𝑊</m:t>
                    </m:r>
                    <m:r>
                      <a:rPr lang="en-US" b="0" i="1" smtClean="0">
                        <a:latin typeface="Cambria Math"/>
                      </a:rPr>
                      <m:t>∼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b="0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𝑉</m:t>
                    </m:r>
                    <m:r>
                      <a:rPr lang="en-US" b="0" i="1" dirty="0" smtClean="0">
                        <a:latin typeface="Cambria Math"/>
                      </a:rPr>
                      <m:t>∼</m:t>
                    </m:r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𝑏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b="0" dirty="0" smtClean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b="0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b="0" dirty="0" smtClean="0"/>
                  <a:t> are independent,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∼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b="0" dirty="0" smtClean="0"/>
              </a:p>
              <a:p>
                <a:pPr marL="457200" lvl="1" indent="0">
                  <a:buNone/>
                </a:pPr>
                <a:r>
                  <a:rPr lang="en-US" b="0" dirty="0" smtClean="0"/>
                  <a:t>Proof: Use moment generating functions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Now, we can </a:t>
                </a:r>
                <a:r>
                  <a:rPr lang="en-US" dirty="0" smtClean="0"/>
                  <a:t>prove this </a:t>
                </a:r>
                <a:r>
                  <a:rPr lang="en-US" dirty="0" smtClean="0"/>
                  <a:t>fact. (see blackboard)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𝑊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𝜇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𝜇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</m:e>
                        </m:nary>
                      </m:e>
                    </m:nary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∼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rad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∼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Thus,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∼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2561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47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>
              <a:xfrm>
                <a:off x="-304800" y="152400"/>
                <a:ext cx="9753600" cy="1447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Sampling Distribution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not Normal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304800" y="152400"/>
                <a:ext cx="9753600" cy="1447800"/>
              </a:xfrm>
              <a:blipFill rotWithShape="1">
                <a:blip r:embed="rId2"/>
                <a:stretch>
                  <a:fillRect t="-7983" b="-19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Case 2</a:t>
                </a:r>
                <a:r>
                  <a:rPr lang="en-US" dirty="0" smtClean="0"/>
                  <a:t>: </a:t>
                </a: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an arbitrary distribution </a:t>
                </a:r>
                <a:r>
                  <a:rPr lang="en-US" dirty="0"/>
                  <a:t>with mean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(denoted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F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𝜇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). </a:t>
                </a:r>
                <a:r>
                  <a:rPr lang="en-US" dirty="0" smtClean="0"/>
                  <a:t>Then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→∞,</m:t>
                    </m:r>
                  </m:oMath>
                </a14:m>
                <a:r>
                  <a:rPr lang="en-US" dirty="0" smtClean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Proof</a:t>
                </a:r>
                <a:r>
                  <a:rPr lang="en-US" dirty="0"/>
                  <a:t>: Use the fact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∼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𝜇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and use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central limit theorem</a:t>
                </a: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56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As sample size increases,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/>
                  <a:t> is unbiased</a:t>
                </a:r>
              </a:p>
              <a:p>
                <a:pPr lvl="1"/>
                <a:r>
                  <a:rPr lang="en-US" u="sng" dirty="0">
                    <a:solidFill>
                      <a:srgbClr val="FF0000"/>
                    </a:solidFill>
                  </a:rPr>
                  <a:t>A</a:t>
                </a:r>
                <a:r>
                  <a:rPr lang="en-US" u="sng" dirty="0" smtClean="0">
                    <a:solidFill>
                      <a:srgbClr val="FF0000"/>
                    </a:solidFill>
                  </a:rPr>
                  <a:t>symptotically unbiased</a:t>
                </a:r>
              </a:p>
              <a:p>
                <a:pPr marL="457200" lvl="1" indent="0">
                  <a:buNone/>
                </a:pPr>
                <a:endParaRPr lang="en-US" u="sng" dirty="0"/>
              </a:p>
              <a:p>
                <a:r>
                  <a:rPr lang="en-US" dirty="0" smtClean="0"/>
                  <a:t>As sample size increases,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/>
                  <a:t> approaches the normal distribution at a 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Even if we don’t have infinite sample size, </a:t>
                </a:r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as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an approximation </a:t>
                </a:r>
                <a:r>
                  <a:rPr lang="en-US" dirty="0" smtClean="0"/>
                  <a:t>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/>
                  <a:t> is meaningful for </a:t>
                </a:r>
                <a:r>
                  <a:rPr lang="en-US" u="sng" dirty="0" smtClean="0">
                    <a:solidFill>
                      <a:srgbClr val="FF0000"/>
                    </a:solidFill>
                  </a:rPr>
                  <a:t>large</a:t>
                </a:r>
                <a:r>
                  <a:rPr lang="en-US" dirty="0" smtClean="0"/>
                  <a:t> samples</a:t>
                </a:r>
              </a:p>
              <a:p>
                <a:pPr lvl="1"/>
                <a:r>
                  <a:rPr lang="en-US" dirty="0" smtClean="0"/>
                  <a:t>How large? General rule of thumb: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≥30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8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∼</m:t>
                    </m:r>
                    <m:r>
                      <a:rPr lang="en-US" b="0" i="1" smtClean="0">
                        <a:latin typeface="Cambria Math"/>
                      </a:rPr>
                      <m:t>𝐸𝑥𝑝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dirty="0" smtClean="0"/>
                  <a:t> in </a:t>
                </a:r>
                <a:r>
                  <a:rPr lang="en-US" dirty="0" err="1" smtClean="0"/>
                  <a:t>i.i.d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Remember,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𝑉𝑎𝑟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Then, for large enough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≈</m:t>
                    </m:r>
                    <m:r>
                      <a:rPr lang="en-US" b="0" i="1" dirty="0" smtClean="0">
                        <a:latin typeface="Cambria Math"/>
                      </a:rPr>
                      <m:t>𝑁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𝜆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2564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4572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6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28" y="304800"/>
            <a:ext cx="8342572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5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 Experiment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Summary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2578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b="1" dirty="0" smtClean="0"/>
                  <a:t>Risk</a:t>
                </a:r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Average loss/mistakes </a:t>
                </a:r>
                <a:r>
                  <a:rPr lang="en-US" dirty="0" smtClean="0"/>
                  <a:t>that the statistics make in estimating the population parameters</a:t>
                </a:r>
              </a:p>
              <a:p>
                <a:pPr lvl="1"/>
                <a:r>
                  <a:rPr lang="en-US" b="0" dirty="0" smtClean="0"/>
                  <a:t>Bias-variance tradeoff for squared error loss.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b="0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/>
                  <a:t> are </a:t>
                </a:r>
                <a:r>
                  <a:rPr lang="en-US" b="0" dirty="0" smtClean="0">
                    <a:solidFill>
                      <a:srgbClr val="FF0000"/>
                    </a:solidFill>
                  </a:rPr>
                  <a:t>unbiased</a:t>
                </a:r>
                <a:r>
                  <a:rPr lang="en-US" b="0" dirty="0" smtClean="0"/>
                  <a:t> for the population mean and the population variance </a:t>
                </a:r>
              </a:p>
              <a:p>
                <a:pPr lvl="1"/>
                <a:endParaRPr lang="en-US" b="0" dirty="0" smtClean="0"/>
              </a:p>
              <a:p>
                <a:r>
                  <a:rPr lang="en-US" b="1" dirty="0" smtClean="0"/>
                  <a:t>Sampling distribution</a:t>
                </a:r>
                <a:r>
                  <a:rPr lang="en-US" dirty="0" smtClean="0"/>
                  <a:t>: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distribution</a:t>
                </a:r>
                <a:r>
                  <a:rPr lang="en-US" dirty="0" smtClean="0"/>
                  <a:t> of the statistics used for estimating the population parameters.</a:t>
                </a:r>
              </a:p>
              <a:p>
                <a:pPr lvl="1"/>
                <a:r>
                  <a:rPr lang="en-US" dirty="0"/>
                  <a:t>I</a:t>
                </a:r>
                <a:r>
                  <a:rPr lang="en-US" dirty="0" smtClean="0"/>
                  <a:t>f the population is normally distributed: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∼</m:t>
                    </m:r>
                    <m:r>
                      <a:rPr lang="en-US" b="0" i="1" dirty="0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𝜇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dirty="0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∼</m:t>
                    </m:r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the population is not normally distributed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𝜇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US" b="1" i="1" dirty="0" smtClean="0">
                        <a:latin typeface="Cambria Math"/>
                      </a:rPr>
                      <m:t>≈</m:t>
                    </m:r>
                    <m:r>
                      <a:rPr lang="en-US" b="0" i="1" dirty="0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𝜇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dirty="0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257800"/>
              </a:xfrm>
              <a:blipFill rotWithShape="1">
                <a:blip r:embed="rId2"/>
                <a:stretch>
                  <a:fillRect l="-1185" t="-1738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14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Today, we focus on two summary statistics of the sample and study its theoretical properties</a:t>
                </a:r>
              </a:p>
              <a:p>
                <a:pPr lvl="1"/>
                <a:r>
                  <a:rPr lang="en-US" dirty="0" smtClean="0"/>
                  <a:t>Sample mean: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X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S</a:t>
                </a:r>
                <a:r>
                  <a:rPr lang="en-US" dirty="0" smtClean="0"/>
                  <a:t>ample variance: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b="0" dirty="0" smtClean="0"/>
              </a:p>
              <a:p>
                <a:endParaRPr lang="en-US" dirty="0"/>
              </a:p>
              <a:p>
                <a:r>
                  <a:rPr lang="en-US" dirty="0"/>
                  <a:t>They are aimed to get an idea </a:t>
                </a:r>
                <a:r>
                  <a:rPr lang="en-US" dirty="0" smtClean="0"/>
                  <a:t>about the </a:t>
                </a:r>
                <a:r>
                  <a:rPr lang="en-US" dirty="0">
                    <a:solidFill>
                      <a:srgbClr val="FF0000"/>
                    </a:solidFill>
                  </a:rPr>
                  <a:t>population mean</a:t>
                </a:r>
                <a:r>
                  <a:rPr lang="en-US" dirty="0"/>
                  <a:t> and the </a:t>
                </a:r>
                <a:r>
                  <a:rPr lang="en-US" dirty="0">
                    <a:solidFill>
                      <a:srgbClr val="FF0000"/>
                    </a:solidFill>
                  </a:rPr>
                  <a:t>population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variance (i.e. parameters)</a:t>
                </a:r>
              </a:p>
              <a:p>
                <a:endParaRPr lang="en-US" b="0" dirty="0">
                  <a:solidFill>
                    <a:srgbClr val="FF0000"/>
                  </a:solidFill>
                </a:endParaRPr>
              </a:p>
              <a:p>
                <a:r>
                  <a:rPr lang="en-US" b="0" dirty="0" smtClean="0"/>
                  <a:t>First, we’ll study, </a:t>
                </a:r>
                <a:r>
                  <a:rPr lang="en-US" b="0" u="sng" dirty="0" smtClean="0">
                    <a:solidFill>
                      <a:srgbClr val="FF0000"/>
                    </a:solidFill>
                  </a:rPr>
                  <a:t>on average</a:t>
                </a:r>
                <a:r>
                  <a:rPr lang="en-US" b="0" dirty="0" smtClean="0"/>
                  <a:t>, how well our </a:t>
                </a:r>
                <a:r>
                  <a:rPr lang="en-US" b="0" dirty="0" smtClean="0">
                    <a:solidFill>
                      <a:srgbClr val="FF0000"/>
                    </a:solidFill>
                  </a:rPr>
                  <a:t>statistics</a:t>
                </a:r>
                <a:r>
                  <a:rPr lang="en-US" b="0" dirty="0" smtClean="0"/>
                  <a:t> do in </a:t>
                </a:r>
                <a:r>
                  <a:rPr lang="en-US" b="0" dirty="0" smtClean="0">
                    <a:solidFill>
                      <a:srgbClr val="FF0000"/>
                    </a:solidFill>
                  </a:rPr>
                  <a:t>estimating</a:t>
                </a:r>
                <a:r>
                  <a:rPr lang="en-US" b="0" dirty="0" smtClean="0"/>
                  <a:t> the </a:t>
                </a:r>
                <a:r>
                  <a:rPr lang="en-US" b="0" dirty="0" smtClean="0">
                    <a:solidFill>
                      <a:srgbClr val="FF0000"/>
                    </a:solidFill>
                  </a:rPr>
                  <a:t>parameters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Second, we’ll study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distribution</a:t>
                </a:r>
                <a:r>
                  <a:rPr lang="en-US" dirty="0" smtClean="0"/>
                  <a:t> of the summary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statistics,</a:t>
                </a:r>
                <a:r>
                  <a:rPr lang="en-US" dirty="0" smtClean="0"/>
                  <a:t> known as sampling distributions.</a:t>
                </a:r>
                <a:endParaRPr lang="en-US" u="sng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156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0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 smtClean="0"/>
                  <a:t> be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i.i.d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.</a:t>
                </a:r>
                <a:r>
                  <a:rPr lang="en-US" dirty="0" smtClean="0"/>
                  <a:t> samples from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population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sub>
                    </m:sSub>
                  </m:oMath>
                </a14:m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 smtClean="0"/>
                  <a:t>: distribution of the population (e.g. normal) with features/parameters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Often the distribution AND the parameters are unknown.</a:t>
                </a:r>
              </a:p>
              <a:p>
                <a:pPr lvl="1"/>
                <a:r>
                  <a:rPr lang="en-US" dirty="0" smtClean="0"/>
                  <a:t>That’s why we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sample</a:t>
                </a:r>
                <a:r>
                  <a:rPr lang="en-US" dirty="0" smtClean="0"/>
                  <a:t> from it to get an idea of them!</a:t>
                </a:r>
              </a:p>
              <a:p>
                <a:endParaRPr lang="en-US" dirty="0"/>
              </a:p>
              <a:p>
                <a:r>
                  <a:rPr lang="en-US" dirty="0" err="1" smtClean="0"/>
                  <a:t>i.i.d</a:t>
                </a:r>
                <a:r>
                  <a:rPr lang="en-US" dirty="0" smtClean="0"/>
                  <a:t>.: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independent and identically distributed</a:t>
                </a:r>
              </a:p>
              <a:p>
                <a:pPr lvl="1"/>
                <a:r>
                  <a:rPr lang="en-US" dirty="0" smtClean="0"/>
                  <a:t>Every time we sample, we redraw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members from the population and obtain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 This provides a representative sample of the population.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 smtClean="0"/>
                  <a:t>: dimension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lvl="1"/>
                <a:r>
                  <a:rPr lang="en-US" dirty="0" smtClean="0"/>
                  <a:t>For simplicity, we’ll consider </a:t>
                </a:r>
                <a:r>
                  <a:rPr lang="en-US" dirty="0" err="1" smtClean="0"/>
                  <a:t>univariate</a:t>
                </a:r>
                <a:r>
                  <a:rPr lang="en-US" dirty="0" smtClean="0"/>
                  <a:t> cases (i.e.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156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4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How “good” are our numerical summaries (i.e.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statistics</a:t>
                </a:r>
                <a:r>
                  <a:rPr lang="en-US" dirty="0" smtClean="0"/>
                  <a:t>) in capturing features of the population (i.e.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parameters</a:t>
                </a:r>
                <a:r>
                  <a:rPr lang="en-US" dirty="0" smtClean="0"/>
                  <a:t>)?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/>
                  <a:t>Loss Function</a:t>
                </a:r>
                <a:r>
                  <a:rPr lang="en-US" dirty="0" smtClean="0"/>
                  <a:t>: Measures how good the statistic is in estimating the parameter</a:t>
                </a:r>
              </a:p>
              <a:p>
                <a:pPr lvl="1"/>
                <a:r>
                  <a:rPr lang="en-US" dirty="0" smtClean="0"/>
                  <a:t>0 loss: the statistic is the perfect estimator for the parameter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∞ </m:t>
                    </m:r>
                  </m:oMath>
                </a14:m>
                <a:r>
                  <a:rPr lang="en-US" dirty="0" smtClean="0"/>
                  <a:t>loss: the statistic is a terrible estimator for the parameter</a:t>
                </a:r>
              </a:p>
              <a:p>
                <a:pPr marL="0" indent="0">
                  <a:buNone/>
                </a:pPr>
                <a:endParaRPr lang="en-US" dirty="0">
                  <a:sym typeface="Wingdings" pitchFamily="2" charset="2"/>
                </a:endParaRPr>
              </a:p>
              <a:p>
                <a:r>
                  <a:rPr lang="en-US" dirty="0" smtClean="0">
                    <a:sym typeface="Wingdings" pitchFamily="2" charset="2"/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𝑇</m:t>
                        </m:r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is the statistic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Λ</m:t>
                    </m:r>
                  </m:oMath>
                </a14:m>
                <a:r>
                  <a:rPr lang="en-US" dirty="0" smtClean="0"/>
                  <a:t> is the parameter. Called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square-error loss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97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Sadly…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 is </a:t>
            </a:r>
            <a:r>
              <a:rPr lang="en-US" dirty="0" smtClean="0">
                <a:solidFill>
                  <a:srgbClr val="FF0000"/>
                </a:solidFill>
              </a:rPr>
              <a:t>impossible</a:t>
            </a:r>
            <a:r>
              <a:rPr lang="en-US" dirty="0" smtClean="0"/>
              <a:t> to compute the values for the loss function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Why? We don’t know what the </a:t>
            </a:r>
            <a:r>
              <a:rPr lang="en-US" dirty="0" smtClean="0">
                <a:solidFill>
                  <a:srgbClr val="FF0000"/>
                </a:solidFill>
              </a:rPr>
              <a:t>parameter</a:t>
            </a:r>
            <a:r>
              <a:rPr lang="en-US" dirty="0" smtClean="0"/>
              <a:t> is! (since it’s an </a:t>
            </a:r>
            <a:r>
              <a:rPr lang="en-US" dirty="0" smtClean="0">
                <a:solidFill>
                  <a:srgbClr val="FF0000"/>
                </a:solidFill>
              </a:rPr>
              <a:t>unknown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feature</a:t>
            </a:r>
            <a:r>
              <a:rPr lang="en-US" dirty="0" smtClean="0"/>
              <a:t> of the population and we’re trying to study it!)</a:t>
            </a:r>
          </a:p>
          <a:p>
            <a:endParaRPr lang="en-US" dirty="0"/>
          </a:p>
          <a:p>
            <a:r>
              <a:rPr lang="en-US" dirty="0" smtClean="0"/>
              <a:t>More importantly, the statistic is </a:t>
            </a:r>
            <a:r>
              <a:rPr lang="en-US" dirty="0" smtClean="0">
                <a:solidFill>
                  <a:srgbClr val="FF0000"/>
                </a:solidFill>
              </a:rPr>
              <a:t>random</a:t>
            </a:r>
            <a:r>
              <a:rPr lang="en-US" dirty="0" smtClean="0"/>
              <a:t>! It changes every time we take a different sample from the population. Thus, the </a:t>
            </a:r>
            <a:r>
              <a:rPr lang="en-US" dirty="0" smtClean="0">
                <a:solidFill>
                  <a:srgbClr val="FF0000"/>
                </a:solidFill>
              </a:rPr>
              <a:t>value</a:t>
            </a:r>
            <a:r>
              <a:rPr lang="en-US" dirty="0" smtClean="0"/>
              <a:t> of our loss function </a:t>
            </a:r>
            <a:r>
              <a:rPr lang="en-US" dirty="0" smtClean="0">
                <a:solidFill>
                  <a:srgbClr val="FF0000"/>
                </a:solidFill>
              </a:rPr>
              <a:t>changes per sample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2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Remedy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u="sng" dirty="0" smtClean="0"/>
                  <a:t>A more manageable question</a:t>
                </a:r>
                <a:r>
                  <a:rPr lang="en-US" dirty="0" smtClean="0"/>
                  <a:t>: On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average</a:t>
                </a:r>
                <a:r>
                  <a:rPr lang="en-US" dirty="0" smtClean="0"/>
                  <a:t>, how good is our statistic in estimating the parameter?</a:t>
                </a:r>
              </a:p>
              <a:p>
                <a:endParaRPr lang="en-US" b="1" dirty="0"/>
              </a:p>
              <a:p>
                <a:r>
                  <a:rPr lang="en-US" b="1" dirty="0" smtClean="0"/>
                  <a:t>Risk</a:t>
                </a:r>
                <a:r>
                  <a:rPr lang="en-US" dirty="0" smtClean="0"/>
                  <a:t> (i.e. expected loss):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average loss </a:t>
                </a:r>
                <a:r>
                  <a:rPr lang="en-US" dirty="0" smtClean="0"/>
                  <a:t>incurred after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repeated sampling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Risk is a function of the parameter</a:t>
                </a:r>
              </a:p>
              <a:p>
                <a:endParaRPr lang="en-US" dirty="0"/>
              </a:p>
              <a:p>
                <a:r>
                  <a:rPr lang="en-US" dirty="0" smtClean="0"/>
                  <a:t>For the square-error loss,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46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Bias-Variance Trade-Off: Square Error Risk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After some algebra, we obtain another expression for square error </a:t>
                </a:r>
                <a:r>
                  <a:rPr lang="en-US" b="1" dirty="0" smtClean="0"/>
                  <a:t>Risk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𝐸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[(</m:t>
                          </m:r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]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𝐵𝑖𝑎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𝜃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𝑉𝑎𝑟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Bias</a:t>
                </a:r>
                <a:r>
                  <a:rPr lang="en-US" dirty="0" smtClean="0"/>
                  <a:t>: On average, how far is the statistic away from the parameter (i.e. accuracy)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𝐵𝑖𝑎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b="1" dirty="0" smtClean="0"/>
                  <a:t>Variance</a:t>
                </a:r>
                <a:r>
                  <a:rPr lang="en-US" dirty="0" smtClean="0"/>
                  <a:t>: How variable is the statistic (i.e. precision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In estimation, there is always a bias-variance tradeoff!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09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Mean, Bias, Variance, and Risk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2578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. We want to see how well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sample mean</a:t>
                </a:r>
                <a:r>
                  <a:rPr lang="en-US" dirty="0" smtClean="0"/>
                  <a:t> estimates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population mean. </a:t>
                </a:r>
                <a:r>
                  <a:rPr lang="en-US" dirty="0" smtClean="0"/>
                  <a:t>We’ll use square error loss.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𝐵𝑖𝑎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, i.e. the sample mean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unbiased </a:t>
                </a:r>
                <a:r>
                  <a:rPr lang="en-US" dirty="0" smtClean="0"/>
                  <a:t>for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population mean</a:t>
                </a:r>
              </a:p>
              <a:p>
                <a:pPr lvl="1"/>
                <a:r>
                  <a:rPr lang="en-US" u="sng" dirty="0" smtClean="0"/>
                  <a:t>Interpretation</a:t>
                </a:r>
                <a:r>
                  <a:rPr lang="en-US" dirty="0" smtClean="0"/>
                  <a:t>: On average, the sample mean will be close to the population mean,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</m:oMath>
                </a14:m>
                <a:endParaRPr lang="en-US" dirty="0" smtClean="0"/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𝑉𝑎𝑟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u="sng" dirty="0" smtClean="0"/>
                  <a:t>Interpretation</a:t>
                </a:r>
                <a:r>
                  <a:rPr lang="en-US" dirty="0" smtClean="0"/>
                  <a:t>: The sample mean is precise up to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an order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. That is, we decrease the variability of our estimate for the population mean by a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Thus,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u="sng" dirty="0" smtClean="0"/>
                  <a:t>Interpretation</a:t>
                </a:r>
                <a:r>
                  <a:rPr lang="en-US" dirty="0" smtClean="0"/>
                  <a:t>: On average, the sample mean will be close to the population mean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.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This holds for all population mean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𝜇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257800"/>
              </a:xfrm>
              <a:blipFill rotWithShape="1">
                <a:blip r:embed="rId2"/>
                <a:stretch>
                  <a:fillRect l="-593" t="-9397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782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2161</Words>
  <Application>Microsoft Office PowerPoint</Application>
  <PresentationFormat>On-screen Show (4:3)</PresentationFormat>
  <Paragraphs>148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Lecture 3</vt:lpstr>
      <vt:lpstr>Main Theme  </vt:lpstr>
      <vt:lpstr>Lecture Summary</vt:lpstr>
      <vt:lpstr>Setup</vt:lpstr>
      <vt:lpstr>Loss Function</vt:lpstr>
      <vt:lpstr>Sadly…</vt:lpstr>
      <vt:lpstr>A Remedy</vt:lpstr>
      <vt:lpstr>Bias-Variance Trade-Off: Square Error Risk</vt:lpstr>
      <vt:lpstr>Sample Mean, Bias, Variance, and Risk</vt:lpstr>
      <vt:lpstr>Sample Variance and Bias</vt:lpstr>
      <vt:lpstr>In Summary…</vt:lpstr>
      <vt:lpstr>But…</vt:lpstr>
      <vt:lpstr>Sampling Distribution when F is Normal</vt:lpstr>
      <vt:lpstr>PowerPoint Presentation</vt:lpstr>
      <vt:lpstr>PowerPoint Presentation</vt:lpstr>
      <vt:lpstr>Sampling Distribution Example</vt:lpstr>
      <vt:lpstr>PowerPoint Presentation</vt:lpstr>
      <vt:lpstr>Sampling Distribution when F is Normal</vt:lpstr>
      <vt:lpstr>PowerPoint Presentation</vt:lpstr>
      <vt:lpstr>Some Preliminaries from Stat 430</vt:lpstr>
      <vt:lpstr>PowerPoint Presentation</vt:lpstr>
      <vt:lpstr>PowerPoint Presentation</vt:lpstr>
      <vt:lpstr>Sampling Distribution when F is not Normal</vt:lpstr>
      <vt:lpstr>Properties</vt:lpstr>
      <vt:lpstr>Example</vt:lpstr>
      <vt:lpstr>PowerPoint Presentation</vt:lpstr>
      <vt:lpstr>An Experiment</vt:lpstr>
      <vt:lpstr>Lecture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Sampling Distribution and Properties of Summary Statistics</dc:title>
  <dc:creator>Kang, Hyunseung</dc:creator>
  <cp:lastModifiedBy>Kang, Hyunseung</cp:lastModifiedBy>
  <cp:revision>50</cp:revision>
  <cp:lastPrinted>2012-07-05T14:32:19Z</cp:lastPrinted>
  <dcterms:created xsi:type="dcterms:W3CDTF">2012-06-18T20:35:02Z</dcterms:created>
  <dcterms:modified xsi:type="dcterms:W3CDTF">2012-07-05T14:35:58Z</dcterms:modified>
</cp:coreProperties>
</file>