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2" r:id="rId8"/>
    <p:sldId id="260" r:id="rId9"/>
    <p:sldId id="266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 snapToGrid="0">
      <p:cViewPr varScale="1">
        <p:scale>
          <a:sx n="75" d="100"/>
          <a:sy n="75" d="100"/>
        </p:scale>
        <p:origin x="21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64C-271A-4C28-B61A-EA2F0C5A4DB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8C3-B9AF-47D3-B90D-AC68A33C8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2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64C-271A-4C28-B61A-EA2F0C5A4DB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8C3-B9AF-47D3-B90D-AC68A33C8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11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64C-271A-4C28-B61A-EA2F0C5A4DB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8C3-B9AF-47D3-B90D-AC68A33C8AC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594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64C-271A-4C28-B61A-EA2F0C5A4DB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8C3-B9AF-47D3-B90D-AC68A33C8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1144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64C-271A-4C28-B61A-EA2F0C5A4DB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8C3-B9AF-47D3-B90D-AC68A33C8AC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06776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64C-271A-4C28-B61A-EA2F0C5A4DB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8C3-B9AF-47D3-B90D-AC68A33C8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16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64C-271A-4C28-B61A-EA2F0C5A4DB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8C3-B9AF-47D3-B90D-AC68A33C8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71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64C-271A-4C28-B61A-EA2F0C5A4DB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8C3-B9AF-47D3-B90D-AC68A33C8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46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64C-271A-4C28-B61A-EA2F0C5A4DB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8C3-B9AF-47D3-B90D-AC68A33C8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71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64C-271A-4C28-B61A-EA2F0C5A4DB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8C3-B9AF-47D3-B90D-AC68A33C8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45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64C-271A-4C28-B61A-EA2F0C5A4DB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8C3-B9AF-47D3-B90D-AC68A33C8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64C-271A-4C28-B61A-EA2F0C5A4DB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8C3-B9AF-47D3-B90D-AC68A33C8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64C-271A-4C28-B61A-EA2F0C5A4DB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8C3-B9AF-47D3-B90D-AC68A33C8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2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64C-271A-4C28-B61A-EA2F0C5A4DB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8C3-B9AF-47D3-B90D-AC68A33C8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6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64C-271A-4C28-B61A-EA2F0C5A4DB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8C3-B9AF-47D3-B90D-AC68A33C8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00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8C3-B9AF-47D3-B90D-AC68A33C8AC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564C-271A-4C28-B61A-EA2F0C5A4DBF}" type="datetimeFigureOut">
              <a:rPr lang="en-US" smtClean="0"/>
              <a:t>11/9/2015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0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7564C-271A-4C28-B61A-EA2F0C5A4DBF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F37B8C3-B9AF-47D3-B90D-AC68A33C8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58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68678" y="1403322"/>
            <a:ext cx="11319031" cy="2796466"/>
          </a:xfrm>
        </p:spPr>
        <p:txBody>
          <a:bodyPr/>
          <a:lstStyle/>
          <a:p>
            <a:pPr algn="ctr"/>
            <a:r>
              <a:rPr lang="en-US" sz="6500" dirty="0" smtClean="0"/>
              <a:t>Part D Opioids </a:t>
            </a:r>
            <a:br>
              <a:rPr lang="en-US" sz="6500" dirty="0" smtClean="0"/>
            </a:br>
            <a:r>
              <a:rPr lang="en-US" sz="5500" dirty="0" smtClean="0"/>
              <a:t>and the </a:t>
            </a:r>
            <a:r>
              <a:rPr lang="en-US" sz="6500" dirty="0" smtClean="0"/>
              <a:t/>
            </a:r>
            <a:br>
              <a:rPr lang="en-US" sz="6500" dirty="0" smtClean="0"/>
            </a:br>
            <a:r>
              <a:rPr lang="en-US" sz="6500" dirty="0" smtClean="0"/>
              <a:t>Physician Referral </a:t>
            </a:r>
            <a:br>
              <a:rPr lang="en-US" sz="6500" dirty="0" smtClean="0"/>
            </a:br>
            <a:r>
              <a:rPr lang="en-US" sz="6500" dirty="0" smtClean="0"/>
              <a:t>Network</a:t>
            </a:r>
            <a:endParaRPr lang="en-US" sz="6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7603" y="4989900"/>
            <a:ext cx="3026468" cy="1570698"/>
          </a:xfrm>
        </p:spPr>
        <p:txBody>
          <a:bodyPr>
            <a:noAutofit/>
          </a:bodyPr>
          <a:lstStyle/>
          <a:p>
            <a:pPr algn="ctr"/>
            <a:r>
              <a:rPr lang="en-US" sz="2500" dirty="0" smtClean="0"/>
              <a:t>Amir </a:t>
            </a:r>
            <a:r>
              <a:rPr lang="en-US" sz="2500" dirty="0" err="1" smtClean="0"/>
              <a:t>Alwan</a:t>
            </a:r>
            <a:endParaRPr lang="en-US" sz="2500" dirty="0" smtClean="0"/>
          </a:p>
          <a:p>
            <a:pPr algn="ctr"/>
            <a:r>
              <a:rPr lang="en-US" sz="2500" dirty="0" smtClean="0"/>
              <a:t>Aditya Gore</a:t>
            </a:r>
          </a:p>
          <a:p>
            <a:pPr algn="ctr"/>
            <a:r>
              <a:rPr lang="en-US" sz="2500" dirty="0" smtClean="0"/>
              <a:t>Joseph Deutsch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49227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711266" cy="1320800"/>
          </a:xfrm>
        </p:spPr>
        <p:txBody>
          <a:bodyPr>
            <a:noAutofit/>
          </a:bodyPr>
          <a:lstStyle/>
          <a:p>
            <a:r>
              <a:rPr lang="en-US" sz="6000" dirty="0" smtClean="0"/>
              <a:t>Future Work</a:t>
            </a:r>
            <a:endParaRPr lang="en-US" sz="60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Apply graph</a:t>
            </a:r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dirty="0" smtClean="0"/>
              <a:t>based methodology</a:t>
            </a:r>
          </a:p>
          <a:p>
            <a:endParaRPr lang="en-US" sz="3000" dirty="0"/>
          </a:p>
          <a:p>
            <a:r>
              <a:rPr lang="en-US" sz="3000" dirty="0" smtClean="0"/>
              <a:t>Compare definitions of </a:t>
            </a:r>
            <a:r>
              <a:rPr lang="en-US" sz="3000" i="1" dirty="0" smtClean="0"/>
              <a:t>peer</a:t>
            </a:r>
            <a:endParaRPr lang="en-US" sz="3000" dirty="0" smtClean="0"/>
          </a:p>
          <a:p>
            <a:endParaRPr lang="en-US" sz="3000" dirty="0"/>
          </a:p>
          <a:p>
            <a:r>
              <a:rPr lang="en-US" sz="3000" dirty="0" smtClean="0"/>
              <a:t>Check known fraud cases</a:t>
            </a:r>
            <a:endParaRPr lang="en-US" sz="3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9986" r="26896"/>
          <a:stretch/>
        </p:blipFill>
        <p:spPr>
          <a:xfrm>
            <a:off x="6968066" y="0"/>
            <a:ext cx="5223933" cy="692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18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Motivation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8937183" cy="388077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WI has a problem with prescription opioid abuse</a:t>
            </a:r>
          </a:p>
          <a:p>
            <a:endParaRPr lang="en-US" sz="3000" dirty="0" smtClean="0"/>
          </a:p>
          <a:p>
            <a:r>
              <a:rPr lang="en-US" sz="3000" dirty="0" smtClean="0"/>
              <a:t>A number of high profile cases in the last few years</a:t>
            </a:r>
          </a:p>
          <a:p>
            <a:endParaRPr lang="en-US" sz="3000" dirty="0" smtClean="0"/>
          </a:p>
          <a:p>
            <a:r>
              <a:rPr lang="en-US" sz="3000" dirty="0" smtClean="0"/>
              <a:t>The identification of fraudulent behavior is of great interest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766109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90004"/>
            <a:ext cx="8596668" cy="1041647"/>
          </a:xfrm>
        </p:spPr>
        <p:txBody>
          <a:bodyPr/>
          <a:lstStyle/>
          <a:p>
            <a:r>
              <a:rPr lang="en-US" sz="6000" dirty="0" smtClean="0"/>
              <a:t>Data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Two data sources:</a:t>
            </a:r>
          </a:p>
          <a:p>
            <a:pPr lvl="1"/>
            <a:r>
              <a:rPr lang="en-US" sz="3000" dirty="0" smtClean="0"/>
              <a:t>1. Part D Medicare Data (2013)</a:t>
            </a:r>
          </a:p>
          <a:p>
            <a:pPr lvl="2"/>
            <a:r>
              <a:rPr lang="en-US" sz="2500" dirty="0" smtClean="0"/>
              <a:t>16,000 NPIs in WI</a:t>
            </a:r>
          </a:p>
          <a:p>
            <a:pPr lvl="2"/>
            <a:r>
              <a:rPr lang="en-US" sz="2500" dirty="0" smtClean="0"/>
              <a:t>$1.4 billion in spending</a:t>
            </a:r>
          </a:p>
          <a:p>
            <a:pPr lvl="1"/>
            <a:endParaRPr lang="en-US" sz="3000" dirty="0"/>
          </a:p>
          <a:p>
            <a:pPr lvl="1"/>
            <a:r>
              <a:rPr lang="en-US" sz="3000" dirty="0" smtClean="0"/>
              <a:t>2. Physician Referral Network (2013)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781891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492" y="0"/>
            <a:ext cx="8596668" cy="13208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Opioids</a:t>
            </a:r>
            <a:endParaRPr lang="en-US" sz="6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40" r="1412"/>
          <a:stretch/>
        </p:blipFill>
        <p:spPr>
          <a:xfrm>
            <a:off x="0" y="1091953"/>
            <a:ext cx="9916357" cy="5766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303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13208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Entropy of Prescriptions</a:t>
            </a:r>
            <a:endParaRPr lang="en-US" sz="6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26" y="1006081"/>
            <a:ext cx="8265742" cy="58201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56142" y="3357209"/>
                <a:ext cx="2542903" cy="11179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3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n-US" sz="3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3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n-US" sz="3000"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en-US" sz="3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3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sz="30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US" sz="3000" b="0" dirty="0" smtClean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6142" y="3357209"/>
                <a:ext cx="2542903" cy="111793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542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127" y="174594"/>
            <a:ext cx="8596668" cy="13208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Goal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Study opioid prescription behavior in WI</a:t>
            </a:r>
          </a:p>
          <a:p>
            <a:endParaRPr lang="en-US" sz="3000" dirty="0"/>
          </a:p>
          <a:p>
            <a:r>
              <a:rPr lang="en-US" sz="3000" dirty="0" smtClean="0"/>
              <a:t>Compare graph based results with non-graph based</a:t>
            </a:r>
            <a:endParaRPr lang="en-US" sz="2800" dirty="0" smtClean="0"/>
          </a:p>
          <a:p>
            <a:endParaRPr lang="en-US" sz="3000" dirty="0"/>
          </a:p>
          <a:p>
            <a:endParaRPr lang="en-US" sz="3000" dirty="0" smtClean="0"/>
          </a:p>
          <a:p>
            <a:endParaRPr lang="en-US" sz="3000" dirty="0"/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243937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A Doctor’s Peers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Idea: compare a doctor to their peers</a:t>
            </a:r>
          </a:p>
          <a:p>
            <a:endParaRPr lang="en-US" sz="3000" dirty="0"/>
          </a:p>
          <a:p>
            <a:r>
              <a:rPr lang="en-US" sz="3000" i="1" dirty="0" smtClean="0"/>
              <a:t>Peer </a:t>
            </a:r>
            <a:r>
              <a:rPr lang="en-US" sz="3000" dirty="0" smtClean="0"/>
              <a:t>definition 1: </a:t>
            </a:r>
          </a:p>
          <a:p>
            <a:pPr marL="457200" lvl="1" indent="0">
              <a:buNone/>
            </a:pPr>
            <a:r>
              <a:rPr lang="en-US" sz="2800" dirty="0" smtClean="0"/>
              <a:t>doctors with same specialty in same city</a:t>
            </a:r>
          </a:p>
          <a:p>
            <a:pPr marL="457200" lvl="1" indent="0">
              <a:buNone/>
            </a:pPr>
            <a:endParaRPr lang="en-US" sz="2800" dirty="0"/>
          </a:p>
          <a:p>
            <a:r>
              <a:rPr lang="en-US" sz="3000" i="1" dirty="0" smtClean="0"/>
              <a:t>Peer</a:t>
            </a:r>
            <a:r>
              <a:rPr lang="en-US" sz="3000" dirty="0" smtClean="0"/>
              <a:t> definition 2:</a:t>
            </a:r>
          </a:p>
          <a:p>
            <a:pPr marL="457200" lvl="1" indent="0">
              <a:buNone/>
            </a:pPr>
            <a:r>
              <a:rPr lang="en-US" sz="2800" dirty="0" smtClean="0"/>
              <a:t>doctors with same specialty in same community of graph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410017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7483"/>
            <a:ext cx="9487598" cy="1320800"/>
          </a:xfrm>
        </p:spPr>
        <p:txBody>
          <a:bodyPr>
            <a:noAutofit/>
          </a:bodyPr>
          <a:lstStyle/>
          <a:p>
            <a:r>
              <a:rPr lang="en-US" sz="6000" dirty="0" smtClean="0"/>
              <a:t>Investigating </a:t>
            </a:r>
            <a:r>
              <a:rPr lang="en-US" sz="6000" i="1" dirty="0" smtClean="0"/>
              <a:t>Peer </a:t>
            </a:r>
            <a:r>
              <a:rPr lang="en-US" sz="6000" dirty="0" smtClean="0"/>
              <a:t>1</a:t>
            </a:r>
            <a:endParaRPr lang="en-US" sz="6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9" r="1178"/>
          <a:stretch/>
        </p:blipFill>
        <p:spPr>
          <a:xfrm>
            <a:off x="0" y="1515533"/>
            <a:ext cx="9939867" cy="534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209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3163" y="1571096"/>
            <a:ext cx="5781675" cy="5276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5087" y="1294871"/>
            <a:ext cx="5457825" cy="5524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1209676" y="4098926"/>
            <a:ext cx="2152650" cy="466725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0" y="37483"/>
            <a:ext cx="948759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6000" dirty="0" smtClean="0"/>
              <a:t>Investigating </a:t>
            </a:r>
            <a:r>
              <a:rPr lang="en-US" sz="6000" i="1" dirty="0" smtClean="0"/>
              <a:t>Peer </a:t>
            </a:r>
            <a:r>
              <a:rPr lang="en-US" sz="6000" dirty="0" smtClean="0"/>
              <a:t>1</a:t>
            </a:r>
            <a:endParaRPr lang="en-US" sz="6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72463" y="1987550"/>
            <a:ext cx="6858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96372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228</TotalTime>
  <Words>133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Trebuchet MS</vt:lpstr>
      <vt:lpstr>Wingdings 3</vt:lpstr>
      <vt:lpstr>Facet</vt:lpstr>
      <vt:lpstr>Part D Opioids  and the  Physician Referral  Network</vt:lpstr>
      <vt:lpstr>Motivation</vt:lpstr>
      <vt:lpstr>Data</vt:lpstr>
      <vt:lpstr>Opioids</vt:lpstr>
      <vt:lpstr>Entropy of Prescriptions</vt:lpstr>
      <vt:lpstr>Goal</vt:lpstr>
      <vt:lpstr>A Doctor’s Peers</vt:lpstr>
      <vt:lpstr>Investigating Peer 1</vt:lpstr>
      <vt:lpstr>PowerPoint Presentation</vt:lpstr>
      <vt:lpstr>Future 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D Drugs</dc:title>
  <dc:creator>joseph deutsch</dc:creator>
  <cp:lastModifiedBy>joseph deutsch</cp:lastModifiedBy>
  <cp:revision>15</cp:revision>
  <dcterms:created xsi:type="dcterms:W3CDTF">2015-11-09T13:56:39Z</dcterms:created>
  <dcterms:modified xsi:type="dcterms:W3CDTF">2015-11-10T03:59:23Z</dcterms:modified>
</cp:coreProperties>
</file>