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7" r:id="rId2"/>
    <p:sldId id="848" r:id="rId3"/>
    <p:sldId id="922" r:id="rId4"/>
    <p:sldId id="923" r:id="rId5"/>
    <p:sldId id="924" r:id="rId6"/>
    <p:sldId id="931" r:id="rId7"/>
    <p:sldId id="927" r:id="rId8"/>
    <p:sldId id="925" r:id="rId9"/>
    <p:sldId id="932" r:id="rId10"/>
    <p:sldId id="926" r:id="rId11"/>
    <p:sldId id="906" r:id="rId12"/>
    <p:sldId id="943" r:id="rId13"/>
    <p:sldId id="907" r:id="rId14"/>
    <p:sldId id="933" r:id="rId15"/>
    <p:sldId id="928" r:id="rId16"/>
    <p:sldId id="929" r:id="rId17"/>
    <p:sldId id="930" r:id="rId18"/>
    <p:sldId id="836" r:id="rId19"/>
    <p:sldId id="842" r:id="rId20"/>
    <p:sldId id="838" r:id="rId21"/>
    <p:sldId id="956" r:id="rId22"/>
    <p:sldId id="839" r:id="rId23"/>
    <p:sldId id="840" r:id="rId24"/>
    <p:sldId id="483" r:id="rId25"/>
    <p:sldId id="948" r:id="rId26"/>
    <p:sldId id="949" r:id="rId27"/>
    <p:sldId id="847" r:id="rId28"/>
    <p:sldId id="957" r:id="rId29"/>
    <p:sldId id="710" r:id="rId30"/>
    <p:sldId id="818" r:id="rId31"/>
    <p:sldId id="944" r:id="rId32"/>
    <p:sldId id="895" r:id="rId33"/>
    <p:sldId id="896" r:id="rId34"/>
    <p:sldId id="897" r:id="rId35"/>
    <p:sldId id="898" r:id="rId36"/>
    <p:sldId id="822" r:id="rId37"/>
    <p:sldId id="958" r:id="rId38"/>
    <p:sldId id="959" r:id="rId39"/>
    <p:sldId id="965" r:id="rId40"/>
    <p:sldId id="962" r:id="rId41"/>
    <p:sldId id="849" r:id="rId42"/>
    <p:sldId id="963" r:id="rId43"/>
    <p:sldId id="964" r:id="rId44"/>
    <p:sldId id="967" r:id="rId45"/>
    <p:sldId id="968" r:id="rId46"/>
    <p:sldId id="969" r:id="rId47"/>
    <p:sldId id="824" r:id="rId48"/>
    <p:sldId id="970" r:id="rId49"/>
    <p:sldId id="971" r:id="rId50"/>
    <p:sldId id="974" r:id="rId51"/>
    <p:sldId id="975" r:id="rId52"/>
    <p:sldId id="976" r:id="rId53"/>
    <p:sldId id="977" r:id="rId54"/>
    <p:sldId id="978" r:id="rId55"/>
    <p:sldId id="979" r:id="rId56"/>
    <p:sldId id="980" r:id="rId57"/>
    <p:sldId id="981" r:id="rId58"/>
    <p:sldId id="982" r:id="rId59"/>
    <p:sldId id="983" r:id="rId60"/>
    <p:sldId id="984" r:id="rId61"/>
    <p:sldId id="985" r:id="rId62"/>
    <p:sldId id="986" r:id="rId63"/>
    <p:sldId id="987" r:id="rId64"/>
    <p:sldId id="988" r:id="rId65"/>
    <p:sldId id="989" r:id="rId66"/>
    <p:sldId id="859" r:id="rId67"/>
    <p:sldId id="886" r:id="rId68"/>
    <p:sldId id="860" r:id="rId69"/>
    <p:sldId id="815" r:id="rId70"/>
    <p:sldId id="934" r:id="rId71"/>
    <p:sldId id="935" r:id="rId72"/>
    <p:sldId id="950" r:id="rId73"/>
    <p:sldId id="951" r:id="rId74"/>
    <p:sldId id="952" r:id="rId75"/>
    <p:sldId id="937" r:id="rId76"/>
    <p:sldId id="936" r:id="rId77"/>
    <p:sldId id="910" r:id="rId78"/>
    <p:sldId id="939" r:id="rId79"/>
    <p:sldId id="901" r:id="rId80"/>
    <p:sldId id="905" r:id="rId81"/>
    <p:sldId id="914" r:id="rId82"/>
    <p:sldId id="916" r:id="rId83"/>
    <p:sldId id="917" r:id="rId84"/>
    <p:sldId id="940" r:id="rId85"/>
    <p:sldId id="900" r:id="rId86"/>
    <p:sldId id="941" r:id="rId87"/>
    <p:sldId id="953" r:id="rId88"/>
    <p:sldId id="954" r:id="rId89"/>
    <p:sldId id="955" r:id="rId90"/>
    <p:sldId id="915" r:id="rId91"/>
    <p:sldId id="921" r:id="rId92"/>
    <p:sldId id="844" r:id="rId93"/>
    <p:sldId id="843" r:id="rId94"/>
    <p:sldId id="728" r:id="rId95"/>
  </p:sldIdLst>
  <p:sldSz cx="9144000" cy="6858000" type="screen4x3"/>
  <p:notesSz cx="7315200" cy="9601200"/>
  <p:embeddedFontLst>
    <p:embeddedFont>
      <p:font typeface="Lucida Sans Unicode" pitchFamily="34" charset="0"/>
      <p:regular r:id="rId9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Lucida Sans Unicod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Lucida Sans Unicod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Lucida Sans Unicod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Lucida Sans Unicod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00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258"/>
    </p:cViewPr>
  </p:sorterViewPr>
  <p:notesViewPr>
    <p:cSldViewPr>
      <p:cViewPr varScale="1">
        <p:scale>
          <a:sx n="38" d="100"/>
          <a:sy n="38" d="100"/>
        </p:scale>
        <p:origin x="-1320" y="-84"/>
      </p:cViewPr>
      <p:guideLst>
        <p:guide orient="horz" pos="3023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5.xml"/><Relationship Id="rId2" Type="http://schemas.openxmlformats.org/officeDocument/2006/relationships/slide" Target="slides/slide33.xml"/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9" tIns="48049" rIns="96099" bIns="48049" numCol="1" anchor="t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384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9" tIns="48049" rIns="96099" bIns="4804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3838"/>
            <a:ext cx="31384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9" tIns="48049" rIns="96099" bIns="48049" numCol="1" anchor="b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13838"/>
            <a:ext cx="313848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9" tIns="48049" rIns="96099" bIns="4804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fld id="{A0D97330-6D1F-4D69-95C9-774EBF996B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9" tIns="48049" rIns="96099" bIns="48049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9" tIns="48049" rIns="96099" bIns="4804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9" tIns="48049" rIns="96099" bIns="48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9" tIns="48049" rIns="96099" bIns="48049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99" tIns="48049" rIns="96099" bIns="4804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5A6374A-84D3-4609-9FC4-C7954CAE3A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 lIns="91564" tIns="45783" rIns="91564" bIns="4578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 lIns="91564" tIns="45783" rIns="91564" bIns="4578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 lIns="91564" tIns="45783" rIns="91564" bIns="4578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AA303-CB59-454A-90DD-BD1B6C785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2C450-4A9A-4D83-A3D5-78D520391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72A55-4D17-447D-8EFE-7BCA3298C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54F4ED-7FA6-4B1B-9E61-C59A0FDE3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C7B3B-E4BB-4E0C-9C2C-22AD8883D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F0CCD-9F7C-4DDB-B04B-98C17CEB3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2E894-26AB-4F81-83E8-F244B7A8D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0D143-0253-423E-9483-B2D2A73CE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8C711-041A-4055-B27D-748482F12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80368-9B8B-43AA-92C9-FB27F97C74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E9A42-C42B-4373-9B3A-610C19DE4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391A1-DDC5-494C-8245-BF1E3310D9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UW-Madison © Brian S. Yandell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7BF997A-7185-4323-9711-B0B14576F0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wisc.edu/~yandell/statg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3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F863-1128-4A49-AC82-72D01B1B6106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14400"/>
            <a:ext cx="7086600" cy="2057400"/>
          </a:xfrm>
        </p:spPr>
        <p:txBody>
          <a:bodyPr/>
          <a:lstStyle/>
          <a:p>
            <a:r>
              <a:rPr lang="en-US" sz="4800" b="1">
                <a:solidFill>
                  <a:schemeClr val="tx1"/>
                </a:solidFill>
              </a:rPr>
              <a:t>Bayesian QTL Mapping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200400"/>
            <a:ext cx="7467600" cy="2743200"/>
          </a:xfrm>
        </p:spPr>
        <p:txBody>
          <a:bodyPr/>
          <a:lstStyle/>
          <a:p>
            <a:r>
              <a:rPr lang="en-US" sz="3600" dirty="0"/>
              <a:t>Brian S. </a:t>
            </a:r>
            <a:r>
              <a:rPr lang="en-US" sz="3600" dirty="0" err="1"/>
              <a:t>Yandell</a:t>
            </a:r>
            <a:endParaRPr lang="en-US" sz="3600" dirty="0"/>
          </a:p>
          <a:p>
            <a:r>
              <a:rPr lang="en-US" dirty="0"/>
              <a:t>University of Wisconsin-Madison</a:t>
            </a:r>
          </a:p>
          <a:p>
            <a:r>
              <a:rPr lang="en-US" dirty="0"/>
              <a:t>www.stat.wisc.edu/~yandell/statgen</a:t>
            </a:r>
            <a:r>
              <a:rPr lang="en-US" dirty="0">
                <a:cs typeface="Times New Roman" pitchFamily="18" charset="0"/>
                <a:hlinkClick r:id="rId3"/>
              </a:rPr>
              <a:t>↑</a:t>
            </a:r>
            <a:r>
              <a:rPr lang="en-US" dirty="0"/>
              <a:t> </a:t>
            </a:r>
            <a:endParaRPr lang="en-US" sz="2800" dirty="0"/>
          </a:p>
          <a:p>
            <a:r>
              <a:rPr lang="en-US" dirty="0"/>
              <a:t>UW-Madison, April </a:t>
            </a:r>
            <a:r>
              <a:rPr lang="en-US" dirty="0" smtClean="0"/>
              <a:t>2010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57B2-3B69-46CF-87D6-442B05349E5C}" type="slidenum">
              <a:rPr lang="en-US"/>
              <a:pPr/>
              <a:t>10</a:t>
            </a:fld>
            <a:endParaRPr 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/>
              <a:t>Bayes posterior vs. maximum likelihood</a:t>
            </a:r>
            <a:br>
              <a:rPr lang="en-US" sz="3600"/>
            </a:br>
            <a:r>
              <a:rPr lang="en-US" sz="2800"/>
              <a:t>(genetic architecture </a:t>
            </a:r>
            <a:r>
              <a:rPr lang="en-US" sz="2800" i="1"/>
              <a:t>A</a:t>
            </a:r>
            <a:r>
              <a:rPr lang="en-US" sz="2800"/>
              <a:t> = single QTL at </a:t>
            </a:r>
            <a:r>
              <a:rPr lang="en-US" sz="2800" i="1">
                <a:sym typeface="Symbol" pitchFamily="18" charset="2"/>
              </a:rPr>
              <a:t></a:t>
            </a:r>
            <a:r>
              <a:rPr lang="en-US" sz="2800">
                <a:sym typeface="Symbol" pitchFamily="18" charset="2"/>
              </a:rPr>
              <a:t>)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305800" cy="2743200"/>
          </a:xfrm>
        </p:spPr>
        <p:txBody>
          <a:bodyPr/>
          <a:lstStyle/>
          <a:p>
            <a:r>
              <a:rPr lang="en-US" sz="2800"/>
              <a:t>LOD: classical Log ODds </a:t>
            </a:r>
          </a:p>
          <a:p>
            <a:pPr lvl="1"/>
            <a:r>
              <a:rPr lang="en-US" sz="2400"/>
              <a:t>maximize likelihood over effects </a:t>
            </a:r>
            <a:r>
              <a:rPr lang="en-US" sz="2400" i="1">
                <a:cs typeface="Times New Roman" pitchFamily="18" charset="0"/>
              </a:rPr>
              <a:t>µ</a:t>
            </a:r>
          </a:p>
          <a:p>
            <a:pPr lvl="1"/>
            <a:r>
              <a:rPr lang="en-US" sz="2000">
                <a:latin typeface="Courier New" pitchFamily="49" charset="0"/>
              </a:rPr>
              <a:t>R/qtl scanone/scantwo: method = “em”</a:t>
            </a:r>
          </a:p>
          <a:p>
            <a:r>
              <a:rPr lang="en-US" sz="2800" i="1"/>
              <a:t>LPD</a:t>
            </a:r>
            <a:r>
              <a:rPr lang="en-US" sz="2800"/>
              <a:t>: Bayesian </a:t>
            </a:r>
            <a:r>
              <a:rPr lang="en-US" sz="2800" i="1"/>
              <a:t>L</a:t>
            </a:r>
            <a:r>
              <a:rPr lang="en-US" sz="2800"/>
              <a:t>og </a:t>
            </a:r>
            <a:r>
              <a:rPr lang="en-US" sz="2800" i="1"/>
              <a:t>P</a:t>
            </a:r>
            <a:r>
              <a:rPr lang="en-US" sz="2800"/>
              <a:t>osterior </a:t>
            </a:r>
            <a:r>
              <a:rPr lang="en-US" sz="2800" i="1"/>
              <a:t>D</a:t>
            </a:r>
            <a:r>
              <a:rPr lang="en-US" sz="2800"/>
              <a:t>ensity</a:t>
            </a:r>
          </a:p>
          <a:p>
            <a:pPr lvl="1"/>
            <a:r>
              <a:rPr lang="en-US" sz="2400"/>
              <a:t>average posterior over effects </a:t>
            </a:r>
            <a:r>
              <a:rPr lang="en-US" sz="2400" i="1">
                <a:cs typeface="Times New Roman" pitchFamily="18" charset="0"/>
              </a:rPr>
              <a:t>µ</a:t>
            </a:r>
            <a:endParaRPr lang="en-US" sz="2400"/>
          </a:p>
          <a:p>
            <a:pPr lvl="1"/>
            <a:r>
              <a:rPr lang="en-US" sz="2000">
                <a:latin typeface="Courier New" pitchFamily="49" charset="0"/>
              </a:rPr>
              <a:t>R/qtl scanone/scantwo: method = “imp”</a:t>
            </a:r>
          </a:p>
        </p:txBody>
      </p:sp>
      <p:graphicFrame>
        <p:nvGraphicFramePr>
          <p:cNvPr id="9134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03288" y="4611688"/>
          <a:ext cx="6183312" cy="1408112"/>
        </p:xfrm>
        <a:graphic>
          <a:graphicData uri="http://schemas.openxmlformats.org/presentationml/2006/ole">
            <p:oleObj spid="_x0000_s913412" name="Equation" r:id="rId4" imgW="300960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315C-5822-4315-A634-8D60FD6E5FB7}" type="slidenum">
              <a:rPr lang="en-US"/>
              <a:pPr/>
              <a:t>11</a:t>
            </a:fld>
            <a:endParaRPr lang="en-US"/>
          </a:p>
        </p:txBody>
      </p:sp>
      <p:pic>
        <p:nvPicPr>
          <p:cNvPr id="862219" name="Picture 11" descr="sim1L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  <p:sp>
        <p:nvSpPr>
          <p:cNvPr id="86221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/>
          <a:lstStyle/>
          <a:p>
            <a:r>
              <a:rPr lang="en-US" sz="4000"/>
              <a:t>LOD &amp; LPD: 1 QTL</a:t>
            </a:r>
            <a:br>
              <a:rPr lang="en-US" sz="4000"/>
            </a:br>
            <a:r>
              <a:rPr lang="en-US" sz="2800"/>
              <a:t>n.ind = 100, 1 cM marker spacing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9013-E99D-40F7-A213-C807CD86FE1C}" type="slidenum">
              <a:rPr lang="en-US"/>
              <a:pPr/>
              <a:t>12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Simplified likelihood surface</a:t>
            </a:r>
            <a:br>
              <a:rPr lang="en-US" sz="4000"/>
            </a:br>
            <a:r>
              <a:rPr lang="en-US" sz="4000"/>
              <a:t>2-D for BC locus and effect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locus </a:t>
            </a:r>
            <a:r>
              <a:rPr lang="en-US">
                <a:sym typeface="Symbol" pitchFamily="18" charset="2"/>
              </a:rPr>
              <a:t> and effect </a:t>
            </a:r>
            <a:r>
              <a:rPr lang="el-GR">
                <a:cs typeface="Times New Roman" pitchFamily="18" charset="0"/>
                <a:sym typeface="Symbol" pitchFamily="18" charset="2"/>
              </a:rPr>
              <a:t>Δ</a:t>
            </a:r>
            <a:r>
              <a:rPr lang="en-US">
                <a:cs typeface="Times New Roman" pitchFamily="18" charset="0"/>
                <a:sym typeface="Symbol" pitchFamily="18" charset="2"/>
              </a:rPr>
              <a:t> = µ</a:t>
            </a:r>
            <a:r>
              <a:rPr lang="en-US" baseline="-25000"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cs typeface="Times New Roman" pitchFamily="18" charset="0"/>
                <a:sym typeface="Symbol" pitchFamily="18" charset="2"/>
              </a:rPr>
              <a:t> – µ</a:t>
            </a:r>
            <a:r>
              <a:rPr lang="en-US" baseline="-25000">
                <a:cs typeface="Times New Roman" pitchFamily="18" charset="0"/>
                <a:sym typeface="Symbol" pitchFamily="18" charset="2"/>
              </a:rPr>
              <a:t>1</a:t>
            </a:r>
          </a:p>
          <a:p>
            <a:r>
              <a:rPr lang="en-US"/>
              <a:t>profile likelihood along ridge</a:t>
            </a:r>
          </a:p>
          <a:p>
            <a:pPr lvl="1"/>
            <a:r>
              <a:rPr lang="en-US">
                <a:cs typeface="Times New Roman" pitchFamily="18" charset="0"/>
                <a:sym typeface="Symbol" pitchFamily="18" charset="2"/>
              </a:rPr>
              <a:t>maximize likelihood at each </a:t>
            </a:r>
            <a:r>
              <a:rPr lang="en-US">
                <a:sym typeface="Symbol" pitchFamily="18" charset="2"/>
              </a:rPr>
              <a:t></a:t>
            </a:r>
            <a:r>
              <a:rPr lang="en-US">
                <a:cs typeface="Times New Roman" pitchFamily="18" charset="0"/>
                <a:sym typeface="Symbol" pitchFamily="18" charset="2"/>
              </a:rPr>
              <a:t> for </a:t>
            </a:r>
            <a:r>
              <a:rPr lang="el-GR">
                <a:cs typeface="Times New Roman" pitchFamily="18" charset="0"/>
                <a:sym typeface="Symbol" pitchFamily="18" charset="2"/>
              </a:rPr>
              <a:t>Δ</a:t>
            </a:r>
            <a:endParaRPr lang="en-US"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en-US">
                <a:cs typeface="Times New Roman" pitchFamily="18" charset="0"/>
                <a:sym typeface="Symbol" pitchFamily="18" charset="2"/>
              </a:rPr>
              <a:t>symmetric in </a:t>
            </a:r>
            <a:r>
              <a:rPr lang="el-GR">
                <a:cs typeface="Times New Roman" pitchFamily="18" charset="0"/>
                <a:sym typeface="Symbol" pitchFamily="18" charset="2"/>
              </a:rPr>
              <a:t>Δ</a:t>
            </a:r>
            <a:r>
              <a:rPr lang="en-US">
                <a:cs typeface="Times New Roman" pitchFamily="18" charset="0"/>
                <a:sym typeface="Symbol" pitchFamily="18" charset="2"/>
              </a:rPr>
              <a:t> around MLE given </a:t>
            </a:r>
            <a:r>
              <a:rPr lang="en-US">
                <a:sym typeface="Symbol" pitchFamily="18" charset="2"/>
              </a:rPr>
              <a:t></a:t>
            </a:r>
            <a:r>
              <a:rPr lang="en-US">
                <a:cs typeface="Times New Roman" pitchFamily="18" charset="0"/>
                <a:sym typeface="Symbol" pitchFamily="18" charset="2"/>
              </a:rPr>
              <a:t> </a:t>
            </a:r>
            <a:endParaRPr lang="en-US">
              <a:sym typeface="Symbol" pitchFamily="18" charset="2"/>
            </a:endParaRPr>
          </a:p>
          <a:p>
            <a:r>
              <a:rPr lang="en-US"/>
              <a:t>weighted average of posterior</a:t>
            </a:r>
          </a:p>
          <a:p>
            <a:pPr lvl="1"/>
            <a:r>
              <a:rPr lang="en-US">
                <a:cs typeface="Times New Roman" pitchFamily="18" charset="0"/>
                <a:sym typeface="Symbol" pitchFamily="18" charset="2"/>
              </a:rPr>
              <a:t>average likelihood at each </a:t>
            </a:r>
            <a:r>
              <a:rPr lang="en-US">
                <a:sym typeface="Symbol" pitchFamily="18" charset="2"/>
              </a:rPr>
              <a:t></a:t>
            </a:r>
            <a:r>
              <a:rPr lang="en-US">
                <a:cs typeface="Times New Roman" pitchFamily="18" charset="0"/>
                <a:sym typeface="Symbol" pitchFamily="18" charset="2"/>
              </a:rPr>
              <a:t> with weight p(</a:t>
            </a:r>
            <a:r>
              <a:rPr lang="el-GR">
                <a:cs typeface="Times New Roman" pitchFamily="18" charset="0"/>
                <a:sym typeface="Symbol" pitchFamily="18" charset="2"/>
              </a:rPr>
              <a:t>Δ</a:t>
            </a:r>
            <a:r>
              <a:rPr lang="en-US"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1"/>
            <a:r>
              <a:rPr lang="en-US">
                <a:cs typeface="Times New Roman" pitchFamily="18" charset="0"/>
                <a:sym typeface="Symbol" pitchFamily="18" charset="2"/>
              </a:rPr>
              <a:t>how does prior p(</a:t>
            </a:r>
            <a:r>
              <a:rPr lang="el-GR">
                <a:cs typeface="Times New Roman" pitchFamily="18" charset="0"/>
                <a:sym typeface="Symbol" pitchFamily="18" charset="2"/>
              </a:rPr>
              <a:t>Δ</a:t>
            </a:r>
            <a:r>
              <a:rPr lang="en-US">
                <a:cs typeface="Times New Roman" pitchFamily="18" charset="0"/>
                <a:sym typeface="Symbol" pitchFamily="18" charset="2"/>
              </a:rPr>
              <a:t>) affect symmetry?</a:t>
            </a:r>
            <a:endParaRPr lang="en-US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7348-205B-410F-B90A-5783583C8140}" type="slidenum">
              <a:rPr lang="en-US"/>
              <a:pPr/>
              <a:t>13</a:t>
            </a:fld>
            <a:endParaRPr lang="en-US"/>
          </a:p>
        </p:txBody>
      </p:sp>
      <p:pic>
        <p:nvPicPr>
          <p:cNvPr id="864263" name="Picture 7" descr="sim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990600"/>
          </a:xfrm>
        </p:spPr>
        <p:txBody>
          <a:bodyPr/>
          <a:lstStyle/>
          <a:p>
            <a:r>
              <a:rPr lang="en-US" sz="4000"/>
              <a:t>LOD &amp; LPD: 1 QTL</a:t>
            </a:r>
            <a:br>
              <a:rPr lang="en-US" sz="4000"/>
            </a:br>
            <a:r>
              <a:rPr lang="en-US" sz="2800"/>
              <a:t>n.ind = 100, 10 cM marker spacing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C2D-5881-4A58-9E76-6FFC20B7A80E}" type="slidenum">
              <a:rPr lang="en-US"/>
              <a:pPr/>
              <a:t>14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likelihood and posterior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likelihood relates “known” data </a:t>
            </a:r>
            <a:r>
              <a:rPr lang="en-US">
                <a:sym typeface="Symbol" pitchFamily="18" charset="2"/>
              </a:rPr>
              <a:t>(</a:t>
            </a:r>
            <a:r>
              <a:rPr lang="en-US" i="1">
                <a:sym typeface="Symbol" pitchFamily="18" charset="2"/>
              </a:rPr>
              <a:t>y,m,q</a:t>
            </a:r>
            <a:r>
              <a:rPr lang="en-US">
                <a:sym typeface="Symbol" pitchFamily="18" charset="2"/>
              </a:rPr>
              <a:t>) to</a:t>
            </a:r>
            <a:r>
              <a:rPr lang="en-US"/>
              <a:t> unknown values of interest </a:t>
            </a:r>
            <a:r>
              <a:rPr lang="en-US">
                <a:sym typeface="Symbol" pitchFamily="18" charset="2"/>
              </a:rPr>
              <a:t>(</a:t>
            </a:r>
            <a:r>
              <a:rPr lang="en-US" i="1">
                <a:sym typeface="Symbol" pitchFamily="18" charset="2"/>
              </a:rPr>
              <a:t>,,A</a:t>
            </a:r>
            <a:r>
              <a:rPr lang="en-US">
                <a:sym typeface="Symbol" pitchFamily="18" charset="2"/>
              </a:rPr>
              <a:t>)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pr(</a:t>
            </a:r>
            <a:r>
              <a:rPr lang="en-US" i="1"/>
              <a:t>y,q</a:t>
            </a:r>
            <a:r>
              <a:rPr lang="en-US"/>
              <a:t>|</a:t>
            </a:r>
            <a:r>
              <a:rPr lang="en-US" i="1"/>
              <a:t>m</a:t>
            </a:r>
            <a:r>
              <a:rPr lang="en-US"/>
              <a:t>,</a:t>
            </a:r>
            <a:r>
              <a:rPr lang="en-US" i="1">
                <a:sym typeface="Symbol" pitchFamily="18" charset="2"/>
              </a:rPr>
              <a:t></a:t>
            </a:r>
            <a:r>
              <a:rPr lang="en-US" i="1"/>
              <a:t>,</a:t>
            </a:r>
            <a:r>
              <a:rPr lang="en-US" i="1">
                <a:sym typeface="Symbol" pitchFamily="18" charset="2"/>
              </a:rPr>
              <a:t>,A</a:t>
            </a:r>
            <a:r>
              <a:rPr lang="en-US">
                <a:sym typeface="Symbol" pitchFamily="18" charset="2"/>
              </a:rPr>
              <a:t>)</a:t>
            </a:r>
            <a:r>
              <a:rPr lang="en-US"/>
              <a:t> = </a:t>
            </a:r>
            <a:r>
              <a:rPr lang="en-US">
                <a:solidFill>
                  <a:schemeClr val="accent2"/>
                </a:solidFill>
              </a:rPr>
              <a:t>pr(</a:t>
            </a:r>
            <a:r>
              <a:rPr lang="en-US" i="1">
                <a:solidFill>
                  <a:schemeClr val="accent2"/>
                </a:solidFill>
              </a:rPr>
              <a:t>y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 i="1">
                <a:solidFill>
                  <a:schemeClr val="accent2"/>
                </a:solidFill>
              </a:rPr>
              <a:t>q,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,A</a:t>
            </a:r>
            <a:r>
              <a:rPr lang="en-US">
                <a:solidFill>
                  <a:schemeClr val="accent2"/>
                </a:solidFill>
              </a:rPr>
              <a:t>) </a:t>
            </a:r>
            <a:r>
              <a:rPr lang="en-US">
                <a:solidFill>
                  <a:srgbClr val="CC0000"/>
                </a:solidFill>
              </a:rPr>
              <a:t>pr(</a:t>
            </a:r>
            <a:r>
              <a:rPr lang="en-US" i="1">
                <a:solidFill>
                  <a:srgbClr val="CC0000"/>
                </a:solidFill>
              </a:rPr>
              <a:t>q|m,</a:t>
            </a:r>
            <a:r>
              <a:rPr lang="en-US" i="1">
                <a:solidFill>
                  <a:srgbClr val="CC0000"/>
                </a:solidFill>
                <a:sym typeface="Symbol" pitchFamily="18" charset="2"/>
              </a:rPr>
              <a:t>,A</a:t>
            </a:r>
            <a:r>
              <a:rPr lang="en-US">
                <a:solidFill>
                  <a:srgbClr val="CC0000"/>
                </a:solidFill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mix over unknown genotypes (</a:t>
            </a:r>
            <a:r>
              <a:rPr lang="en-US" i="1">
                <a:sym typeface="Symbol" pitchFamily="18" charset="2"/>
              </a:rPr>
              <a:t>q</a:t>
            </a:r>
            <a:r>
              <a:rPr lang="en-US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>
                <a:sym typeface="Symbol" pitchFamily="18" charset="2"/>
              </a:rPr>
              <a:t>posterior turns likelihood into a distribution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weight likelihood by priors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rescale to sum to 1.0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posterior = likelihood * prior / constant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BFEF-2234-4435-989F-41F487B682F2}" type="slidenum">
              <a:rPr lang="en-US"/>
              <a:pPr/>
              <a:t>15</a:t>
            </a:fld>
            <a:endParaRPr lang="en-US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4000"/>
              <a:t>marginal LOD or LPD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875" y="1295400"/>
            <a:ext cx="8382000" cy="4648200"/>
          </a:xfrm>
        </p:spPr>
        <p:txBody>
          <a:bodyPr/>
          <a:lstStyle/>
          <a:p>
            <a:r>
              <a:rPr lang="en-US" sz="2800">
                <a:sym typeface="Symbol" pitchFamily="18" charset="2"/>
              </a:rPr>
              <a:t>What is contribution of a QTL adjusting for all others?</a:t>
            </a:r>
          </a:p>
          <a:p>
            <a:pPr lvl="1"/>
            <a:r>
              <a:rPr lang="en-US" sz="2400">
                <a:sym typeface="Symbol" pitchFamily="18" charset="2"/>
              </a:rPr>
              <a:t>improvement in LPD due to QTL at locus </a:t>
            </a:r>
            <a:r>
              <a:rPr lang="en-US" sz="2400" i="1">
                <a:sym typeface="Symbol" pitchFamily="18" charset="2"/>
              </a:rPr>
              <a:t></a:t>
            </a:r>
          </a:p>
          <a:p>
            <a:pPr lvl="1"/>
            <a:r>
              <a:rPr lang="en-US" sz="2400">
                <a:sym typeface="Symbol" pitchFamily="18" charset="2"/>
              </a:rPr>
              <a:t>contribution due to main effects, epistasis, GxE?</a:t>
            </a:r>
          </a:p>
          <a:p>
            <a:r>
              <a:rPr lang="en-US" sz="2800">
                <a:sym typeface="Symbol" pitchFamily="18" charset="2"/>
              </a:rPr>
              <a:t>How does adjusted LPD </a:t>
            </a:r>
            <a:r>
              <a:rPr lang="en-US" sz="2800" i="1">
                <a:sym typeface="Symbol" pitchFamily="18" charset="2"/>
              </a:rPr>
              <a:t>differ</a:t>
            </a:r>
            <a:r>
              <a:rPr lang="en-US" sz="2800">
                <a:sym typeface="Symbol" pitchFamily="18" charset="2"/>
              </a:rPr>
              <a:t> from unadjusted LPD?</a:t>
            </a:r>
          </a:p>
          <a:p>
            <a:pPr lvl="1"/>
            <a:r>
              <a:rPr lang="en-US" sz="2400">
                <a:sym typeface="Symbol" pitchFamily="18" charset="2"/>
              </a:rPr>
              <a:t>raised by removing variance due to unlinked QTL</a:t>
            </a:r>
          </a:p>
          <a:p>
            <a:pPr lvl="1"/>
            <a:r>
              <a:rPr lang="en-US" sz="2400">
                <a:sym typeface="Symbol" pitchFamily="18" charset="2"/>
              </a:rPr>
              <a:t>raised or lowered due to bias of linked QTL</a:t>
            </a:r>
          </a:p>
          <a:p>
            <a:pPr lvl="1"/>
            <a:r>
              <a:rPr lang="en-US" sz="2400">
                <a:sym typeface="Symbol" pitchFamily="18" charset="2"/>
              </a:rPr>
              <a:t>analogous to Type III adjusted ANOVA tests</a:t>
            </a:r>
          </a:p>
          <a:p>
            <a:r>
              <a:rPr lang="en-US" sz="2800">
                <a:sym typeface="Symbol" pitchFamily="18" charset="2"/>
              </a:rPr>
              <a:t>can ask these same questions using classical LOD</a:t>
            </a:r>
          </a:p>
          <a:p>
            <a:pPr lvl="1"/>
            <a:r>
              <a:rPr lang="en-US" sz="2400">
                <a:sym typeface="Symbol" pitchFamily="18" charset="2"/>
              </a:rPr>
              <a:t>see Broman’s newer tools for multiple QTL inference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265E-20B7-49E8-B7EB-35DD1F34C740}" type="slidenum">
              <a:rPr lang="en-US"/>
              <a:pPr/>
              <a:t>16</a:t>
            </a:fld>
            <a:endParaRPr lang="en-US"/>
          </a:p>
        </p:txBody>
      </p:sp>
      <p:pic>
        <p:nvPicPr>
          <p:cNvPr id="919554" name="Picture 2" descr="sim1b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  <p:sp>
        <p:nvSpPr>
          <p:cNvPr id="919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/>
          <a:lstStyle/>
          <a:p>
            <a:r>
              <a:rPr lang="en-US" sz="4000"/>
              <a:t>LPD: 1 QTL vs. multi-QTL</a:t>
            </a:r>
            <a:br>
              <a:rPr lang="en-US" sz="4000"/>
            </a:br>
            <a:r>
              <a:rPr lang="en-US" sz="2800"/>
              <a:t>marginal contribution to LPD from QTL at </a:t>
            </a:r>
            <a:r>
              <a:rPr lang="en-US" sz="2800" i="1">
                <a:sym typeface="Symbol" pitchFamily="18" charset="2"/>
              </a:rPr>
              <a:t></a:t>
            </a:r>
          </a:p>
        </p:txBody>
      </p:sp>
      <p:sp>
        <p:nvSpPr>
          <p:cNvPr id="919556" name="Text Box 4"/>
          <p:cNvSpPr txBox="1">
            <a:spLocks noChangeArrowheads="1"/>
          </p:cNvSpPr>
          <p:nvPr/>
        </p:nvSpPr>
        <p:spPr bwMode="auto">
          <a:xfrm>
            <a:off x="2093913" y="3962400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QTL</a:t>
            </a:r>
          </a:p>
        </p:txBody>
      </p:sp>
      <p:sp>
        <p:nvSpPr>
          <p:cNvPr id="919557" name="Line 5"/>
          <p:cNvSpPr>
            <a:spLocks noChangeShapeType="1"/>
          </p:cNvSpPr>
          <p:nvPr/>
        </p:nvSpPr>
        <p:spPr bwMode="auto">
          <a:xfrm flipH="1">
            <a:off x="1600200" y="4267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9558" name="Line 6"/>
          <p:cNvSpPr>
            <a:spLocks noChangeShapeType="1"/>
          </p:cNvSpPr>
          <p:nvPr/>
        </p:nvSpPr>
        <p:spPr bwMode="auto">
          <a:xfrm>
            <a:off x="3276600" y="4343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9559" name="Line 7"/>
          <p:cNvSpPr>
            <a:spLocks noChangeShapeType="1"/>
          </p:cNvSpPr>
          <p:nvPr/>
        </p:nvSpPr>
        <p:spPr bwMode="auto">
          <a:xfrm>
            <a:off x="7315200" y="4343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9560" name="Text Box 8"/>
          <p:cNvSpPr txBox="1">
            <a:spLocks noChangeArrowheads="1"/>
          </p:cNvSpPr>
          <p:nvPr/>
        </p:nvSpPr>
        <p:spPr bwMode="auto">
          <a:xfrm>
            <a:off x="5470525" y="2514600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QTL</a:t>
            </a:r>
          </a:p>
        </p:txBody>
      </p:sp>
      <p:sp>
        <p:nvSpPr>
          <p:cNvPr id="919561" name="Line 9"/>
          <p:cNvSpPr>
            <a:spLocks noChangeShapeType="1"/>
          </p:cNvSpPr>
          <p:nvPr/>
        </p:nvSpPr>
        <p:spPr bwMode="auto">
          <a:xfrm flipH="1" flipV="1">
            <a:off x="4876800" y="2057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9562" name="Text Box 10"/>
          <p:cNvSpPr txBox="1">
            <a:spLocks noChangeArrowheads="1"/>
          </p:cNvSpPr>
          <p:nvPr/>
        </p:nvSpPr>
        <p:spPr bwMode="auto">
          <a:xfrm>
            <a:off x="6156325" y="3962400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QTL</a:t>
            </a:r>
          </a:p>
        </p:txBody>
      </p:sp>
      <p:sp>
        <p:nvSpPr>
          <p:cNvPr id="919563" name="Line 11"/>
          <p:cNvSpPr>
            <a:spLocks noChangeShapeType="1"/>
          </p:cNvSpPr>
          <p:nvPr/>
        </p:nvSpPr>
        <p:spPr bwMode="auto">
          <a:xfrm flipH="1">
            <a:off x="6019800" y="43434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293A7-A3D9-48CC-83EB-911157E69AD4}" type="slidenum">
              <a:rPr lang="en-US"/>
              <a:pPr/>
              <a:t>17</a:t>
            </a:fld>
            <a:endParaRPr lang="en-US"/>
          </a:p>
        </p:txBody>
      </p:sp>
      <p:pic>
        <p:nvPicPr>
          <p:cNvPr id="921602" name="Picture 2" descr="sim1s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  <p:sp>
        <p:nvSpPr>
          <p:cNvPr id="921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/>
          <a:lstStyle/>
          <a:p>
            <a:r>
              <a:rPr lang="en-US" sz="3600"/>
              <a:t>substitution effect: 1 QTL vs. multi-QTL</a:t>
            </a:r>
            <a:r>
              <a:rPr lang="en-US" sz="4000"/>
              <a:t/>
            </a:r>
            <a:br>
              <a:rPr lang="en-US" sz="4000"/>
            </a:br>
            <a:r>
              <a:rPr lang="en-US" sz="2800"/>
              <a:t>single QTL effect vs. marginal effect from QTL at </a:t>
            </a:r>
            <a:r>
              <a:rPr lang="en-US" sz="2800" i="1">
                <a:sym typeface="Symbol" pitchFamily="18" charset="2"/>
              </a:rPr>
              <a:t></a:t>
            </a:r>
          </a:p>
        </p:txBody>
      </p:sp>
      <p:sp>
        <p:nvSpPr>
          <p:cNvPr id="921604" name="Text Box 4"/>
          <p:cNvSpPr txBox="1">
            <a:spLocks noChangeArrowheads="1"/>
          </p:cNvSpPr>
          <p:nvPr/>
        </p:nvSpPr>
        <p:spPr bwMode="auto">
          <a:xfrm>
            <a:off x="2093913" y="4648200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QTL</a:t>
            </a:r>
          </a:p>
        </p:txBody>
      </p:sp>
      <p:sp>
        <p:nvSpPr>
          <p:cNvPr id="921605" name="Line 5"/>
          <p:cNvSpPr>
            <a:spLocks noChangeShapeType="1"/>
          </p:cNvSpPr>
          <p:nvPr/>
        </p:nvSpPr>
        <p:spPr bwMode="auto">
          <a:xfrm flipH="1" flipV="1">
            <a:off x="1752600" y="4267200"/>
            <a:ext cx="3571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06" name="Line 6"/>
          <p:cNvSpPr>
            <a:spLocks noChangeShapeType="1"/>
          </p:cNvSpPr>
          <p:nvPr/>
        </p:nvSpPr>
        <p:spPr bwMode="auto">
          <a:xfrm flipV="1">
            <a:off x="3328988" y="4495800"/>
            <a:ext cx="328612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07" name="Text Box 7"/>
          <p:cNvSpPr txBox="1">
            <a:spLocks noChangeArrowheads="1"/>
          </p:cNvSpPr>
          <p:nvPr/>
        </p:nvSpPr>
        <p:spPr bwMode="auto">
          <a:xfrm>
            <a:off x="6156325" y="4648200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QTL</a:t>
            </a:r>
          </a:p>
        </p:txBody>
      </p:sp>
      <p:sp>
        <p:nvSpPr>
          <p:cNvPr id="921608" name="Line 8"/>
          <p:cNvSpPr>
            <a:spLocks noChangeShapeType="1"/>
          </p:cNvSpPr>
          <p:nvPr/>
        </p:nvSpPr>
        <p:spPr bwMode="auto">
          <a:xfrm flipH="1" flipV="1">
            <a:off x="5715000" y="4572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09" name="Line 9"/>
          <p:cNvSpPr>
            <a:spLocks noChangeShapeType="1"/>
          </p:cNvSpPr>
          <p:nvPr/>
        </p:nvSpPr>
        <p:spPr bwMode="auto">
          <a:xfrm flipV="1">
            <a:off x="7391400" y="4419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10" name="Text Box 10"/>
          <p:cNvSpPr txBox="1">
            <a:spLocks noChangeArrowheads="1"/>
          </p:cNvSpPr>
          <p:nvPr/>
        </p:nvSpPr>
        <p:spPr bwMode="auto">
          <a:xfrm>
            <a:off x="5638800" y="1981200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QTL</a:t>
            </a:r>
          </a:p>
        </p:txBody>
      </p:sp>
      <p:sp>
        <p:nvSpPr>
          <p:cNvPr id="921611" name="Line 11"/>
          <p:cNvSpPr>
            <a:spLocks noChangeShapeType="1"/>
          </p:cNvSpPr>
          <p:nvPr/>
        </p:nvSpPr>
        <p:spPr bwMode="auto">
          <a:xfrm flipH="1" flipV="1">
            <a:off x="4953000" y="2133600"/>
            <a:ext cx="77787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98B1-1207-4697-9EC3-4F17EEE03ACC}" type="slidenum">
              <a:rPr lang="en-US"/>
              <a:pPr/>
              <a:t>18</a:t>
            </a:fld>
            <a:endParaRPr lang="en-US"/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/>
              <a:t>3. Bayesian strategy for QTLs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augment data (</a:t>
            </a:r>
            <a:r>
              <a:rPr lang="en-US" sz="2800" i="1"/>
              <a:t>y,m</a:t>
            </a:r>
            <a:r>
              <a:rPr lang="en-US" sz="2800"/>
              <a:t>) with missing genotypes </a:t>
            </a:r>
            <a:r>
              <a:rPr lang="en-US" sz="2800" i="1"/>
              <a:t>q</a:t>
            </a:r>
          </a:p>
          <a:p>
            <a:pPr>
              <a:lnSpc>
                <a:spcPct val="80000"/>
              </a:lnSpc>
            </a:pPr>
            <a:r>
              <a:rPr lang="en-US" sz="2800">
                <a:sym typeface="Symbol" pitchFamily="18" charset="2"/>
              </a:rPr>
              <a:t>build model for augmented data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genotypes (</a:t>
            </a:r>
            <a:r>
              <a:rPr lang="en-US" sz="2400" i="1"/>
              <a:t>q</a:t>
            </a:r>
            <a:r>
              <a:rPr lang="en-US" sz="2400"/>
              <a:t>) evaluated at loci (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>
                <a:sym typeface="Symbol" pitchFamily="18" charset="2"/>
              </a:rPr>
              <a:t>) </a:t>
            </a:r>
          </a:p>
          <a:p>
            <a:pPr lvl="2">
              <a:lnSpc>
                <a:spcPct val="80000"/>
              </a:lnSpc>
            </a:pPr>
            <a:r>
              <a:rPr lang="en-US" sz="2000">
                <a:sym typeface="Symbol" pitchFamily="18" charset="2"/>
              </a:rPr>
              <a:t>depends on flanking markers (</a:t>
            </a:r>
            <a:r>
              <a:rPr lang="en-US" sz="2000" i="1">
                <a:sym typeface="Symbol" pitchFamily="18" charset="2"/>
              </a:rPr>
              <a:t>m</a:t>
            </a:r>
            <a:r>
              <a:rPr lang="en-US" sz="200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ym typeface="Symbol" pitchFamily="18" charset="2"/>
              </a:rPr>
              <a:t>phenotypes (</a:t>
            </a:r>
            <a:r>
              <a:rPr lang="en-US" sz="2400" i="1">
                <a:sym typeface="Symbol" pitchFamily="18" charset="2"/>
              </a:rPr>
              <a:t>y</a:t>
            </a:r>
            <a:r>
              <a:rPr lang="en-US" sz="2400">
                <a:sym typeface="Symbol" pitchFamily="18" charset="2"/>
              </a:rPr>
              <a:t>) centered about effects (</a:t>
            </a:r>
            <a:r>
              <a:rPr lang="en-US" sz="2400" i="1">
                <a:sym typeface="Symbol" pitchFamily="18" charset="2"/>
              </a:rPr>
              <a:t></a:t>
            </a:r>
            <a:r>
              <a:rPr lang="en-US" sz="2400">
                <a:sym typeface="Symbol" pitchFamily="18" charset="2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2000">
                <a:sym typeface="Symbol" pitchFamily="18" charset="2"/>
              </a:rPr>
              <a:t>depends on missing genotypes (</a:t>
            </a:r>
            <a:r>
              <a:rPr lang="en-US" sz="2000" i="1">
                <a:sym typeface="Symbol" pitchFamily="18" charset="2"/>
              </a:rPr>
              <a:t>q</a:t>
            </a:r>
            <a:r>
              <a:rPr lang="en-US" sz="200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i="1">
                <a:sym typeface="Symbol" pitchFamily="18" charset="2"/>
              </a:rPr>
              <a:t></a:t>
            </a:r>
            <a:r>
              <a:rPr lang="en-US" sz="2400"/>
              <a:t> and </a:t>
            </a:r>
            <a:r>
              <a:rPr lang="en-US" sz="2400" i="1">
                <a:sym typeface="Symbol" pitchFamily="18" charset="2"/>
              </a:rPr>
              <a:t></a:t>
            </a:r>
            <a:r>
              <a:rPr lang="en-US" sz="2400">
                <a:sym typeface="Symbol" pitchFamily="18" charset="2"/>
              </a:rPr>
              <a:t> depend on genetic architecture (</a:t>
            </a:r>
            <a:r>
              <a:rPr lang="en-US" sz="2400" i="1">
                <a:sym typeface="Symbol" pitchFamily="18" charset="2"/>
              </a:rPr>
              <a:t>A</a:t>
            </a:r>
            <a:r>
              <a:rPr lang="en-US" sz="2400">
                <a:sym typeface="Symbol" pitchFamily="18" charset="2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2000">
                <a:sym typeface="Symbol" pitchFamily="18" charset="2"/>
              </a:rPr>
              <a:t>How complicated is model? number of QTL, epistasis, etc.</a:t>
            </a:r>
          </a:p>
          <a:p>
            <a:pPr>
              <a:lnSpc>
                <a:spcPct val="80000"/>
              </a:lnSpc>
            </a:pPr>
            <a:r>
              <a:rPr lang="en-US" sz="2800"/>
              <a:t>sample from model in some clever way</a:t>
            </a:r>
          </a:p>
          <a:p>
            <a:pPr>
              <a:lnSpc>
                <a:spcPct val="80000"/>
              </a:lnSpc>
            </a:pPr>
            <a:r>
              <a:rPr lang="en-US" sz="2800"/>
              <a:t>infer most probable genetic architecture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estimate loci, their main effects and epistasis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study properties of estimates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FBDC-E6F4-47D7-89AB-7234A10B1A7B}" type="slidenum">
              <a:rPr lang="en-US"/>
              <a:pPr/>
              <a:t>19</a:t>
            </a:fld>
            <a:endParaRPr 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143000"/>
          </a:xfrm>
        </p:spPr>
        <p:txBody>
          <a:bodyPr/>
          <a:lstStyle/>
          <a:p>
            <a:r>
              <a:rPr lang="en-US" sz="3600"/>
              <a:t>do phenotypes help to guess genotypes?</a:t>
            </a:r>
            <a:r>
              <a:rPr lang="en-US" sz="4000"/>
              <a:t/>
            </a:r>
            <a:br>
              <a:rPr lang="en-US" sz="4000"/>
            </a:br>
            <a:r>
              <a:rPr lang="en-US" sz="3600"/>
              <a:t>posterior on QTL genotypes </a:t>
            </a:r>
            <a:r>
              <a:rPr lang="en-US" sz="3600" i="1"/>
              <a:t>q</a:t>
            </a:r>
            <a:endParaRPr lang="en-US" sz="3600"/>
          </a:p>
        </p:txBody>
      </p:sp>
      <p:pic>
        <p:nvPicPr>
          <p:cNvPr id="69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7213"/>
            <a:ext cx="62484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8372" name="Text Box 4"/>
          <p:cNvSpPr txBox="1">
            <a:spLocks noChangeArrowheads="1"/>
          </p:cNvSpPr>
          <p:nvPr/>
        </p:nvSpPr>
        <p:spPr bwMode="auto">
          <a:xfrm>
            <a:off x="6096000" y="2743200"/>
            <a:ext cx="27209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what are probabilities</a:t>
            </a:r>
          </a:p>
          <a:p>
            <a:pPr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for genotype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endParaRPr lang="en-US" sz="20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between markers?</a:t>
            </a:r>
          </a:p>
          <a:p>
            <a:pPr eaLnBrk="1" hangingPunct="1"/>
            <a:endParaRPr lang="en-US" sz="20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all recombinants AA:AB</a:t>
            </a:r>
          </a:p>
          <a:p>
            <a:pPr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have 1:1 prior ignoring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y</a:t>
            </a:r>
          </a:p>
          <a:p>
            <a:pPr eaLnBrk="1" hangingPunct="1"/>
            <a:endParaRPr lang="en-US" sz="20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what if we use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y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?</a:t>
            </a:r>
            <a:endParaRPr lang="en-US" sz="20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8373" name="Line 5"/>
          <p:cNvSpPr>
            <a:spLocks noChangeShapeType="1"/>
          </p:cNvSpPr>
          <p:nvPr/>
        </p:nvSpPr>
        <p:spPr bwMode="auto">
          <a:xfrm>
            <a:off x="4232275" y="3132138"/>
            <a:ext cx="4000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4" name="Line 6"/>
          <p:cNvSpPr>
            <a:spLocks noChangeShapeType="1"/>
          </p:cNvSpPr>
          <p:nvPr/>
        </p:nvSpPr>
        <p:spPr bwMode="auto">
          <a:xfrm>
            <a:off x="3013075" y="3055938"/>
            <a:ext cx="4000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5" name="Line 7"/>
          <p:cNvSpPr>
            <a:spLocks noChangeShapeType="1"/>
          </p:cNvSpPr>
          <p:nvPr/>
        </p:nvSpPr>
        <p:spPr bwMode="auto">
          <a:xfrm>
            <a:off x="2327275" y="4751388"/>
            <a:ext cx="400050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6" name="Line 8"/>
          <p:cNvSpPr>
            <a:spLocks noChangeShapeType="1"/>
          </p:cNvSpPr>
          <p:nvPr/>
        </p:nvSpPr>
        <p:spPr bwMode="auto">
          <a:xfrm>
            <a:off x="3470275" y="5027613"/>
            <a:ext cx="400050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7" name="Line 9"/>
          <p:cNvSpPr>
            <a:spLocks noChangeShapeType="1"/>
          </p:cNvSpPr>
          <p:nvPr/>
        </p:nvSpPr>
        <p:spPr bwMode="auto">
          <a:xfrm>
            <a:off x="5791200" y="213360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8" name="Line 10"/>
          <p:cNvSpPr>
            <a:spLocks noChangeShapeType="1"/>
          </p:cNvSpPr>
          <p:nvPr/>
        </p:nvSpPr>
        <p:spPr bwMode="auto">
          <a:xfrm>
            <a:off x="70866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79" name="Line 11"/>
          <p:cNvSpPr>
            <a:spLocks noChangeShapeType="1"/>
          </p:cNvSpPr>
          <p:nvPr/>
        </p:nvSpPr>
        <p:spPr bwMode="auto">
          <a:xfrm>
            <a:off x="81534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80" name="Line 12"/>
          <p:cNvSpPr>
            <a:spLocks noChangeShapeType="1"/>
          </p:cNvSpPr>
          <p:nvPr/>
        </p:nvSpPr>
        <p:spPr bwMode="auto">
          <a:xfrm>
            <a:off x="59436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381" name="Text Box 13"/>
          <p:cNvSpPr txBox="1">
            <a:spLocks noChangeArrowheads="1"/>
          </p:cNvSpPr>
          <p:nvPr/>
        </p:nvSpPr>
        <p:spPr bwMode="auto">
          <a:xfrm>
            <a:off x="6929438" y="1690688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ym typeface="Symbol" pitchFamily="18" charset="2"/>
              </a:rPr>
              <a:t></a:t>
            </a:r>
          </a:p>
        </p:txBody>
      </p:sp>
      <p:sp>
        <p:nvSpPr>
          <p:cNvPr id="698382" name="Text Box 14"/>
          <p:cNvSpPr txBox="1">
            <a:spLocks noChangeArrowheads="1"/>
          </p:cNvSpPr>
          <p:nvPr/>
        </p:nvSpPr>
        <p:spPr bwMode="auto">
          <a:xfrm>
            <a:off x="5638800" y="1690688"/>
            <a:ext cx="66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M41</a:t>
            </a:r>
          </a:p>
        </p:txBody>
      </p:sp>
      <p:sp>
        <p:nvSpPr>
          <p:cNvPr id="698383" name="Text Box 15"/>
          <p:cNvSpPr txBox="1">
            <a:spLocks noChangeArrowheads="1"/>
          </p:cNvSpPr>
          <p:nvPr/>
        </p:nvSpPr>
        <p:spPr bwMode="auto">
          <a:xfrm>
            <a:off x="7788275" y="1690688"/>
            <a:ext cx="814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M214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BF0E-83FB-4E68-ADAB-28B69963019E}" type="slidenum">
              <a:rPr lang="en-US"/>
              <a:pPr/>
              <a:t>2</a:t>
            </a:fld>
            <a:endParaRPr lang="en-US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/>
              <a:t>What is the goal of QTL study?</a:t>
            </a:r>
          </a:p>
          <a:p>
            <a:pPr marL="609600" indent="-609600">
              <a:buFontTx/>
              <a:buAutoNum type="arabicPeriod"/>
            </a:pPr>
            <a:r>
              <a:rPr lang="en-US" sz="2800" dirty="0"/>
              <a:t>Bayesian vs. classical QTL study</a:t>
            </a:r>
          </a:p>
          <a:p>
            <a:pPr marL="609600" indent="-609600">
              <a:buFontTx/>
              <a:buAutoNum type="arabicPeriod"/>
            </a:pPr>
            <a:r>
              <a:rPr lang="en-US" sz="2800" dirty="0"/>
              <a:t>Bayesian strategy for QTLs</a:t>
            </a:r>
          </a:p>
          <a:p>
            <a:pPr marL="609600" indent="-609600">
              <a:buFontTx/>
              <a:buAutoNum type="arabicPeriod"/>
            </a:pPr>
            <a:r>
              <a:rPr lang="en-US" sz="2800" dirty="0"/>
              <a:t>model search using MCMC</a:t>
            </a:r>
          </a:p>
          <a:p>
            <a:pPr marL="990600" lvl="1" indent="-533400">
              <a:buFontTx/>
              <a:buChar char="•"/>
            </a:pPr>
            <a:r>
              <a:rPr lang="en-US" sz="2400" dirty="0"/>
              <a:t>Gibbs sampler and </a:t>
            </a:r>
            <a:r>
              <a:rPr lang="en-US" sz="2400" dirty="0" smtClean="0"/>
              <a:t>Metropolis-Hastings</a:t>
            </a:r>
          </a:p>
          <a:p>
            <a:pPr marL="990600" lvl="1" indent="-533400">
              <a:buFontTx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eversible jump MCMC</a:t>
            </a:r>
            <a:endParaRPr lang="en-US" sz="2400" dirty="0"/>
          </a:p>
          <a:p>
            <a:pPr marL="609600" indent="-609600">
              <a:buFontTx/>
              <a:buAutoNum type="arabicPeriod"/>
            </a:pPr>
            <a:r>
              <a:rPr lang="en-US" sz="2800" dirty="0"/>
              <a:t>model assessment</a:t>
            </a:r>
          </a:p>
          <a:p>
            <a:pPr marL="990600" lvl="1" indent="-533400">
              <a:buFontTx/>
              <a:buChar char="•"/>
            </a:pPr>
            <a:r>
              <a:rPr lang="en-US" sz="2400" dirty="0" err="1"/>
              <a:t>Bayes</a:t>
            </a:r>
            <a:r>
              <a:rPr lang="en-US" sz="2400" dirty="0"/>
              <a:t> factors &amp; model averaging</a:t>
            </a:r>
          </a:p>
          <a:p>
            <a:pPr marL="609600" indent="-609600">
              <a:buFontTx/>
              <a:buAutoNum type="arabicPeriod"/>
            </a:pPr>
            <a:r>
              <a:rPr lang="en-US" sz="2800" dirty="0"/>
              <a:t>analysis of hyper data</a:t>
            </a:r>
          </a:p>
          <a:p>
            <a:pPr marL="609600" indent="-609600">
              <a:buFontTx/>
              <a:buAutoNum type="arabicPeriod"/>
            </a:pPr>
            <a:r>
              <a:rPr lang="en-US" sz="2800" dirty="0"/>
              <a:t>software for Bayesian QTLs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1AA2-E696-4177-9753-8CD0C7128FC1}" type="slidenum">
              <a:rPr lang="en-US"/>
              <a:pPr/>
              <a:t>20</a:t>
            </a:fld>
            <a:endParaRPr lang="en-US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posterior on QTL genotypes </a:t>
            </a:r>
            <a:r>
              <a:rPr lang="en-US" i="1"/>
              <a:t>q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full conditional of </a:t>
            </a:r>
            <a:r>
              <a:rPr lang="en-US" sz="2800" i="1"/>
              <a:t>q</a:t>
            </a:r>
            <a:r>
              <a:rPr lang="en-US" sz="2800"/>
              <a:t> given data, parameters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proportional to prior pr(</a:t>
            </a:r>
            <a:r>
              <a:rPr lang="en-US" sz="2400" i="1"/>
              <a:t>q | m, </a:t>
            </a:r>
            <a:r>
              <a:rPr lang="en-US" sz="2400" i="1">
                <a:sym typeface="Symbol" pitchFamily="18" charset="2"/>
              </a:rPr>
              <a:t> </a:t>
            </a:r>
            <a:r>
              <a:rPr lang="en-US" sz="240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weight toward </a:t>
            </a:r>
            <a:r>
              <a:rPr lang="en-US" sz="2000" i="1"/>
              <a:t>q</a:t>
            </a:r>
            <a:r>
              <a:rPr lang="en-US" sz="2000"/>
              <a:t> that agrees with flanking markers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proportional to likelihood pr(</a:t>
            </a:r>
            <a:r>
              <a:rPr lang="en-US" sz="2400" i="1"/>
              <a:t>y|q,</a:t>
            </a:r>
            <a:r>
              <a:rPr lang="en-US" sz="2400" i="1">
                <a:sym typeface="Symbol" pitchFamily="18" charset="2"/>
              </a:rPr>
              <a:t></a:t>
            </a:r>
            <a:r>
              <a:rPr lang="en-US" sz="240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weight toward </a:t>
            </a:r>
            <a:r>
              <a:rPr lang="en-US" sz="2000" i="1"/>
              <a:t>q </a:t>
            </a:r>
            <a:r>
              <a:rPr lang="en-US" sz="2000"/>
              <a:t>with similar phenotype values</a:t>
            </a:r>
            <a:endParaRPr lang="en-US" sz="2000" i="1" baseline="-25000"/>
          </a:p>
          <a:p>
            <a:pPr lvl="1">
              <a:lnSpc>
                <a:spcPct val="90000"/>
              </a:lnSpc>
            </a:pPr>
            <a:r>
              <a:rPr lang="en-US" sz="2400"/>
              <a:t>posterior balances these two</a:t>
            </a:r>
          </a:p>
          <a:p>
            <a:pPr>
              <a:lnSpc>
                <a:spcPct val="90000"/>
              </a:lnSpc>
            </a:pPr>
            <a:r>
              <a:rPr lang="en-US" sz="2800"/>
              <a:t>this </a:t>
            </a:r>
            <a:r>
              <a:rPr lang="en-US" sz="2800" i="1"/>
              <a:t>is</a:t>
            </a:r>
            <a:r>
              <a:rPr lang="en-US" sz="2800"/>
              <a:t> the E-step of EM computations</a:t>
            </a:r>
          </a:p>
        </p:txBody>
      </p:sp>
      <p:graphicFrame>
        <p:nvGraphicFramePr>
          <p:cNvPr id="694276" name="Object 4"/>
          <p:cNvGraphicFramePr>
            <a:graphicFrameLocks noChangeAspect="1"/>
          </p:cNvGraphicFramePr>
          <p:nvPr/>
        </p:nvGraphicFramePr>
        <p:xfrm>
          <a:off x="1328738" y="4724400"/>
          <a:ext cx="6351587" cy="1011238"/>
        </p:xfrm>
        <a:graphic>
          <a:graphicData uri="http://schemas.openxmlformats.org/presentationml/2006/ole">
            <p:oleObj spid="_x0000_s694276" name="Equation" r:id="rId4" imgW="26287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52B9-FB42-4967-A2AB-7952414AA030}" type="slidenum">
              <a:rPr lang="en-US"/>
              <a:pPr/>
              <a:t>21</a:t>
            </a:fld>
            <a:endParaRPr lang="en-US"/>
          </a:p>
        </p:txBody>
      </p:sp>
      <p:pic>
        <p:nvPicPr>
          <p:cNvPr id="983044" name="Picture 4" descr="imputeg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B93B-CEE0-4A06-BA7D-00B09826CE9B}" type="slidenum">
              <a:rPr lang="en-US"/>
              <a:pPr/>
              <a:t>22</a:t>
            </a:fld>
            <a:endParaRPr lang="en-US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990600"/>
          </a:xfrm>
        </p:spPr>
        <p:txBody>
          <a:bodyPr/>
          <a:lstStyle/>
          <a:p>
            <a:r>
              <a:rPr lang="en-US" sz="3600"/>
              <a:t>where are the genotypic means?</a:t>
            </a:r>
            <a:br>
              <a:rPr lang="en-US" sz="3600"/>
            </a:br>
            <a:r>
              <a:rPr lang="en-US" sz="2800"/>
              <a:t>(phenotype mean for genotype </a:t>
            </a:r>
            <a:r>
              <a:rPr lang="en-US" sz="2800" i="1"/>
              <a:t>q</a:t>
            </a:r>
            <a:r>
              <a:rPr lang="en-US" sz="2800"/>
              <a:t> is </a:t>
            </a:r>
            <a:r>
              <a:rPr lang="en-US" sz="2800" i="1">
                <a:sym typeface="Symbol" pitchFamily="18" charset="2"/>
              </a:rPr>
              <a:t></a:t>
            </a:r>
            <a:r>
              <a:rPr lang="en-US" sz="2800" i="1" baseline="-25000"/>
              <a:t>q</a:t>
            </a:r>
            <a:r>
              <a:rPr lang="en-US" sz="2800"/>
              <a:t>)</a:t>
            </a:r>
          </a:p>
        </p:txBody>
      </p:sp>
      <p:pic>
        <p:nvPicPr>
          <p:cNvPr id="69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128838"/>
            <a:ext cx="7848600" cy="4043362"/>
          </a:xfrm>
          <a:noFill/>
          <a:ln/>
        </p:spPr>
      </p:pic>
      <p:sp>
        <p:nvSpPr>
          <p:cNvPr id="695300" name="Text Box 4"/>
          <p:cNvSpPr txBox="1">
            <a:spLocks noChangeArrowheads="1"/>
          </p:cNvSpPr>
          <p:nvPr/>
        </p:nvSpPr>
        <p:spPr bwMode="auto">
          <a:xfrm>
            <a:off x="7467600" y="1600200"/>
            <a:ext cx="134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data mean</a:t>
            </a:r>
          </a:p>
        </p:txBody>
      </p:sp>
      <p:sp>
        <p:nvSpPr>
          <p:cNvPr id="695301" name="Line 5"/>
          <p:cNvSpPr>
            <a:spLocks noChangeShapeType="1"/>
          </p:cNvSpPr>
          <p:nvPr/>
        </p:nvSpPr>
        <p:spPr bwMode="auto">
          <a:xfrm flipH="1">
            <a:off x="8172450" y="1905000"/>
            <a:ext cx="95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02" name="Text Box 6"/>
          <p:cNvSpPr txBox="1">
            <a:spLocks noChangeArrowheads="1"/>
          </p:cNvSpPr>
          <p:nvPr/>
        </p:nvSpPr>
        <p:spPr bwMode="auto">
          <a:xfrm>
            <a:off x="1676400" y="1600200"/>
            <a:ext cx="146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data means</a:t>
            </a:r>
          </a:p>
        </p:txBody>
      </p:sp>
      <p:sp>
        <p:nvSpPr>
          <p:cNvPr id="695303" name="Text Box 7"/>
          <p:cNvSpPr txBox="1">
            <a:spLocks noChangeArrowheads="1"/>
          </p:cNvSpPr>
          <p:nvPr/>
        </p:nvSpPr>
        <p:spPr bwMode="auto">
          <a:xfrm>
            <a:off x="3390900" y="16002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prior mean</a:t>
            </a:r>
          </a:p>
        </p:txBody>
      </p:sp>
      <p:sp>
        <p:nvSpPr>
          <p:cNvPr id="695304" name="Line 8"/>
          <p:cNvSpPr>
            <a:spLocks noChangeShapeType="1"/>
          </p:cNvSpPr>
          <p:nvPr/>
        </p:nvSpPr>
        <p:spPr bwMode="auto">
          <a:xfrm flipH="1">
            <a:off x="1371600" y="1857375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05" name="Line 9"/>
          <p:cNvSpPr>
            <a:spLocks noChangeShapeType="1"/>
          </p:cNvSpPr>
          <p:nvPr/>
        </p:nvSpPr>
        <p:spPr bwMode="auto">
          <a:xfrm flipH="1">
            <a:off x="4114800" y="1905000"/>
            <a:ext cx="95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06" name="Line 10"/>
          <p:cNvSpPr>
            <a:spLocks noChangeShapeType="1"/>
          </p:cNvSpPr>
          <p:nvPr/>
        </p:nvSpPr>
        <p:spPr bwMode="auto">
          <a:xfrm>
            <a:off x="2286000" y="1857375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07" name="Text Box 11"/>
          <p:cNvSpPr txBox="1">
            <a:spLocks noChangeArrowheads="1"/>
          </p:cNvSpPr>
          <p:nvPr/>
        </p:nvSpPr>
        <p:spPr bwMode="auto">
          <a:xfrm>
            <a:off x="4648200" y="3733800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posterior means</a:t>
            </a:r>
          </a:p>
        </p:txBody>
      </p:sp>
      <p:sp>
        <p:nvSpPr>
          <p:cNvPr id="695308" name="Line 12"/>
          <p:cNvSpPr>
            <a:spLocks noChangeShapeType="1"/>
          </p:cNvSpPr>
          <p:nvPr/>
        </p:nvSpPr>
        <p:spPr bwMode="auto">
          <a:xfrm flipV="1">
            <a:off x="3465513" y="3581400"/>
            <a:ext cx="0" cy="1752600"/>
          </a:xfrm>
          <a:prstGeom prst="line">
            <a:avLst/>
          </a:prstGeom>
          <a:noFill/>
          <a:ln w="57150">
            <a:solidFill>
              <a:srgbClr val="FF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09" name="Line 13"/>
          <p:cNvSpPr>
            <a:spLocks noChangeShapeType="1"/>
          </p:cNvSpPr>
          <p:nvPr/>
        </p:nvSpPr>
        <p:spPr bwMode="auto">
          <a:xfrm flipV="1">
            <a:off x="1600200" y="4648200"/>
            <a:ext cx="0" cy="685800"/>
          </a:xfrm>
          <a:prstGeom prst="line">
            <a:avLst/>
          </a:prstGeom>
          <a:noFill/>
          <a:ln w="57150">
            <a:solidFill>
              <a:srgbClr val="FF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10" name="Line 14"/>
          <p:cNvSpPr>
            <a:spLocks noChangeShapeType="1"/>
          </p:cNvSpPr>
          <p:nvPr/>
        </p:nvSpPr>
        <p:spPr bwMode="auto">
          <a:xfrm flipH="1" flipV="1">
            <a:off x="7772400" y="4648200"/>
            <a:ext cx="7938" cy="685800"/>
          </a:xfrm>
          <a:prstGeom prst="line">
            <a:avLst/>
          </a:prstGeom>
          <a:noFill/>
          <a:ln w="57150">
            <a:solidFill>
              <a:srgbClr val="FF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12" name="Line 16"/>
          <p:cNvSpPr>
            <a:spLocks noChangeShapeType="1"/>
          </p:cNvSpPr>
          <p:nvPr/>
        </p:nvSpPr>
        <p:spPr bwMode="auto">
          <a:xfrm>
            <a:off x="5562600" y="4038600"/>
            <a:ext cx="2124075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13" name="Line 17"/>
          <p:cNvSpPr>
            <a:spLocks noChangeShapeType="1"/>
          </p:cNvSpPr>
          <p:nvPr/>
        </p:nvSpPr>
        <p:spPr bwMode="auto">
          <a:xfrm flipH="1">
            <a:off x="3581400" y="4038600"/>
            <a:ext cx="198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14" name="Line 18"/>
          <p:cNvSpPr>
            <a:spLocks noChangeShapeType="1"/>
          </p:cNvSpPr>
          <p:nvPr/>
        </p:nvSpPr>
        <p:spPr bwMode="auto">
          <a:xfrm flipH="1">
            <a:off x="1676400" y="4038600"/>
            <a:ext cx="388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794A-A45C-46E3-83C6-86DB4720FC32}" type="slidenum">
              <a:rPr lang="en-US"/>
              <a:pPr/>
              <a:t>23</a:t>
            </a:fld>
            <a:endParaRPr lang="en-US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n-US" sz="3600"/>
              <a:t>prior &amp; posteriors: genotypic means </a:t>
            </a:r>
            <a:r>
              <a:rPr lang="en-US" sz="3600" i="1">
                <a:sym typeface="Symbol" pitchFamily="18" charset="2"/>
              </a:rPr>
              <a:t></a:t>
            </a:r>
            <a:r>
              <a:rPr lang="en-US" sz="3600" i="1" baseline="-25000"/>
              <a:t>q</a:t>
            </a:r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620000" cy="21336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2289175" algn="l"/>
                <a:tab pos="3944938" algn="l"/>
              </a:tabLst>
            </a:pPr>
            <a:r>
              <a:rPr lang="en-US" sz="2000">
                <a:sym typeface="Symbol" pitchFamily="18" charset="2"/>
              </a:rPr>
              <a:t>prior for genotypic means</a:t>
            </a:r>
          </a:p>
          <a:p>
            <a:pPr lvl="1">
              <a:lnSpc>
                <a:spcPct val="80000"/>
              </a:lnSpc>
              <a:tabLst>
                <a:tab pos="2289175" algn="l"/>
                <a:tab pos="3944938" algn="l"/>
              </a:tabLst>
            </a:pPr>
            <a:r>
              <a:rPr lang="en-US" sz="1800">
                <a:sym typeface="Symbol" pitchFamily="18" charset="2"/>
              </a:rPr>
              <a:t>centered at grand mean </a:t>
            </a:r>
          </a:p>
          <a:p>
            <a:pPr lvl="1">
              <a:lnSpc>
                <a:spcPct val="80000"/>
              </a:lnSpc>
              <a:tabLst>
                <a:tab pos="2289175" algn="l"/>
                <a:tab pos="3944938" algn="l"/>
              </a:tabLst>
            </a:pPr>
            <a:r>
              <a:rPr lang="en-US" sz="1800">
                <a:sym typeface="Symbol" pitchFamily="18" charset="2"/>
              </a:rPr>
              <a:t>variance related to heritability of effect</a:t>
            </a:r>
          </a:p>
          <a:p>
            <a:pPr lvl="2">
              <a:lnSpc>
                <a:spcPct val="80000"/>
              </a:lnSpc>
              <a:tabLst>
                <a:tab pos="2289175" algn="l"/>
                <a:tab pos="3944938" algn="l"/>
              </a:tabLst>
            </a:pPr>
            <a:r>
              <a:rPr lang="en-US" sz="1600">
                <a:sym typeface="Symbol" pitchFamily="18" charset="2"/>
              </a:rPr>
              <a:t>hyper-prior on variance (details omitted)</a:t>
            </a:r>
          </a:p>
          <a:p>
            <a:pPr>
              <a:lnSpc>
                <a:spcPct val="80000"/>
              </a:lnSpc>
              <a:tabLst>
                <a:tab pos="2289175" algn="l"/>
                <a:tab pos="3944938" algn="l"/>
              </a:tabLst>
            </a:pPr>
            <a:r>
              <a:rPr lang="en-US" sz="2000"/>
              <a:t>posterior</a:t>
            </a:r>
          </a:p>
          <a:p>
            <a:pPr lvl="1">
              <a:lnSpc>
                <a:spcPct val="80000"/>
              </a:lnSpc>
              <a:tabLst>
                <a:tab pos="2289175" algn="l"/>
                <a:tab pos="3944938" algn="l"/>
              </a:tabLst>
            </a:pPr>
            <a:r>
              <a:rPr lang="en-US" sz="1800"/>
              <a:t>shrink genotypic means toward grand mean</a:t>
            </a:r>
          </a:p>
          <a:p>
            <a:pPr lvl="1">
              <a:lnSpc>
                <a:spcPct val="80000"/>
              </a:lnSpc>
              <a:tabLst>
                <a:tab pos="2289175" algn="l"/>
                <a:tab pos="3944938" algn="l"/>
              </a:tabLst>
            </a:pPr>
            <a:r>
              <a:rPr lang="en-US" sz="1800"/>
              <a:t>shrink variance of genotypic mean</a:t>
            </a:r>
          </a:p>
        </p:txBody>
      </p:sp>
      <p:graphicFrame>
        <p:nvGraphicFramePr>
          <p:cNvPr id="696324" name="Object 4"/>
          <p:cNvGraphicFramePr>
            <a:graphicFrameLocks noChangeAspect="1"/>
          </p:cNvGraphicFramePr>
          <p:nvPr/>
        </p:nvGraphicFramePr>
        <p:xfrm>
          <a:off x="2590800" y="3657600"/>
          <a:ext cx="6235700" cy="2246313"/>
        </p:xfrm>
        <a:graphic>
          <a:graphicData uri="http://schemas.openxmlformats.org/presentationml/2006/ole">
            <p:oleObj spid="_x0000_s696324" name="Equation" r:id="rId4" imgW="3174840" imgH="1143000" progId="Equation.3">
              <p:embed/>
            </p:oleObj>
          </a:graphicData>
        </a:graphic>
      </p:graphicFrame>
      <p:sp>
        <p:nvSpPr>
          <p:cNvPr id="696328" name="Text Box 8"/>
          <p:cNvSpPr txBox="1">
            <a:spLocks noChangeArrowheads="1"/>
          </p:cNvSpPr>
          <p:nvPr/>
        </p:nvSpPr>
        <p:spPr bwMode="auto">
          <a:xfrm>
            <a:off x="609600" y="3644900"/>
            <a:ext cx="1752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prior:	</a:t>
            </a:r>
          </a:p>
          <a:p>
            <a:endParaRPr lang="en-US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posterior:</a:t>
            </a:r>
          </a:p>
          <a:p>
            <a:endParaRPr lang="en-US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shrinkage: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E709-B892-40F4-BC38-EB552AF08C13}" type="slidenum">
              <a:rPr lang="en-US"/>
              <a:pPr/>
              <a:t>24</a:t>
            </a:fld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 marL="460375" indent="-460375">
              <a:tabLst>
                <a:tab pos="1200150" algn="l"/>
                <a:tab pos="1371600" algn="l"/>
                <a:tab pos="2170113" algn="l"/>
                <a:tab pos="3198813" algn="l"/>
                <a:tab pos="4572000" algn="l"/>
              </a:tabLst>
            </a:pPr>
            <a:r>
              <a:rPr lang="en-US" sz="2800"/>
              <a:t>phenotype affected by genotype &amp; environment</a:t>
            </a:r>
          </a:p>
          <a:p>
            <a:pPr marL="1223963" lvl="1" indent="-533400">
              <a:buFontTx/>
              <a:buNone/>
              <a:tabLst>
                <a:tab pos="1200150" algn="l"/>
                <a:tab pos="1371600" algn="l"/>
                <a:tab pos="2170113" algn="l"/>
                <a:tab pos="3198813" algn="l"/>
                <a:tab pos="4572000" algn="l"/>
              </a:tabLst>
            </a:pPr>
            <a:r>
              <a:rPr lang="en-US" sz="2400"/>
              <a:t>E(</a:t>
            </a:r>
            <a:r>
              <a:rPr lang="en-US" sz="2400" i="1"/>
              <a:t>y|q</a:t>
            </a:r>
            <a:r>
              <a:rPr lang="en-US" sz="2400">
                <a:sym typeface="Symbol" pitchFamily="18" charset="2"/>
              </a:rPr>
              <a:t>) = </a:t>
            </a:r>
            <a:r>
              <a:rPr lang="en-US" sz="2400" i="1">
                <a:sym typeface="Symbol" pitchFamily="18" charset="2"/>
              </a:rPr>
              <a:t></a:t>
            </a:r>
            <a:r>
              <a:rPr lang="en-US" sz="2400" i="1" baseline="-25000"/>
              <a:t>q</a:t>
            </a:r>
            <a:r>
              <a:rPr lang="en-US" sz="2400"/>
              <a:t> = </a:t>
            </a:r>
            <a:r>
              <a:rPr lang="en-US" sz="2400" i="1">
                <a:sym typeface="Symbol" pitchFamily="18" charset="2"/>
              </a:rPr>
              <a:t></a:t>
            </a:r>
            <a:r>
              <a:rPr lang="en-US" sz="2400" baseline="-25000"/>
              <a:t>0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+</a:t>
            </a:r>
            <a:r>
              <a:rPr lang="en-US" sz="2400"/>
              <a:t> sum</a:t>
            </a:r>
            <a:r>
              <a:rPr lang="en-US" sz="2400" baseline="-25000"/>
              <a:t>{</a:t>
            </a:r>
            <a:r>
              <a:rPr lang="en-US" sz="2400" i="1" baseline="-25000"/>
              <a:t>j </a:t>
            </a:r>
            <a:r>
              <a:rPr lang="en-US" sz="2400" baseline="-25000"/>
              <a:t>in </a:t>
            </a:r>
            <a:r>
              <a:rPr lang="en-US" sz="2400" i="1" baseline="-25000"/>
              <a:t>H</a:t>
            </a:r>
            <a:r>
              <a:rPr lang="en-US" sz="2400" baseline="-25000"/>
              <a:t>}</a:t>
            </a:r>
            <a:r>
              <a:rPr lang="en-US" sz="2400" i="1" baseline="-25000"/>
              <a:t> </a:t>
            </a:r>
            <a:r>
              <a:rPr lang="en-US" sz="2400" i="1">
                <a:sym typeface="Symbol" pitchFamily="18" charset="2"/>
              </a:rPr>
              <a:t></a:t>
            </a:r>
            <a:r>
              <a:rPr lang="en-US" sz="2400" i="1" baseline="-25000"/>
              <a:t>j</a:t>
            </a:r>
            <a:r>
              <a:rPr lang="en-US" sz="2400"/>
              <a:t>(</a:t>
            </a:r>
            <a:r>
              <a:rPr lang="en-US" sz="2400" i="1"/>
              <a:t>q</a:t>
            </a:r>
            <a:r>
              <a:rPr lang="en-US" sz="2400"/>
              <a:t>)</a:t>
            </a:r>
          </a:p>
          <a:p>
            <a:pPr marL="1223963" lvl="1" indent="-533400">
              <a:buFontTx/>
              <a:buNone/>
              <a:tabLst>
                <a:tab pos="1200150" algn="l"/>
                <a:tab pos="1371600" algn="l"/>
                <a:tab pos="2170113" algn="l"/>
                <a:tab pos="3198813" algn="l"/>
                <a:tab pos="4572000" algn="l"/>
              </a:tabLst>
            </a:pPr>
            <a:endParaRPr lang="en-US" sz="2400" i="1" baseline="-25000"/>
          </a:p>
          <a:p>
            <a:pPr marL="1223963" lvl="1" indent="-533400">
              <a:buFontTx/>
              <a:buNone/>
              <a:tabLst>
                <a:tab pos="1200150" algn="l"/>
                <a:tab pos="1371600" algn="l"/>
                <a:tab pos="2170113" algn="l"/>
                <a:tab pos="3198813" algn="l"/>
                <a:tab pos="4572000" algn="l"/>
              </a:tabLst>
            </a:pPr>
            <a:r>
              <a:rPr lang="en-US" sz="2000">
                <a:sym typeface="Symbol" pitchFamily="18" charset="2"/>
              </a:rPr>
              <a:t>number of terms in QTL model </a:t>
            </a:r>
            <a:r>
              <a:rPr lang="en-US" sz="2000" i="1">
                <a:sym typeface="Symbol" pitchFamily="18" charset="2"/>
              </a:rPr>
              <a:t>H </a:t>
            </a:r>
            <a:r>
              <a:rPr lang="en-US" sz="2000">
                <a:sym typeface="Symbol" pitchFamily="18" charset="2"/>
              </a:rPr>
              <a:t></a:t>
            </a:r>
            <a:r>
              <a:rPr lang="en-US" sz="2000" i="1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2</a:t>
            </a:r>
            <a:r>
              <a:rPr lang="en-US" sz="2000" i="1" baseline="30000">
                <a:sym typeface="Symbol" pitchFamily="18" charset="2"/>
              </a:rPr>
              <a:t>nqtl</a:t>
            </a:r>
            <a:r>
              <a:rPr lang="en-US" sz="2000" i="1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(3</a:t>
            </a:r>
            <a:r>
              <a:rPr lang="en-US" sz="2000" i="1" baseline="30000">
                <a:sym typeface="Symbol" pitchFamily="18" charset="2"/>
              </a:rPr>
              <a:t>nqtl</a:t>
            </a:r>
            <a:r>
              <a:rPr lang="en-US" sz="2000">
                <a:sym typeface="Symbol" pitchFamily="18" charset="2"/>
              </a:rPr>
              <a:t> for F</a:t>
            </a:r>
            <a:r>
              <a:rPr lang="en-US" sz="2000" baseline="-25000">
                <a:sym typeface="Symbol" pitchFamily="18" charset="2"/>
              </a:rPr>
              <a:t>2</a:t>
            </a:r>
            <a:r>
              <a:rPr lang="en-US" sz="2000">
                <a:sym typeface="Symbol" pitchFamily="18" charset="2"/>
              </a:rPr>
              <a:t>)</a:t>
            </a:r>
            <a:endParaRPr lang="en-US" sz="2000"/>
          </a:p>
          <a:p>
            <a:pPr marL="460375" indent="-460375">
              <a:tabLst>
                <a:tab pos="1200150" algn="l"/>
                <a:tab pos="1371600" algn="l"/>
                <a:tab pos="2170113" algn="l"/>
                <a:tab pos="3198813" algn="l"/>
                <a:tab pos="4572000" algn="l"/>
              </a:tabLst>
            </a:pPr>
            <a:r>
              <a:rPr lang="en-US" sz="2800"/>
              <a:t>partition genotypic mean into QTL effects</a:t>
            </a:r>
          </a:p>
          <a:p>
            <a:pPr marL="1223963" lvl="1" indent="-533400">
              <a:buFontTx/>
              <a:buNone/>
              <a:tabLst>
                <a:tab pos="1200150" algn="l"/>
                <a:tab pos="1371600" algn="l"/>
                <a:tab pos="2170113" algn="l"/>
                <a:tab pos="3198813" algn="l"/>
                <a:tab pos="4572000" algn="l"/>
              </a:tabLst>
            </a:pPr>
            <a:r>
              <a:rPr lang="en-US" sz="2400" i="1">
                <a:sym typeface="Symbol" pitchFamily="18" charset="2"/>
              </a:rPr>
              <a:t></a:t>
            </a:r>
            <a:r>
              <a:rPr lang="en-US" sz="2400" i="1" baseline="-25000"/>
              <a:t>q</a:t>
            </a:r>
            <a:r>
              <a:rPr lang="en-US" sz="2400"/>
              <a:t> = </a:t>
            </a:r>
            <a:r>
              <a:rPr lang="en-US" sz="2400" i="1">
                <a:sym typeface="Symbol" pitchFamily="18" charset="2"/>
              </a:rPr>
              <a:t></a:t>
            </a:r>
            <a:r>
              <a:rPr lang="en-US" sz="2400" baseline="-25000"/>
              <a:t>0</a:t>
            </a:r>
            <a:r>
              <a:rPr lang="en-US" sz="2400" i="1">
                <a:sym typeface="Symbol" pitchFamily="18" charset="2"/>
              </a:rPr>
              <a:t> 	</a:t>
            </a:r>
            <a:r>
              <a:rPr lang="en-US" sz="2400">
                <a:sym typeface="Symbol" pitchFamily="18" charset="2"/>
              </a:rPr>
              <a:t>+</a:t>
            </a:r>
            <a:r>
              <a:rPr lang="en-US" sz="2400"/>
              <a:t> </a:t>
            </a:r>
            <a:r>
              <a:rPr lang="en-US" sz="2400" i="1">
                <a:sym typeface="Symbol" pitchFamily="18" charset="2"/>
              </a:rPr>
              <a:t></a:t>
            </a:r>
            <a:r>
              <a:rPr lang="en-US" sz="2400" baseline="-25000"/>
              <a:t>1</a:t>
            </a:r>
            <a:r>
              <a:rPr lang="en-US" sz="2400"/>
              <a:t>(</a:t>
            </a:r>
            <a:r>
              <a:rPr lang="en-US" sz="2400" i="1"/>
              <a:t>q</a:t>
            </a:r>
            <a:r>
              <a:rPr lang="en-US" sz="2400" baseline="-25000"/>
              <a:t>1</a:t>
            </a:r>
            <a:r>
              <a:rPr lang="en-US" sz="2400"/>
              <a:t>) +</a:t>
            </a:r>
            <a:r>
              <a:rPr lang="en-US" sz="2400" i="1">
                <a:sym typeface="Symbol" pitchFamily="18" charset="2"/>
              </a:rPr>
              <a:t> </a:t>
            </a:r>
            <a:r>
              <a:rPr lang="en-US" sz="2400" baseline="-25000"/>
              <a:t>2</a:t>
            </a:r>
            <a:r>
              <a:rPr lang="en-US" sz="2400"/>
              <a:t>(</a:t>
            </a:r>
            <a:r>
              <a:rPr lang="en-US" sz="2400" i="1"/>
              <a:t>q</a:t>
            </a:r>
            <a:r>
              <a:rPr lang="en-US" sz="2400" baseline="-25000"/>
              <a:t>2</a:t>
            </a:r>
            <a:r>
              <a:rPr lang="en-US" sz="2400"/>
              <a:t>)</a:t>
            </a:r>
            <a:r>
              <a:rPr lang="en-US" sz="2400" i="1" baseline="-25000"/>
              <a:t> 	</a:t>
            </a:r>
            <a:r>
              <a:rPr lang="en-US" sz="2400">
                <a:sym typeface="Symbol" pitchFamily="18" charset="2"/>
              </a:rPr>
              <a:t>+</a:t>
            </a:r>
            <a:r>
              <a:rPr lang="en-US" sz="2400"/>
              <a:t> </a:t>
            </a:r>
            <a:r>
              <a:rPr lang="en-US" sz="2400" i="1">
                <a:sym typeface="Symbol" pitchFamily="18" charset="2"/>
              </a:rPr>
              <a:t></a:t>
            </a:r>
            <a:r>
              <a:rPr lang="en-US" sz="2400" baseline="-25000"/>
              <a:t>12</a:t>
            </a:r>
            <a:r>
              <a:rPr lang="en-US" sz="2400"/>
              <a:t>(</a:t>
            </a:r>
            <a:r>
              <a:rPr lang="en-US" sz="2400" i="1"/>
              <a:t>q</a:t>
            </a:r>
            <a:r>
              <a:rPr lang="en-US" sz="2400" baseline="-25000"/>
              <a:t>1</a:t>
            </a:r>
            <a:r>
              <a:rPr lang="en-US" sz="2400"/>
              <a:t>,</a:t>
            </a:r>
            <a:r>
              <a:rPr lang="en-US" sz="2400" i="1"/>
              <a:t>q</a:t>
            </a:r>
            <a:r>
              <a:rPr lang="en-US" sz="2400" baseline="-25000"/>
              <a:t>2</a:t>
            </a:r>
            <a:r>
              <a:rPr lang="en-US" sz="2400"/>
              <a:t>)</a:t>
            </a:r>
            <a:endParaRPr lang="en-US" sz="2400" i="1">
              <a:sym typeface="Symbol" pitchFamily="18" charset="2"/>
            </a:endParaRPr>
          </a:p>
          <a:p>
            <a:pPr marL="1223963" lvl="1" indent="-533400">
              <a:buFontTx/>
              <a:buNone/>
              <a:tabLst>
                <a:tab pos="1200150" algn="l"/>
                <a:tab pos="1371600" algn="l"/>
                <a:tab pos="2170113" algn="l"/>
                <a:tab pos="3198813" algn="l"/>
                <a:tab pos="4572000" algn="l"/>
              </a:tabLst>
            </a:pPr>
            <a:r>
              <a:rPr lang="en-US" sz="2400" i="1">
                <a:sym typeface="Symbol" pitchFamily="18" charset="2"/>
              </a:rPr>
              <a:t></a:t>
            </a:r>
            <a:r>
              <a:rPr lang="en-US" sz="2400" i="1" baseline="-25000"/>
              <a:t>q</a:t>
            </a:r>
            <a:r>
              <a:rPr lang="en-US" sz="2400"/>
              <a:t> = mean	+ main effects 	+</a:t>
            </a:r>
            <a:r>
              <a:rPr lang="en-US" sz="2400" i="1">
                <a:sym typeface="Symbol" pitchFamily="18" charset="2"/>
              </a:rPr>
              <a:t> </a:t>
            </a:r>
            <a:r>
              <a:rPr lang="en-US" sz="2400">
                <a:sym typeface="Symbol" pitchFamily="18" charset="2"/>
              </a:rPr>
              <a:t>epistatic interactions</a:t>
            </a:r>
          </a:p>
          <a:p>
            <a:pPr marL="1223963" lvl="1" indent="-533400">
              <a:buFontTx/>
              <a:buNone/>
              <a:tabLst>
                <a:tab pos="1200150" algn="l"/>
                <a:tab pos="1371600" algn="l"/>
                <a:tab pos="2170113" algn="l"/>
                <a:tab pos="3198813" algn="l"/>
                <a:tab pos="4572000" algn="l"/>
              </a:tabLst>
            </a:pPr>
            <a:endParaRPr lang="en-US" sz="2400">
              <a:sym typeface="Symbol" pitchFamily="18" charset="2"/>
            </a:endParaRPr>
          </a:p>
          <a:p>
            <a:pPr marL="460375" indent="-460375">
              <a:tabLst>
                <a:tab pos="1200150" algn="l"/>
                <a:tab pos="1371600" algn="l"/>
                <a:tab pos="2170113" algn="l"/>
                <a:tab pos="3198813" algn="l"/>
                <a:tab pos="4572000" algn="l"/>
              </a:tabLst>
            </a:pPr>
            <a:r>
              <a:rPr lang="en-US" sz="2800"/>
              <a:t>partition prior and posterior </a:t>
            </a:r>
            <a:r>
              <a:rPr lang="en-US" sz="2800">
                <a:sym typeface="Symbol" pitchFamily="18" charset="2"/>
              </a:rPr>
              <a:t>(details omitted)</a:t>
            </a: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 sz="4000"/>
              <a:t>multiple QTL phenotype model</a:t>
            </a:r>
            <a:endParaRPr lang="en-US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573D-358D-457C-B64E-4C15B3E39724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963586" name="Object 2"/>
          <p:cNvGraphicFramePr>
            <a:graphicFrameLocks noChangeAspect="1"/>
          </p:cNvGraphicFramePr>
          <p:nvPr/>
        </p:nvGraphicFramePr>
        <p:xfrm>
          <a:off x="2243138" y="2160588"/>
          <a:ext cx="4160837" cy="3859212"/>
        </p:xfrm>
        <a:graphic>
          <a:graphicData uri="http://schemas.openxmlformats.org/presentationml/2006/ole">
            <p:oleObj spid="_x0000_s963586" name="Equation" r:id="rId4" imgW="1803240" imgH="1650960" progId="Equation.3">
              <p:embed/>
            </p:oleObj>
          </a:graphicData>
        </a:graphic>
      </p:graphicFrame>
      <p:sp>
        <p:nvSpPr>
          <p:cNvPr id="9635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/>
              <a:t>QTL with epistasis</a:t>
            </a:r>
          </a:p>
        </p:txBody>
      </p:sp>
      <p:sp>
        <p:nvSpPr>
          <p:cNvPr id="963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2971800"/>
          </a:xfrm>
        </p:spPr>
        <p:txBody>
          <a:bodyPr/>
          <a:lstStyle/>
          <a:p>
            <a:r>
              <a:rPr lang="en-US"/>
              <a:t>same phenotype model overview</a:t>
            </a:r>
          </a:p>
          <a:p>
            <a:endParaRPr lang="en-US"/>
          </a:p>
          <a:p>
            <a:r>
              <a:rPr lang="en-US"/>
              <a:t>partition of genotypic value with epistasis</a:t>
            </a:r>
          </a:p>
          <a:p>
            <a:endParaRPr lang="en-US"/>
          </a:p>
          <a:p>
            <a:r>
              <a:rPr lang="en-US"/>
              <a:t>partition of genetic variance &amp; heritability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FA6B-19C2-4835-8DB7-6C8AD0E1A1CA}" type="slidenum">
              <a:rPr lang="en-US"/>
              <a:pPr/>
              <a:t>26</a:t>
            </a:fld>
            <a:endParaRPr lang="en-US"/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505200"/>
          </a:xfrm>
        </p:spPr>
        <p:txBody>
          <a:bodyPr/>
          <a:lstStyle/>
          <a:p>
            <a:pPr marL="460375" indent="-460375">
              <a:lnSpc>
                <a:spcPct val="110000"/>
              </a:lnSpc>
              <a:tabLst>
                <a:tab pos="912813" algn="l"/>
                <a:tab pos="1371600" algn="l"/>
                <a:tab pos="3198813" algn="l"/>
                <a:tab pos="4343400" algn="l"/>
              </a:tabLst>
            </a:pPr>
            <a:r>
              <a:rPr lang="en-US" sz="2400"/>
              <a:t>partition genotype-specific mean into QTL effects</a:t>
            </a:r>
          </a:p>
          <a:p>
            <a:pPr marL="1223963" lvl="1" indent="-533400">
              <a:lnSpc>
                <a:spcPct val="90000"/>
              </a:lnSpc>
              <a:buFontTx/>
              <a:buNone/>
              <a:tabLst>
                <a:tab pos="912813" algn="l"/>
                <a:tab pos="1371600" algn="l"/>
                <a:tab pos="3198813" algn="l"/>
                <a:tab pos="4343400" algn="l"/>
              </a:tabLst>
            </a:pPr>
            <a:r>
              <a:rPr lang="en-US" sz="2000" i="1"/>
              <a:t>	</a:t>
            </a:r>
            <a:r>
              <a:rPr lang="en-US" sz="2000" i="1">
                <a:cs typeface="Times New Roman" pitchFamily="18" charset="0"/>
                <a:sym typeface="Symbol" pitchFamily="18" charset="2"/>
              </a:rPr>
              <a:t>µ</a:t>
            </a:r>
            <a:r>
              <a:rPr lang="en-US" sz="2000" i="1" baseline="-25000"/>
              <a:t>q</a:t>
            </a:r>
            <a:r>
              <a:rPr lang="en-US" sz="2000"/>
              <a:t> = mean + main effects +</a:t>
            </a:r>
            <a:r>
              <a:rPr lang="en-US" sz="2000" i="1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epistatic interactions</a:t>
            </a:r>
            <a:endParaRPr lang="en-US" sz="2000"/>
          </a:p>
          <a:p>
            <a:pPr marL="1223963" lvl="1" indent="-533400">
              <a:lnSpc>
                <a:spcPct val="90000"/>
              </a:lnSpc>
              <a:buFontTx/>
              <a:buNone/>
              <a:tabLst>
                <a:tab pos="912813" algn="l"/>
                <a:tab pos="1371600" algn="l"/>
                <a:tab pos="3198813" algn="l"/>
                <a:tab pos="4343400" algn="l"/>
              </a:tabLst>
            </a:pPr>
            <a:r>
              <a:rPr lang="en-US" sz="2000" i="1"/>
              <a:t>	</a:t>
            </a:r>
            <a:r>
              <a:rPr lang="en-US" sz="2000" i="1">
                <a:cs typeface="Times New Roman" pitchFamily="18" charset="0"/>
                <a:sym typeface="Symbol" pitchFamily="18" charset="2"/>
              </a:rPr>
              <a:t>µ</a:t>
            </a:r>
            <a:r>
              <a:rPr lang="en-US" sz="2000" i="1" baseline="-25000"/>
              <a:t>q</a:t>
            </a:r>
            <a:r>
              <a:rPr lang="en-US" sz="2000"/>
              <a:t> = </a:t>
            </a:r>
            <a:r>
              <a:rPr lang="en-US" sz="2000" i="1">
                <a:sym typeface="Symbol" pitchFamily="18" charset="2"/>
              </a:rPr>
              <a:t> </a:t>
            </a:r>
            <a:r>
              <a:rPr lang="en-US" sz="2000">
                <a:sym typeface="Symbol" pitchFamily="18" charset="2"/>
              </a:rPr>
              <a:t>+ </a:t>
            </a:r>
            <a:r>
              <a:rPr lang="en-US" sz="2000" i="1">
                <a:sym typeface="Symbol" pitchFamily="18" charset="2"/>
              </a:rPr>
              <a:t></a:t>
            </a:r>
            <a:r>
              <a:rPr lang="en-US" sz="2000" i="1" baseline="-25000"/>
              <a:t>q</a:t>
            </a:r>
            <a:r>
              <a:rPr lang="en-US" sz="2000"/>
              <a:t> = </a:t>
            </a:r>
            <a:r>
              <a:rPr lang="en-US" sz="2000" i="1">
                <a:sym typeface="Symbol" pitchFamily="18" charset="2"/>
              </a:rPr>
              <a:t> </a:t>
            </a:r>
            <a:r>
              <a:rPr lang="en-US" sz="2000">
                <a:sym typeface="Symbol" pitchFamily="18" charset="2"/>
              </a:rPr>
              <a:t>+</a:t>
            </a:r>
            <a:r>
              <a:rPr lang="en-US" sz="2000"/>
              <a:t> sum</a:t>
            </a:r>
            <a:r>
              <a:rPr lang="en-US" sz="2000" i="1" baseline="-25000"/>
              <a:t>j </a:t>
            </a:r>
            <a:r>
              <a:rPr lang="en-US" sz="2000" baseline="-25000"/>
              <a:t>in</a:t>
            </a:r>
            <a:r>
              <a:rPr lang="en-US" sz="2000" i="1" baseline="-25000"/>
              <a:t> A</a:t>
            </a:r>
            <a:r>
              <a:rPr lang="en-US" sz="2000"/>
              <a:t> </a:t>
            </a:r>
            <a:r>
              <a:rPr lang="en-US" sz="2000" i="1">
                <a:sym typeface="Symbol" pitchFamily="18" charset="2"/>
              </a:rPr>
              <a:t></a:t>
            </a:r>
            <a:r>
              <a:rPr lang="en-US" sz="2000" i="1" baseline="-25000"/>
              <a:t>qj</a:t>
            </a:r>
            <a:endParaRPr lang="en-US" sz="2000" i="1">
              <a:sym typeface="Symbol" pitchFamily="18" charset="2"/>
            </a:endParaRPr>
          </a:p>
          <a:p>
            <a:pPr marL="460375" indent="-460375">
              <a:lnSpc>
                <a:spcPct val="110000"/>
              </a:lnSpc>
              <a:tabLst>
                <a:tab pos="912813" algn="l"/>
                <a:tab pos="1371600" algn="l"/>
                <a:tab pos="3198813" algn="l"/>
                <a:tab pos="4343400" algn="l"/>
              </a:tabLst>
            </a:pPr>
            <a:r>
              <a:rPr lang="en-US" sz="2400"/>
              <a:t>priors on mean and effects</a:t>
            </a:r>
          </a:p>
          <a:p>
            <a:pPr marL="460375" indent="-460375">
              <a:lnSpc>
                <a:spcPct val="90000"/>
              </a:lnSpc>
              <a:buFontTx/>
              <a:buNone/>
              <a:tabLst>
                <a:tab pos="912813" algn="l"/>
                <a:tab pos="1371600" algn="l"/>
                <a:tab pos="3198813" algn="l"/>
                <a:tab pos="4343400" algn="l"/>
              </a:tabLst>
            </a:pPr>
            <a:r>
              <a:rPr lang="en-US" sz="2000"/>
              <a:t>	</a:t>
            </a:r>
            <a:r>
              <a:rPr lang="en-US" sz="2000" i="1">
                <a:sym typeface="Symbol" pitchFamily="18" charset="2"/>
              </a:rPr>
              <a:t></a:t>
            </a:r>
            <a:r>
              <a:rPr lang="en-US" sz="2000"/>
              <a:t> 		</a:t>
            </a:r>
            <a:r>
              <a:rPr lang="en-US" sz="2000" i="1"/>
              <a:t>~  N</a:t>
            </a:r>
            <a:r>
              <a:rPr lang="en-US" sz="2000"/>
              <a:t>(</a:t>
            </a:r>
            <a:r>
              <a:rPr lang="en-US" sz="2000" i="1">
                <a:sym typeface="Symbol" pitchFamily="18" charset="2"/>
              </a:rPr>
              <a:t></a:t>
            </a:r>
            <a:r>
              <a:rPr lang="en-US" sz="2000" baseline="-25000"/>
              <a:t>0</a:t>
            </a:r>
            <a:r>
              <a:rPr lang="en-US" sz="2000"/>
              <a:t>, </a:t>
            </a:r>
            <a:r>
              <a:rPr lang="en-US" sz="2000">
                <a:sym typeface="Symbol" pitchFamily="18" charset="2"/>
              </a:rPr>
              <a:t></a:t>
            </a:r>
            <a:r>
              <a:rPr lang="en-US" sz="2000" baseline="-25000"/>
              <a:t>0</a:t>
            </a:r>
            <a:r>
              <a:rPr lang="en-US" sz="2000">
                <a:sym typeface="Symbol" pitchFamily="18" charset="2"/>
              </a:rPr>
              <a:t></a:t>
            </a:r>
            <a:r>
              <a:rPr lang="en-US" sz="2000" baseline="30000">
                <a:sym typeface="Symbol" pitchFamily="18" charset="2"/>
              </a:rPr>
              <a:t>2</a:t>
            </a:r>
            <a:r>
              <a:rPr lang="en-US" sz="2000"/>
              <a:t>)</a:t>
            </a:r>
            <a:r>
              <a:rPr lang="en-US" sz="2000" i="1"/>
              <a:t>	</a:t>
            </a:r>
            <a:r>
              <a:rPr lang="en-US" sz="2000"/>
              <a:t>grand mean</a:t>
            </a:r>
            <a:endParaRPr lang="en-US" sz="2000" i="1"/>
          </a:p>
          <a:p>
            <a:pPr marL="460375" indent="-460375">
              <a:lnSpc>
                <a:spcPct val="90000"/>
              </a:lnSpc>
              <a:buFontTx/>
              <a:buNone/>
              <a:tabLst>
                <a:tab pos="912813" algn="l"/>
                <a:tab pos="1371600" algn="l"/>
                <a:tab pos="3198813" algn="l"/>
                <a:tab pos="4343400" algn="l"/>
              </a:tabLst>
            </a:pPr>
            <a:r>
              <a:rPr lang="en-US" sz="2400"/>
              <a:t>	</a:t>
            </a:r>
            <a:r>
              <a:rPr lang="en-US" sz="2400" i="1">
                <a:sym typeface="Symbol" pitchFamily="18" charset="2"/>
              </a:rPr>
              <a:t></a:t>
            </a:r>
            <a:r>
              <a:rPr lang="en-US" sz="2400" i="1" baseline="-25000"/>
              <a:t>q</a:t>
            </a:r>
            <a:r>
              <a:rPr lang="en-US" sz="2400"/>
              <a:t> </a:t>
            </a:r>
            <a:r>
              <a:rPr lang="en-US" sz="2000" i="1" baseline="-25000"/>
              <a:t>		</a:t>
            </a:r>
            <a:r>
              <a:rPr lang="en-US" sz="2000" i="1"/>
              <a:t>~  N</a:t>
            </a:r>
            <a:r>
              <a:rPr lang="en-US" sz="2000"/>
              <a:t>(0, </a:t>
            </a:r>
            <a:r>
              <a:rPr lang="en-US" sz="2000">
                <a:sym typeface="Symbol" pitchFamily="18" charset="2"/>
              </a:rPr>
              <a:t></a:t>
            </a:r>
            <a:r>
              <a:rPr lang="en-US" sz="2000" baseline="-25000"/>
              <a:t>1</a:t>
            </a:r>
            <a:r>
              <a:rPr lang="en-US" sz="2000">
                <a:sym typeface="Symbol" pitchFamily="18" charset="2"/>
              </a:rPr>
              <a:t></a:t>
            </a:r>
            <a:r>
              <a:rPr lang="en-US" sz="2000" baseline="30000">
                <a:sym typeface="Symbol" pitchFamily="18" charset="2"/>
              </a:rPr>
              <a:t>2</a:t>
            </a:r>
            <a:r>
              <a:rPr lang="en-US" sz="2000"/>
              <a:t>)	model-independent genotypic effect</a:t>
            </a:r>
          </a:p>
          <a:p>
            <a:pPr marL="460375" indent="-460375">
              <a:lnSpc>
                <a:spcPct val="90000"/>
              </a:lnSpc>
              <a:buFontTx/>
              <a:buNone/>
              <a:tabLst>
                <a:tab pos="912813" algn="l"/>
                <a:tab pos="1371600" algn="l"/>
                <a:tab pos="3198813" algn="l"/>
                <a:tab pos="4343400" algn="l"/>
              </a:tabLst>
            </a:pPr>
            <a:r>
              <a:rPr lang="en-US" sz="2000"/>
              <a:t>	</a:t>
            </a:r>
            <a:r>
              <a:rPr lang="en-US" sz="2400" i="1">
                <a:sym typeface="Symbol" pitchFamily="18" charset="2"/>
              </a:rPr>
              <a:t></a:t>
            </a:r>
            <a:r>
              <a:rPr lang="en-US" sz="2400" i="1" baseline="-25000"/>
              <a:t>qj</a:t>
            </a:r>
            <a:r>
              <a:rPr lang="en-US" sz="2000" i="1" baseline="-25000"/>
              <a:t> </a:t>
            </a:r>
            <a:r>
              <a:rPr lang="en-US" sz="2000"/>
              <a:t>		</a:t>
            </a:r>
            <a:r>
              <a:rPr lang="en-US" sz="2000" i="1"/>
              <a:t>~  N</a:t>
            </a:r>
            <a:r>
              <a:rPr lang="en-US" sz="2000"/>
              <a:t>(</a:t>
            </a:r>
            <a:r>
              <a:rPr lang="en-US" sz="2000">
                <a:sym typeface="Symbol" pitchFamily="18" charset="2"/>
              </a:rPr>
              <a:t>0</a:t>
            </a:r>
            <a:r>
              <a:rPr lang="en-US" sz="2000"/>
              <a:t>, </a:t>
            </a:r>
            <a:r>
              <a:rPr lang="en-US" sz="2000">
                <a:sym typeface="Symbol" pitchFamily="18" charset="2"/>
              </a:rPr>
              <a:t></a:t>
            </a:r>
            <a:r>
              <a:rPr lang="en-US" sz="2000" baseline="-25000"/>
              <a:t>1</a:t>
            </a:r>
            <a:r>
              <a:rPr lang="en-US" sz="2000">
                <a:sym typeface="Symbol" pitchFamily="18" charset="2"/>
              </a:rPr>
              <a:t></a:t>
            </a:r>
            <a:r>
              <a:rPr lang="en-US" sz="2000" baseline="30000">
                <a:sym typeface="Symbol" pitchFamily="18" charset="2"/>
              </a:rPr>
              <a:t>2</a:t>
            </a:r>
            <a:r>
              <a:rPr lang="en-US" sz="2000"/>
              <a:t>/|</a:t>
            </a:r>
            <a:r>
              <a:rPr lang="en-US" sz="2000" i="1"/>
              <a:t>A</a:t>
            </a:r>
            <a:r>
              <a:rPr lang="en-US" sz="2000"/>
              <a:t>|)</a:t>
            </a:r>
            <a:r>
              <a:rPr lang="en-US" sz="2000" i="1"/>
              <a:t>	</a:t>
            </a:r>
            <a:r>
              <a:rPr lang="en-US" sz="2000"/>
              <a:t>effects down-weighted by size of </a:t>
            </a:r>
            <a:r>
              <a:rPr lang="en-US" sz="2000" i="1"/>
              <a:t>A</a:t>
            </a:r>
          </a:p>
          <a:p>
            <a:pPr marL="460375" indent="-460375">
              <a:lnSpc>
                <a:spcPct val="120000"/>
              </a:lnSpc>
              <a:tabLst>
                <a:tab pos="912813" algn="l"/>
                <a:tab pos="1371600" algn="l"/>
                <a:tab pos="3198813" algn="l"/>
                <a:tab pos="4343400" algn="l"/>
              </a:tabLst>
            </a:pPr>
            <a:r>
              <a:rPr lang="en-US" sz="2400"/>
              <a:t>determine hyper-parameters via empirical Bayes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partition of multiple QTL effects</a:t>
            </a:r>
            <a:endParaRPr lang="en-US" sz="4800">
              <a:latin typeface="Lucida Sans Unicode" pitchFamily="34" charset="0"/>
            </a:endParaRPr>
          </a:p>
        </p:txBody>
      </p:sp>
      <p:graphicFrame>
        <p:nvGraphicFramePr>
          <p:cNvPr id="965636" name="Object 4"/>
          <p:cNvGraphicFramePr>
            <a:graphicFrameLocks noChangeAspect="1"/>
          </p:cNvGraphicFramePr>
          <p:nvPr/>
        </p:nvGraphicFramePr>
        <p:xfrm>
          <a:off x="2819400" y="4967288"/>
          <a:ext cx="3470275" cy="954087"/>
        </p:xfrm>
        <a:graphic>
          <a:graphicData uri="http://schemas.openxmlformats.org/presentationml/2006/ole">
            <p:oleObj spid="_x0000_s965636" name="Equation" r:id="rId4" imgW="175248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178A-5A05-4839-921A-F75DAB3CACF7}" type="slidenum">
              <a:rPr lang="en-US"/>
              <a:pPr/>
              <a:t>27</a:t>
            </a:fld>
            <a:endParaRPr 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53400" cy="762000"/>
          </a:xfrm>
        </p:spPr>
        <p:txBody>
          <a:bodyPr/>
          <a:lstStyle/>
          <a:p>
            <a:r>
              <a:rPr lang="en-US" sz="4000"/>
              <a:t>Where are the loci </a:t>
            </a:r>
            <a:r>
              <a:rPr lang="en-US" i="1">
                <a:sym typeface="Symbol" pitchFamily="18" charset="2"/>
              </a:rPr>
              <a:t> </a:t>
            </a:r>
            <a:r>
              <a:rPr lang="en-US">
                <a:sym typeface="Symbol" pitchFamily="18" charset="2"/>
              </a:rPr>
              <a:t>on the genome?</a:t>
            </a:r>
            <a:endParaRPr lang="en-US" i="1">
              <a:sym typeface="Symbol" pitchFamily="18" charset="2"/>
            </a:endParaRP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191000"/>
          </a:xfrm>
        </p:spPr>
        <p:txBody>
          <a:bodyPr/>
          <a:lstStyle/>
          <a:p>
            <a:r>
              <a:rPr lang="en-US" sz="2800"/>
              <a:t>prior over genome for QTL positions</a:t>
            </a:r>
          </a:p>
          <a:p>
            <a:pPr lvl="1"/>
            <a:r>
              <a:rPr lang="en-US" sz="2400"/>
              <a:t>flat prior = no prior idea of loci</a:t>
            </a:r>
          </a:p>
          <a:p>
            <a:pPr lvl="1"/>
            <a:r>
              <a:rPr lang="en-US" sz="2400"/>
              <a:t>or use prior studies to give more weight to some regions</a:t>
            </a:r>
          </a:p>
          <a:p>
            <a:r>
              <a:rPr lang="en-US" sz="2800"/>
              <a:t>posterior depends on QTL genotypes </a:t>
            </a:r>
            <a:r>
              <a:rPr lang="en-US" sz="2800" i="1"/>
              <a:t>q</a:t>
            </a:r>
          </a:p>
          <a:p>
            <a:pPr lvl="1">
              <a:buFontTx/>
              <a:buNone/>
            </a:pPr>
            <a:r>
              <a:rPr lang="en-US">
                <a:sym typeface="Symbol" pitchFamily="18" charset="2"/>
              </a:rPr>
              <a:t>pr(</a:t>
            </a:r>
            <a:r>
              <a:rPr lang="en-US" i="1">
                <a:sym typeface="Symbol" pitchFamily="18" charset="2"/>
              </a:rPr>
              <a:t> </a:t>
            </a:r>
            <a:r>
              <a:rPr lang="en-US">
                <a:sym typeface="Symbol" pitchFamily="18" charset="2"/>
              </a:rPr>
              <a:t>| </a:t>
            </a:r>
            <a:r>
              <a:rPr lang="en-US" i="1">
                <a:sym typeface="Symbol" pitchFamily="18" charset="2"/>
              </a:rPr>
              <a:t>m</a:t>
            </a:r>
            <a:r>
              <a:rPr lang="en-US">
                <a:sym typeface="Symbol" pitchFamily="18" charset="2"/>
              </a:rPr>
              <a:t>,</a:t>
            </a:r>
            <a:r>
              <a:rPr lang="en-US" i="1">
                <a:sym typeface="Symbol" pitchFamily="18" charset="2"/>
              </a:rPr>
              <a:t>q</a:t>
            </a:r>
            <a:r>
              <a:rPr lang="en-US">
                <a:sym typeface="Symbol" pitchFamily="18" charset="2"/>
              </a:rPr>
              <a:t>) = pr(</a:t>
            </a:r>
            <a:r>
              <a:rPr lang="en-US" i="1">
                <a:sym typeface="Symbol" pitchFamily="18" charset="2"/>
              </a:rPr>
              <a:t></a:t>
            </a:r>
            <a:r>
              <a:rPr lang="en-US">
                <a:sym typeface="Symbol" pitchFamily="18" charset="2"/>
              </a:rPr>
              <a:t>) pr(</a:t>
            </a:r>
            <a:r>
              <a:rPr lang="en-US" i="1">
                <a:sym typeface="Symbol" pitchFamily="18" charset="2"/>
              </a:rPr>
              <a:t>q | m,</a:t>
            </a:r>
            <a:r>
              <a:rPr lang="en-US">
                <a:sym typeface="Symbol" pitchFamily="18" charset="2"/>
              </a:rPr>
              <a:t>) / constant</a:t>
            </a:r>
            <a:endParaRPr lang="en-US" sz="2400"/>
          </a:p>
          <a:p>
            <a:pPr lvl="1"/>
            <a:r>
              <a:rPr lang="en-US" sz="2400"/>
              <a:t>constant determined by averaging</a:t>
            </a:r>
          </a:p>
          <a:p>
            <a:pPr lvl="2"/>
            <a:r>
              <a:rPr lang="en-US" sz="2000"/>
              <a:t>over all possible genotypes </a:t>
            </a:r>
            <a:r>
              <a:rPr lang="en-US" sz="2000" i="1"/>
              <a:t>q</a:t>
            </a:r>
          </a:p>
          <a:p>
            <a:pPr lvl="2"/>
            <a:r>
              <a:rPr lang="en-US" sz="2000"/>
              <a:t>over all possible loci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sz="2000"/>
              <a:t> on entire map</a:t>
            </a:r>
          </a:p>
          <a:p>
            <a:r>
              <a:rPr lang="en-US" sz="2800"/>
              <a:t>no easy way to write down posterior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9B1A-7A3A-4962-AC91-B9A061CB4329}" type="slidenum">
              <a:rPr lang="en-US"/>
              <a:pPr/>
              <a:t>28</a:t>
            </a:fld>
            <a:endParaRPr lang="en-US"/>
          </a:p>
        </p:txBody>
      </p:sp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model fit with multiple imputation</a:t>
            </a:r>
            <a:br>
              <a:rPr lang="en-US" sz="4000"/>
            </a:br>
            <a:r>
              <a:rPr lang="en-US" sz="2800"/>
              <a:t>(Sen and Churchill 2001)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pick a genetic architecture</a:t>
            </a:r>
          </a:p>
          <a:p>
            <a:pPr lvl="1"/>
            <a:r>
              <a:rPr lang="en-US"/>
              <a:t>1, 2, or more QTL</a:t>
            </a:r>
          </a:p>
          <a:p>
            <a:r>
              <a:rPr lang="en-US"/>
              <a:t>fill in missing genotypes at ‘pseudomarkers’</a:t>
            </a:r>
          </a:p>
          <a:p>
            <a:pPr lvl="1"/>
            <a:r>
              <a:rPr lang="en-US"/>
              <a:t>use prior recombination model</a:t>
            </a:r>
          </a:p>
          <a:p>
            <a:r>
              <a:rPr lang="en-US"/>
              <a:t>use clever weighting (importance sampling)</a:t>
            </a:r>
          </a:p>
          <a:p>
            <a:r>
              <a:rPr lang="en-US"/>
              <a:t>compute LPD, effect estimates, etc.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7725-70B8-4AA1-BB26-5ED252E53F77}" type="slidenum">
              <a:rPr lang="en-US"/>
              <a:pPr/>
              <a:t>29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77200" cy="762000"/>
          </a:xfrm>
        </p:spPr>
        <p:txBody>
          <a:bodyPr/>
          <a:lstStyle/>
          <a:p>
            <a:r>
              <a:rPr lang="en-US" sz="3600"/>
              <a:t>What is the genetic architecture </a:t>
            </a:r>
            <a:r>
              <a:rPr lang="en-US" sz="3600" i="1"/>
              <a:t>A</a:t>
            </a:r>
            <a:r>
              <a:rPr lang="en-US" sz="3600"/>
              <a:t>?</a:t>
            </a:r>
            <a:endParaRPr lang="en-US" sz="400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4419600"/>
          </a:xfrm>
        </p:spPr>
        <p:txBody>
          <a:bodyPr/>
          <a:lstStyle/>
          <a:p>
            <a:r>
              <a:rPr lang="en-US"/>
              <a:t>components of genetic architecture</a:t>
            </a:r>
          </a:p>
          <a:p>
            <a:pPr lvl="1"/>
            <a:r>
              <a:rPr lang="en-US"/>
              <a:t>how many QTL?</a:t>
            </a:r>
          </a:p>
          <a:p>
            <a:pPr lvl="1"/>
            <a:r>
              <a:rPr lang="en-US"/>
              <a:t>where are loci (</a:t>
            </a:r>
            <a:r>
              <a:rPr lang="en-US" i="1">
                <a:cs typeface="Times New Roman" pitchFamily="18" charset="0"/>
                <a:sym typeface="Symbol" pitchFamily="18" charset="2"/>
              </a:rPr>
              <a:t></a:t>
            </a:r>
            <a:r>
              <a:rPr lang="en-US"/>
              <a:t>)? how large are effects (</a:t>
            </a:r>
            <a:r>
              <a:rPr lang="en-US" i="1">
                <a:cs typeface="Times New Roman" pitchFamily="18" charset="0"/>
              </a:rPr>
              <a:t>µ</a:t>
            </a:r>
            <a:r>
              <a:rPr lang="en-US"/>
              <a:t>)?</a:t>
            </a:r>
          </a:p>
          <a:p>
            <a:pPr lvl="1"/>
            <a:r>
              <a:rPr lang="en-US"/>
              <a:t>which pairs of QTL are epistatic?</a:t>
            </a:r>
          </a:p>
          <a:p>
            <a:r>
              <a:rPr lang="en-US"/>
              <a:t>use priors to weight posterior</a:t>
            </a:r>
          </a:p>
          <a:p>
            <a:pPr lvl="1"/>
            <a:r>
              <a:rPr lang="en-US"/>
              <a:t>toward guess from previous analysis</a:t>
            </a:r>
          </a:p>
          <a:p>
            <a:pPr lvl="1"/>
            <a:r>
              <a:rPr lang="en-US"/>
              <a:t>improve efficiency of sampling from posterior</a:t>
            </a:r>
          </a:p>
          <a:p>
            <a:pPr lvl="2"/>
            <a:r>
              <a:rPr lang="en-US"/>
              <a:t>increase samples from architectures of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FDEE-1C48-4F7B-A6DE-F519F8445169}" type="slidenum">
              <a:rPr lang="en-US"/>
              <a:pPr/>
              <a:t>3</a:t>
            </a:fld>
            <a:endParaRPr lang="en-US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what is the goal of QTL study?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uncover underlying biochemistry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identify how networks function, break down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find useful candidates for (medical) intervention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epistasis may play key role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statistical goal: maximize number of correctly identified QTL</a:t>
            </a:r>
          </a:p>
          <a:p>
            <a:pPr>
              <a:lnSpc>
                <a:spcPct val="80000"/>
              </a:lnSpc>
            </a:pPr>
            <a:r>
              <a:rPr lang="en-US" sz="2400"/>
              <a:t>basic science/evolution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how is the genome organized?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identify units of natural selection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additive effects may be most important (Wright/Fisher debate)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statistical goal: maximize number of correctly identified QTL</a:t>
            </a:r>
          </a:p>
          <a:p>
            <a:pPr>
              <a:lnSpc>
                <a:spcPct val="80000"/>
              </a:lnSpc>
            </a:pPr>
            <a:r>
              <a:rPr lang="en-US" sz="2400"/>
              <a:t>select “elite” individuals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predict phenotype (breeding value) using suite of characteristics (phenotypes) translated into a few QTL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statistical goal: mimimize prediction error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FF8B-DD80-4F34-BB01-42C03C270804}" type="slidenum">
              <a:rPr lang="en-US"/>
              <a:pPr/>
              <a:t>30</a:t>
            </a:fld>
            <a:endParaRPr 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sz="4000"/>
              <a:t>4. QTL Model Search using MCMC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construct Markov chain around posterior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want posterior as stable distribution of Markov chain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 practice, the chain tends toward stable distribution</a:t>
            </a:r>
          </a:p>
          <a:p>
            <a:pPr marL="1085850" lvl="2">
              <a:lnSpc>
                <a:spcPct val="80000"/>
              </a:lnSpc>
            </a:pPr>
            <a:r>
              <a:rPr lang="en-US" sz="1800"/>
              <a:t>initial values may have low posterior probability</a:t>
            </a:r>
          </a:p>
          <a:p>
            <a:pPr marL="1085850" lvl="2">
              <a:lnSpc>
                <a:spcPct val="80000"/>
              </a:lnSpc>
            </a:pPr>
            <a:r>
              <a:rPr lang="en-US" sz="1800"/>
              <a:t>burn-in period to get chain mixing well</a:t>
            </a:r>
          </a:p>
          <a:p>
            <a:pPr>
              <a:lnSpc>
                <a:spcPct val="80000"/>
              </a:lnSpc>
            </a:pPr>
            <a:r>
              <a:rPr lang="en-US" sz="2400"/>
              <a:t>sample QTL model components from full conditionals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sample locus </a:t>
            </a:r>
            <a:r>
              <a:rPr lang="en-US" sz="2000" i="1">
                <a:sym typeface="Symbol" pitchFamily="18" charset="2"/>
              </a:rPr>
              <a:t></a:t>
            </a:r>
            <a:r>
              <a:rPr lang="en-US" sz="2000">
                <a:sym typeface="Symbol" pitchFamily="18" charset="2"/>
              </a:rPr>
              <a:t> </a:t>
            </a:r>
            <a:r>
              <a:rPr lang="en-US" sz="2000"/>
              <a:t>given </a:t>
            </a:r>
            <a:r>
              <a:rPr lang="en-US" sz="2000" i="1"/>
              <a:t>q,A</a:t>
            </a:r>
            <a:r>
              <a:rPr lang="en-US" sz="2000"/>
              <a:t> (using Metropolis-Hastings step)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sample genotypes </a:t>
            </a:r>
            <a:r>
              <a:rPr lang="en-US" sz="2000" i="1"/>
              <a:t>q </a:t>
            </a:r>
            <a:r>
              <a:rPr lang="en-US" sz="2000"/>
              <a:t>given </a:t>
            </a:r>
            <a:r>
              <a:rPr lang="en-US" sz="2000" i="1">
                <a:sym typeface="Symbol" pitchFamily="18" charset="2"/>
              </a:rPr>
              <a:t>,</a:t>
            </a:r>
            <a:r>
              <a:rPr lang="en-US" sz="2000"/>
              <a:t>,</a:t>
            </a:r>
            <a:r>
              <a:rPr lang="en-US" sz="2000" i="1"/>
              <a:t>y,A</a:t>
            </a:r>
            <a:r>
              <a:rPr lang="en-US" sz="2000"/>
              <a:t> (using Gibbs sampler)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sample effects </a:t>
            </a:r>
            <a:r>
              <a:rPr lang="en-US" sz="2000" i="1">
                <a:sym typeface="Symbol" pitchFamily="18" charset="2"/>
              </a:rPr>
              <a:t></a:t>
            </a:r>
            <a:r>
              <a:rPr lang="en-US" sz="2000">
                <a:sym typeface="Symbol" pitchFamily="18" charset="2"/>
              </a:rPr>
              <a:t> </a:t>
            </a:r>
            <a:r>
              <a:rPr lang="en-US" sz="2000"/>
              <a:t>given </a:t>
            </a:r>
            <a:r>
              <a:rPr lang="en-US" sz="2000" i="1"/>
              <a:t>q,y,A</a:t>
            </a:r>
            <a:r>
              <a:rPr lang="en-US" sz="2000"/>
              <a:t> (using Gibbs sampler)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sample QTL model </a:t>
            </a:r>
            <a:r>
              <a:rPr lang="en-US" sz="2000" i="1"/>
              <a:t>A</a:t>
            </a:r>
            <a:r>
              <a:rPr lang="en-US" sz="2000"/>
              <a:t> given </a:t>
            </a:r>
            <a:r>
              <a:rPr lang="en-US" sz="2000" i="1">
                <a:sym typeface="Symbol" pitchFamily="18" charset="2"/>
              </a:rPr>
              <a:t>,</a:t>
            </a:r>
            <a:r>
              <a:rPr lang="en-US" sz="2000"/>
              <a:t>,</a:t>
            </a:r>
            <a:r>
              <a:rPr lang="en-US" sz="2000" i="1"/>
              <a:t>y,q</a:t>
            </a:r>
            <a:r>
              <a:rPr lang="en-US" sz="2000"/>
              <a:t> (using Gibbs or M-H)</a:t>
            </a:r>
          </a:p>
        </p:txBody>
      </p:sp>
      <p:graphicFrame>
        <p:nvGraphicFramePr>
          <p:cNvPr id="671748" name="Object 4"/>
          <p:cNvGraphicFramePr>
            <a:graphicFrameLocks noChangeAspect="1"/>
          </p:cNvGraphicFramePr>
          <p:nvPr/>
        </p:nvGraphicFramePr>
        <p:xfrm>
          <a:off x="1747838" y="4873625"/>
          <a:ext cx="5651500" cy="1230313"/>
        </p:xfrm>
        <a:graphic>
          <a:graphicData uri="http://schemas.openxmlformats.org/presentationml/2006/ole">
            <p:oleObj spid="_x0000_s671748" name="Equation" r:id="rId4" imgW="294624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2C6-FFFC-4C73-BCBE-D60C7B07430A}" type="slidenum">
              <a:rPr lang="en-US"/>
              <a:pPr/>
              <a:t>31</a:t>
            </a:fld>
            <a:endParaRPr lang="en-US"/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MCMC sampling of (</a:t>
            </a:r>
            <a:r>
              <a:rPr lang="en-US" sz="4000" i="1">
                <a:sym typeface="Symbol" pitchFamily="18" charset="2"/>
              </a:rPr>
              <a:t>,q,</a:t>
            </a:r>
            <a:r>
              <a:rPr lang="en-US" sz="4000" i="1">
                <a:cs typeface="Times New Roman" pitchFamily="18" charset="0"/>
                <a:sym typeface="Symbol" pitchFamily="18" charset="2"/>
              </a:rPr>
              <a:t>µ</a:t>
            </a:r>
            <a:r>
              <a:rPr lang="en-US"/>
              <a:t>)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57912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Gibbs sampler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genotypes </a:t>
            </a:r>
            <a:r>
              <a:rPr lang="en-US" sz="2000" i="1"/>
              <a:t>q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effects </a:t>
            </a:r>
            <a:r>
              <a:rPr lang="en-US" sz="1800" i="1">
                <a:cs typeface="Times New Roman" pitchFamily="18" charset="0"/>
                <a:sym typeface="Symbol" pitchFamily="18" charset="2"/>
              </a:rPr>
              <a:t>µ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2000" i="1"/>
              <a:t>not </a:t>
            </a:r>
            <a:r>
              <a:rPr lang="en-US" sz="2000"/>
              <a:t>loci </a:t>
            </a:r>
            <a:r>
              <a:rPr lang="en-US" sz="2000" i="1">
                <a:sym typeface="Symbol" pitchFamily="18" charset="2"/>
              </a:rPr>
              <a:t></a:t>
            </a:r>
          </a:p>
          <a:p>
            <a:pPr>
              <a:lnSpc>
                <a:spcPct val="90000"/>
              </a:lnSpc>
            </a:pPr>
            <a:endParaRPr lang="en-US" sz="2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40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400">
                <a:sym typeface="Symbol" pitchFamily="18" charset="2"/>
              </a:rPr>
              <a:t>Metropolis-Hastings sampler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extension of Gibbs sampler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does not require normalization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ym typeface="Symbol" pitchFamily="18" charset="2"/>
              </a:rPr>
              <a:t>pr( </a:t>
            </a:r>
            <a:r>
              <a:rPr lang="en-US" sz="1800" i="1">
                <a:sym typeface="Symbol" pitchFamily="18" charset="2"/>
              </a:rPr>
              <a:t>q </a:t>
            </a:r>
            <a:r>
              <a:rPr lang="en-US" sz="1800">
                <a:sym typeface="Symbol" pitchFamily="18" charset="2"/>
              </a:rPr>
              <a:t>| </a:t>
            </a:r>
            <a:r>
              <a:rPr lang="en-US" sz="1800" i="1">
                <a:sym typeface="Symbol" pitchFamily="18" charset="2"/>
              </a:rPr>
              <a:t>m </a:t>
            </a:r>
            <a:r>
              <a:rPr lang="en-US" sz="1800">
                <a:sym typeface="Symbol" pitchFamily="18" charset="2"/>
              </a:rPr>
              <a:t>) = sum</a:t>
            </a:r>
            <a:r>
              <a:rPr lang="en-US" sz="1800" baseline="-25000">
                <a:sym typeface="Symbol" pitchFamily="18" charset="2"/>
              </a:rPr>
              <a:t></a:t>
            </a:r>
            <a:r>
              <a:rPr lang="en-US" sz="1800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pr( </a:t>
            </a:r>
            <a:r>
              <a:rPr lang="en-US" sz="2000" i="1">
                <a:sym typeface="Symbol" pitchFamily="18" charset="2"/>
              </a:rPr>
              <a:t>q | m,  </a:t>
            </a:r>
            <a:r>
              <a:rPr lang="en-US" sz="2000">
                <a:sym typeface="Symbol" pitchFamily="18" charset="2"/>
              </a:rPr>
              <a:t>) pr(</a:t>
            </a:r>
            <a:r>
              <a:rPr lang="en-US" sz="2000" i="1">
                <a:sym typeface="Symbol" pitchFamily="18" charset="2"/>
              </a:rPr>
              <a:t> </a:t>
            </a:r>
            <a:r>
              <a:rPr lang="en-US" sz="2000">
                <a:sym typeface="Symbol" pitchFamily="18" charset="2"/>
              </a:rPr>
              <a:t>)</a:t>
            </a:r>
          </a:p>
        </p:txBody>
      </p:sp>
      <p:graphicFrame>
        <p:nvGraphicFramePr>
          <p:cNvPr id="955396" name="Object 4"/>
          <p:cNvGraphicFramePr>
            <a:graphicFrameLocks noChangeAspect="1"/>
          </p:cNvGraphicFramePr>
          <p:nvPr/>
        </p:nvGraphicFramePr>
        <p:xfrm>
          <a:off x="3879850" y="1752600"/>
          <a:ext cx="3340100" cy="2390775"/>
        </p:xfrm>
        <a:graphic>
          <a:graphicData uri="http://schemas.openxmlformats.org/presentationml/2006/ole">
            <p:oleObj spid="_x0000_s955396" name="Equation" r:id="rId4" imgW="1523880" imgH="1091880" progId="Equation.3">
              <p:embed/>
            </p:oleObj>
          </a:graphicData>
        </a:graphic>
      </p:graphicFrame>
      <p:sp>
        <p:nvSpPr>
          <p:cNvPr id="955397" name="Freeform 5"/>
          <p:cNvSpPr>
            <a:spLocks/>
          </p:cNvSpPr>
          <p:nvPr/>
        </p:nvSpPr>
        <p:spPr bwMode="auto">
          <a:xfrm>
            <a:off x="7391400" y="1933575"/>
            <a:ext cx="11430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240"/>
              </a:cxn>
              <a:cxn ang="0">
                <a:pos x="768" y="672"/>
              </a:cxn>
              <a:cxn ang="0">
                <a:pos x="576" y="1104"/>
              </a:cxn>
              <a:cxn ang="0">
                <a:pos x="0" y="1248"/>
              </a:cxn>
            </a:cxnLst>
            <a:rect l="0" t="0" r="r" b="b"/>
            <a:pathLst>
              <a:path w="776" h="1248">
                <a:moveTo>
                  <a:pt x="0" y="0"/>
                </a:moveTo>
                <a:cubicBezTo>
                  <a:pt x="200" y="64"/>
                  <a:pt x="400" y="128"/>
                  <a:pt x="528" y="240"/>
                </a:cubicBezTo>
                <a:cubicBezTo>
                  <a:pt x="656" y="352"/>
                  <a:pt x="760" y="528"/>
                  <a:pt x="768" y="672"/>
                </a:cubicBezTo>
                <a:cubicBezTo>
                  <a:pt x="776" y="816"/>
                  <a:pt x="704" y="1008"/>
                  <a:pt x="576" y="1104"/>
                </a:cubicBezTo>
                <a:cubicBezTo>
                  <a:pt x="448" y="1200"/>
                  <a:pt x="96" y="1224"/>
                  <a:pt x="0" y="12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398" name="Freeform 6"/>
          <p:cNvSpPr>
            <a:spLocks/>
          </p:cNvSpPr>
          <p:nvPr/>
        </p:nvSpPr>
        <p:spPr bwMode="auto">
          <a:xfrm>
            <a:off x="7467600" y="2085975"/>
            <a:ext cx="3810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240"/>
              </a:cxn>
              <a:cxn ang="0">
                <a:pos x="768" y="672"/>
              </a:cxn>
              <a:cxn ang="0">
                <a:pos x="576" y="1104"/>
              </a:cxn>
              <a:cxn ang="0">
                <a:pos x="0" y="1248"/>
              </a:cxn>
            </a:cxnLst>
            <a:rect l="0" t="0" r="r" b="b"/>
            <a:pathLst>
              <a:path w="776" h="1248">
                <a:moveTo>
                  <a:pt x="0" y="0"/>
                </a:moveTo>
                <a:cubicBezTo>
                  <a:pt x="200" y="64"/>
                  <a:pt x="400" y="128"/>
                  <a:pt x="528" y="240"/>
                </a:cubicBezTo>
                <a:cubicBezTo>
                  <a:pt x="656" y="352"/>
                  <a:pt x="760" y="528"/>
                  <a:pt x="768" y="672"/>
                </a:cubicBezTo>
                <a:cubicBezTo>
                  <a:pt x="776" y="816"/>
                  <a:pt x="704" y="1008"/>
                  <a:pt x="576" y="1104"/>
                </a:cubicBezTo>
                <a:cubicBezTo>
                  <a:pt x="448" y="1200"/>
                  <a:pt x="96" y="1224"/>
                  <a:pt x="0" y="12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5399" name="Freeform 7"/>
          <p:cNvSpPr>
            <a:spLocks/>
          </p:cNvSpPr>
          <p:nvPr/>
        </p:nvSpPr>
        <p:spPr bwMode="auto">
          <a:xfrm>
            <a:off x="7467600" y="2924175"/>
            <a:ext cx="3810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240"/>
              </a:cxn>
              <a:cxn ang="0">
                <a:pos x="768" y="672"/>
              </a:cxn>
              <a:cxn ang="0">
                <a:pos x="576" y="1104"/>
              </a:cxn>
              <a:cxn ang="0">
                <a:pos x="0" y="1248"/>
              </a:cxn>
            </a:cxnLst>
            <a:rect l="0" t="0" r="r" b="b"/>
            <a:pathLst>
              <a:path w="776" h="1248">
                <a:moveTo>
                  <a:pt x="0" y="0"/>
                </a:moveTo>
                <a:cubicBezTo>
                  <a:pt x="200" y="64"/>
                  <a:pt x="400" y="128"/>
                  <a:pt x="528" y="240"/>
                </a:cubicBezTo>
                <a:cubicBezTo>
                  <a:pt x="656" y="352"/>
                  <a:pt x="760" y="528"/>
                  <a:pt x="768" y="672"/>
                </a:cubicBezTo>
                <a:cubicBezTo>
                  <a:pt x="776" y="816"/>
                  <a:pt x="704" y="1008"/>
                  <a:pt x="576" y="1104"/>
                </a:cubicBezTo>
                <a:cubicBezTo>
                  <a:pt x="448" y="1200"/>
                  <a:pt x="96" y="1224"/>
                  <a:pt x="0" y="12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5836-D2D6-4C2D-A7C7-74119CEF388F}" type="slidenum">
              <a:rPr lang="en-US"/>
              <a:pPr/>
              <a:t>32</a:t>
            </a:fld>
            <a:endParaRPr lang="en-US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Gibbs sampler idea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467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toy problem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want to study two correlated effects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could sample directly from their bivariate distribution</a:t>
            </a:r>
          </a:p>
          <a:p>
            <a:pPr>
              <a:lnSpc>
                <a:spcPct val="90000"/>
              </a:lnSpc>
            </a:pPr>
            <a:r>
              <a:rPr lang="en-US" sz="2400"/>
              <a:t>instead use Gibbs sampler: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sample each effect from its full conditional given the other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pick order of sampling at random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repeat many times</a:t>
            </a:r>
          </a:p>
        </p:txBody>
      </p:sp>
      <p:graphicFrame>
        <p:nvGraphicFramePr>
          <p:cNvPr id="838660" name="Object 4"/>
          <p:cNvGraphicFramePr>
            <a:graphicFrameLocks noChangeAspect="1"/>
          </p:cNvGraphicFramePr>
          <p:nvPr/>
        </p:nvGraphicFramePr>
        <p:xfrm>
          <a:off x="3041650" y="4191000"/>
          <a:ext cx="3138488" cy="2025650"/>
        </p:xfrm>
        <a:graphic>
          <a:graphicData uri="http://schemas.openxmlformats.org/presentationml/2006/ole">
            <p:oleObj spid="_x0000_s838660" name="Equation" r:id="rId4" imgW="1536480" imgH="99036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DF41-7124-4833-B167-BCA6AF93602E}" type="slidenum">
              <a:rPr lang="en-US"/>
              <a:pPr/>
              <a:t>33</a:t>
            </a:fld>
            <a:endParaRPr 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Gibbs sampler samples: </a:t>
            </a:r>
            <a:r>
              <a:rPr lang="en-US" i="1">
                <a:sym typeface="Symbol" pitchFamily="18" charset="2"/>
              </a:rPr>
              <a:t> </a:t>
            </a:r>
            <a:r>
              <a:rPr lang="en-US">
                <a:sym typeface="Symbol" pitchFamily="18" charset="2"/>
              </a:rPr>
              <a:t>= 0.6</a:t>
            </a:r>
            <a:endParaRPr lang="en-US"/>
          </a:p>
        </p:txBody>
      </p:sp>
      <p:pic>
        <p:nvPicPr>
          <p:cNvPr id="840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4114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0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3763" y="1981200"/>
            <a:ext cx="4135437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0709" name="Text Box 5"/>
          <p:cNvSpPr txBox="1">
            <a:spLocks noChangeArrowheads="1"/>
          </p:cNvSpPr>
          <p:nvPr/>
        </p:nvSpPr>
        <p:spPr bwMode="auto">
          <a:xfrm>
            <a:off x="1676400" y="1508125"/>
            <a:ext cx="175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N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= 50 samples</a:t>
            </a:r>
            <a:endParaRPr lang="en-US" sz="20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0710" name="Text Box 6"/>
          <p:cNvSpPr txBox="1">
            <a:spLocks noChangeArrowheads="1"/>
          </p:cNvSpPr>
          <p:nvPr/>
        </p:nvSpPr>
        <p:spPr bwMode="auto">
          <a:xfrm>
            <a:off x="6019800" y="1495425"/>
            <a:ext cx="188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N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= 200 samples</a:t>
            </a:r>
            <a:endParaRPr lang="en-US" sz="2000" i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DCBC-D5B7-4D15-9711-F60837528770}" type="slidenum">
              <a:rPr lang="en-US"/>
              <a:pPr/>
              <a:t>34</a:t>
            </a:fld>
            <a:endParaRPr lang="en-US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/>
              <a:t>Metropolis-Hastings idea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4419600" cy="36576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343150" algn="l"/>
              </a:tabLst>
            </a:pPr>
            <a:r>
              <a:rPr lang="en-US" sz="2400"/>
              <a:t>want to study distribution </a:t>
            </a:r>
            <a:r>
              <a:rPr lang="en-US" sz="2400" i="1"/>
              <a:t>f</a:t>
            </a:r>
            <a:r>
              <a:rPr lang="en-US" sz="2400"/>
              <a:t>(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  <a:tabLst>
                <a:tab pos="2343150" algn="l"/>
              </a:tabLst>
            </a:pPr>
            <a:r>
              <a:rPr lang="en-US" sz="2000"/>
              <a:t>take Monte Carlo samples</a:t>
            </a:r>
          </a:p>
          <a:p>
            <a:pPr lvl="2">
              <a:lnSpc>
                <a:spcPct val="90000"/>
              </a:lnSpc>
              <a:tabLst>
                <a:tab pos="2343150" algn="l"/>
              </a:tabLst>
            </a:pPr>
            <a:r>
              <a:rPr lang="en-US" sz="1800"/>
              <a:t>unless too complicated</a:t>
            </a:r>
          </a:p>
          <a:p>
            <a:pPr lvl="1">
              <a:lnSpc>
                <a:spcPct val="90000"/>
              </a:lnSpc>
              <a:tabLst>
                <a:tab pos="2343150" algn="l"/>
              </a:tabLst>
            </a:pPr>
            <a:r>
              <a:rPr lang="en-US" sz="2000"/>
              <a:t>take samples using ratios of </a:t>
            </a:r>
            <a:r>
              <a:rPr lang="en-US" sz="2000" i="1"/>
              <a:t>f</a:t>
            </a:r>
            <a:endParaRPr lang="en-US" sz="2000"/>
          </a:p>
          <a:p>
            <a:pPr>
              <a:lnSpc>
                <a:spcPct val="90000"/>
              </a:lnSpc>
              <a:tabLst>
                <a:tab pos="2343150" algn="l"/>
              </a:tabLst>
            </a:pPr>
            <a:r>
              <a:rPr lang="en-US" sz="2400"/>
              <a:t>Metropolis-Hastings samples:</a:t>
            </a:r>
          </a:p>
          <a:p>
            <a:pPr lvl="1">
              <a:lnSpc>
                <a:spcPct val="90000"/>
              </a:lnSpc>
              <a:tabLst>
                <a:tab pos="2343150" algn="l"/>
              </a:tabLst>
            </a:pPr>
            <a:r>
              <a:rPr lang="en-US" sz="2000">
                <a:sym typeface="Symbol" pitchFamily="18" charset="2"/>
              </a:rPr>
              <a:t>propose new value </a:t>
            </a:r>
            <a:r>
              <a:rPr lang="en-US" sz="2000" i="1">
                <a:sym typeface="Symbol" pitchFamily="18" charset="2"/>
              </a:rPr>
              <a:t></a:t>
            </a:r>
            <a:r>
              <a:rPr lang="en-US" sz="2000" baseline="30000">
                <a:sym typeface="Symbol" pitchFamily="18" charset="2"/>
              </a:rPr>
              <a:t>*</a:t>
            </a:r>
            <a:endParaRPr lang="en-US" sz="2000">
              <a:sym typeface="Symbol" pitchFamily="18" charset="2"/>
            </a:endParaRPr>
          </a:p>
          <a:p>
            <a:pPr lvl="2">
              <a:lnSpc>
                <a:spcPct val="90000"/>
              </a:lnSpc>
              <a:tabLst>
                <a:tab pos="2343150" algn="l"/>
              </a:tabLst>
            </a:pPr>
            <a:r>
              <a:rPr lang="en-US" sz="1800"/>
              <a:t>near (?) current value </a:t>
            </a:r>
            <a:r>
              <a:rPr lang="en-US" sz="1800" i="1">
                <a:sym typeface="Symbol" pitchFamily="18" charset="2"/>
              </a:rPr>
              <a:t></a:t>
            </a:r>
          </a:p>
          <a:p>
            <a:pPr lvl="2">
              <a:lnSpc>
                <a:spcPct val="90000"/>
              </a:lnSpc>
              <a:tabLst>
                <a:tab pos="2343150" algn="l"/>
              </a:tabLst>
            </a:pPr>
            <a:r>
              <a:rPr lang="en-US" sz="1800">
                <a:sym typeface="Symbol" pitchFamily="18" charset="2"/>
              </a:rPr>
              <a:t>from some distribution </a:t>
            </a:r>
            <a:r>
              <a:rPr lang="en-US" sz="1800" i="1">
                <a:sym typeface="Symbol" pitchFamily="18" charset="2"/>
              </a:rPr>
              <a:t>g</a:t>
            </a:r>
            <a:endParaRPr lang="en-US" sz="1800">
              <a:sym typeface="Symbol" pitchFamily="18" charset="2"/>
            </a:endParaRPr>
          </a:p>
          <a:p>
            <a:pPr lvl="1">
              <a:lnSpc>
                <a:spcPct val="90000"/>
              </a:lnSpc>
              <a:tabLst>
                <a:tab pos="2343150" algn="l"/>
              </a:tabLst>
            </a:pPr>
            <a:r>
              <a:rPr lang="en-US" sz="2000">
                <a:sym typeface="Symbol" pitchFamily="18" charset="2"/>
              </a:rPr>
              <a:t>accept new value with prob </a:t>
            </a:r>
            <a:r>
              <a:rPr lang="en-US" sz="2000" i="1">
                <a:sym typeface="Symbol" pitchFamily="18" charset="2"/>
              </a:rPr>
              <a:t>a</a:t>
            </a:r>
          </a:p>
          <a:p>
            <a:pPr lvl="2">
              <a:lnSpc>
                <a:spcPct val="90000"/>
              </a:lnSpc>
              <a:tabLst>
                <a:tab pos="2343150" algn="l"/>
              </a:tabLst>
            </a:pPr>
            <a:r>
              <a:rPr lang="en-US" sz="1800">
                <a:sym typeface="Symbol" pitchFamily="18" charset="2"/>
              </a:rPr>
              <a:t>Gibbs sampler: </a:t>
            </a:r>
            <a:r>
              <a:rPr lang="en-US" sz="1800" i="1">
                <a:sym typeface="Symbol" pitchFamily="18" charset="2"/>
              </a:rPr>
              <a:t>a</a:t>
            </a:r>
            <a:r>
              <a:rPr lang="en-US" sz="1800">
                <a:sym typeface="Symbol" pitchFamily="18" charset="2"/>
              </a:rPr>
              <a:t> = 1 always</a:t>
            </a:r>
          </a:p>
        </p:txBody>
      </p:sp>
      <p:graphicFrame>
        <p:nvGraphicFramePr>
          <p:cNvPr id="842756" name="Object 4"/>
          <p:cNvGraphicFramePr>
            <a:graphicFrameLocks noChangeAspect="1"/>
          </p:cNvGraphicFramePr>
          <p:nvPr/>
        </p:nvGraphicFramePr>
        <p:xfrm>
          <a:off x="1160463" y="5137150"/>
          <a:ext cx="3138487" cy="882650"/>
        </p:xfrm>
        <a:graphic>
          <a:graphicData uri="http://schemas.openxmlformats.org/presentationml/2006/ole">
            <p:oleObj spid="_x0000_s842756" name="Equation" r:id="rId4" imgW="1714320" imgH="482400" progId="Equation.3">
              <p:embed/>
            </p:oleObj>
          </a:graphicData>
        </a:graphic>
      </p:graphicFrame>
      <p:pic>
        <p:nvPicPr>
          <p:cNvPr id="8427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295400"/>
            <a:ext cx="35433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2758" name="Text Box 6"/>
          <p:cNvSpPr txBox="1">
            <a:spLocks noChangeArrowheads="1"/>
          </p:cNvSpPr>
          <p:nvPr/>
        </p:nvSpPr>
        <p:spPr bwMode="auto">
          <a:xfrm>
            <a:off x="7527925" y="1406525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42759" name="Text Box 7"/>
          <p:cNvSpPr txBox="1">
            <a:spLocks noChangeArrowheads="1"/>
          </p:cNvSpPr>
          <p:nvPr/>
        </p:nvSpPr>
        <p:spPr bwMode="auto">
          <a:xfrm>
            <a:off x="7467600" y="4267200"/>
            <a:ext cx="112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g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baseline="300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*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D4F0-3E84-4655-8FE5-130FA2C1191F}" type="slidenum">
              <a:rPr lang="en-US"/>
              <a:pPr/>
              <a:t>35</a:t>
            </a:fld>
            <a:endParaRPr lang="en-US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/>
              <a:t>Metropolis-Hastings samples</a:t>
            </a:r>
          </a:p>
        </p:txBody>
      </p:sp>
      <p:pic>
        <p:nvPicPr>
          <p:cNvPr id="844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28875"/>
            <a:ext cx="37512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4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938" y="2428875"/>
            <a:ext cx="3751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4805" name="Text Box 5"/>
          <p:cNvSpPr txBox="1">
            <a:spLocks noChangeArrowheads="1"/>
          </p:cNvSpPr>
          <p:nvPr/>
        </p:nvSpPr>
        <p:spPr bwMode="auto">
          <a:xfrm>
            <a:off x="1747838" y="1676400"/>
            <a:ext cx="1884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N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= 200 samples</a:t>
            </a:r>
            <a:endParaRPr lang="en-US" sz="20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4806" name="Text Box 6"/>
          <p:cNvSpPr txBox="1">
            <a:spLocks noChangeArrowheads="1"/>
          </p:cNvSpPr>
          <p:nvPr/>
        </p:nvSpPr>
        <p:spPr bwMode="auto">
          <a:xfrm>
            <a:off x="5837238" y="1736725"/>
            <a:ext cx="2011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N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= 1000 samples</a:t>
            </a:r>
            <a:endParaRPr lang="en-US" sz="200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4807" name="Text Box 7"/>
          <p:cNvSpPr txBox="1">
            <a:spLocks noChangeArrowheads="1"/>
          </p:cNvSpPr>
          <p:nvPr/>
        </p:nvSpPr>
        <p:spPr bwMode="auto">
          <a:xfrm>
            <a:off x="1295400" y="2041525"/>
            <a:ext cx="1093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narrow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844808" name="Text Box 8"/>
          <p:cNvSpPr txBox="1">
            <a:spLocks noChangeArrowheads="1"/>
          </p:cNvSpPr>
          <p:nvPr/>
        </p:nvSpPr>
        <p:spPr bwMode="auto">
          <a:xfrm>
            <a:off x="3284538" y="2041525"/>
            <a:ext cx="868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wide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844809" name="Text Box 9"/>
          <p:cNvSpPr txBox="1">
            <a:spLocks noChangeArrowheads="1"/>
          </p:cNvSpPr>
          <p:nvPr/>
        </p:nvSpPr>
        <p:spPr bwMode="auto">
          <a:xfrm>
            <a:off x="5410200" y="2041525"/>
            <a:ext cx="1093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narrow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844810" name="Text Box 10"/>
          <p:cNvSpPr txBox="1">
            <a:spLocks noChangeArrowheads="1"/>
          </p:cNvSpPr>
          <p:nvPr/>
        </p:nvSpPr>
        <p:spPr bwMode="auto">
          <a:xfrm>
            <a:off x="7399338" y="2041525"/>
            <a:ext cx="868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wide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844811" name="Text Box 11"/>
          <p:cNvSpPr txBox="1">
            <a:spLocks noChangeArrowheads="1"/>
          </p:cNvSpPr>
          <p:nvPr/>
        </p:nvSpPr>
        <p:spPr bwMode="auto">
          <a:xfrm>
            <a:off x="1570038" y="4083050"/>
            <a:ext cx="3349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844812" name="Text Box 12"/>
          <p:cNvSpPr txBox="1">
            <a:spLocks noChangeArrowheads="1"/>
          </p:cNvSpPr>
          <p:nvPr/>
        </p:nvSpPr>
        <p:spPr bwMode="auto">
          <a:xfrm>
            <a:off x="3475038" y="4083050"/>
            <a:ext cx="3349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844813" name="Text Box 13"/>
          <p:cNvSpPr txBox="1">
            <a:spLocks noChangeArrowheads="1"/>
          </p:cNvSpPr>
          <p:nvPr/>
        </p:nvSpPr>
        <p:spPr bwMode="auto">
          <a:xfrm>
            <a:off x="5761038" y="4083050"/>
            <a:ext cx="3349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844814" name="Text Box 14"/>
          <p:cNvSpPr txBox="1">
            <a:spLocks noChangeArrowheads="1"/>
          </p:cNvSpPr>
          <p:nvPr/>
        </p:nvSpPr>
        <p:spPr bwMode="auto">
          <a:xfrm>
            <a:off x="7620000" y="4114800"/>
            <a:ext cx="3349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844815" name="Text Box 15"/>
          <p:cNvSpPr txBox="1">
            <a:spLocks noChangeArrowheads="1"/>
          </p:cNvSpPr>
          <p:nvPr/>
        </p:nvSpPr>
        <p:spPr bwMode="auto">
          <a:xfrm>
            <a:off x="3475038" y="5988050"/>
            <a:ext cx="3349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600" i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44816" name="Text Box 16"/>
          <p:cNvSpPr txBox="1">
            <a:spLocks noChangeArrowheads="1"/>
          </p:cNvSpPr>
          <p:nvPr/>
        </p:nvSpPr>
        <p:spPr bwMode="auto">
          <a:xfrm rot="16200000">
            <a:off x="1965325" y="4860925"/>
            <a:ext cx="1066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histogram</a:t>
            </a:r>
          </a:p>
        </p:txBody>
      </p:sp>
      <p:sp>
        <p:nvSpPr>
          <p:cNvPr id="844817" name="Text Box 17"/>
          <p:cNvSpPr txBox="1">
            <a:spLocks noChangeArrowheads="1"/>
          </p:cNvSpPr>
          <p:nvPr/>
        </p:nvSpPr>
        <p:spPr bwMode="auto">
          <a:xfrm>
            <a:off x="5684838" y="5988050"/>
            <a:ext cx="3349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600" i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44818" name="Text Box 18"/>
          <p:cNvSpPr txBox="1">
            <a:spLocks noChangeArrowheads="1"/>
          </p:cNvSpPr>
          <p:nvPr/>
        </p:nvSpPr>
        <p:spPr bwMode="auto">
          <a:xfrm>
            <a:off x="7589838" y="5988050"/>
            <a:ext cx="3349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600" i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44819" name="Text Box 19"/>
          <p:cNvSpPr txBox="1">
            <a:spLocks noChangeArrowheads="1"/>
          </p:cNvSpPr>
          <p:nvPr/>
        </p:nvSpPr>
        <p:spPr bwMode="auto">
          <a:xfrm>
            <a:off x="1570038" y="5988050"/>
            <a:ext cx="3349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600" i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44820" name="Text Box 20"/>
          <p:cNvSpPr txBox="1">
            <a:spLocks noChangeArrowheads="1"/>
          </p:cNvSpPr>
          <p:nvPr/>
        </p:nvSpPr>
        <p:spPr bwMode="auto">
          <a:xfrm rot="16200000">
            <a:off x="4251325" y="4860925"/>
            <a:ext cx="1066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histogram</a:t>
            </a:r>
          </a:p>
        </p:txBody>
      </p:sp>
      <p:sp>
        <p:nvSpPr>
          <p:cNvPr id="844821" name="Text Box 21"/>
          <p:cNvSpPr txBox="1">
            <a:spLocks noChangeArrowheads="1"/>
          </p:cNvSpPr>
          <p:nvPr/>
        </p:nvSpPr>
        <p:spPr bwMode="auto">
          <a:xfrm rot="16200000">
            <a:off x="6080125" y="4860925"/>
            <a:ext cx="1066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histogram</a:t>
            </a:r>
          </a:p>
        </p:txBody>
      </p:sp>
      <p:sp>
        <p:nvSpPr>
          <p:cNvPr id="844822" name="Text Box 22"/>
          <p:cNvSpPr txBox="1">
            <a:spLocks noChangeArrowheads="1"/>
          </p:cNvSpPr>
          <p:nvPr/>
        </p:nvSpPr>
        <p:spPr bwMode="auto">
          <a:xfrm rot="16200000">
            <a:off x="92075" y="4860925"/>
            <a:ext cx="1066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histogram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B0C1-FAB7-4EA4-9683-00B8869379F0}" type="slidenum">
              <a:rPr lang="en-US"/>
              <a:pPr/>
              <a:t>36</a:t>
            </a:fld>
            <a:endParaRPr lang="en-US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/>
              <a:t>MCMC realization</a:t>
            </a:r>
          </a:p>
        </p:txBody>
      </p:sp>
      <p:pic>
        <p:nvPicPr>
          <p:cNvPr id="67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433513"/>
            <a:ext cx="85852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44" name="Text Box 4"/>
          <p:cNvSpPr txBox="1">
            <a:spLocks noChangeArrowheads="1"/>
          </p:cNvSpPr>
          <p:nvPr/>
        </p:nvSpPr>
        <p:spPr bwMode="auto">
          <a:xfrm>
            <a:off x="746125" y="5680075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added twist: occasionally propose from whole domain</a:t>
            </a:r>
          </a:p>
        </p:txBody>
      </p:sp>
      <p:sp>
        <p:nvSpPr>
          <p:cNvPr id="675845" name="Text Box 5"/>
          <p:cNvSpPr txBox="1">
            <a:spLocks noChangeArrowheads="1"/>
          </p:cNvSpPr>
          <p:nvPr/>
        </p:nvSpPr>
        <p:spPr bwMode="auto">
          <a:xfrm>
            <a:off x="6781800" y="5451475"/>
            <a:ext cx="3238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ym typeface="Symbol" pitchFamily="18" charset="2"/>
              </a:rPr>
              <a:t></a:t>
            </a:r>
          </a:p>
        </p:txBody>
      </p:sp>
      <p:sp>
        <p:nvSpPr>
          <p:cNvPr id="675846" name="Text Box 6"/>
          <p:cNvSpPr txBox="1">
            <a:spLocks noChangeArrowheads="1"/>
          </p:cNvSpPr>
          <p:nvPr/>
        </p:nvSpPr>
        <p:spPr bwMode="auto">
          <a:xfrm>
            <a:off x="2438400" y="5451475"/>
            <a:ext cx="3238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ym typeface="Symbol" pitchFamily="18" charset="2"/>
              </a:rPr>
              <a:t>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D22B-37C9-44E3-959E-53AEDB30F6D3}" type="slidenum">
              <a:rPr lang="en-US"/>
              <a:pPr/>
              <a:t>37</a:t>
            </a:fld>
            <a:endParaRPr lang="en-US"/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4000" dirty="0" smtClean="0"/>
              <a:t>Multiple QTL Phenotype </a:t>
            </a:r>
            <a:r>
              <a:rPr lang="en-US" sz="4000" dirty="0"/>
              <a:t>Model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sz="2800"/>
              <a:t>E(</a:t>
            </a:r>
            <a:r>
              <a:rPr lang="en-US" sz="2800" i="1"/>
              <a:t>y</a:t>
            </a:r>
            <a:r>
              <a:rPr lang="en-US" sz="2800"/>
              <a:t>) = </a:t>
            </a:r>
            <a:r>
              <a:rPr lang="en-US" sz="2800" i="1">
                <a:cs typeface="Times New Roman" pitchFamily="18" charset="0"/>
              </a:rPr>
              <a:t>µ </a:t>
            </a:r>
            <a:r>
              <a:rPr lang="en-US" sz="2800">
                <a:cs typeface="Times New Roman" pitchFamily="18" charset="0"/>
              </a:rPr>
              <a:t>+ </a:t>
            </a:r>
            <a:r>
              <a:rPr lang="en-US" sz="2800" i="1">
                <a:sym typeface="Symbol" pitchFamily="18" charset="2"/>
              </a:rPr>
              <a:t></a:t>
            </a:r>
            <a:r>
              <a:rPr lang="en-US" sz="2800"/>
              <a:t>(</a:t>
            </a:r>
            <a:r>
              <a:rPr lang="en-US" sz="2800" i="1"/>
              <a:t>q</a:t>
            </a:r>
            <a:r>
              <a:rPr lang="en-US" sz="2800">
                <a:sym typeface="Symbol" pitchFamily="18" charset="2"/>
              </a:rPr>
              <a:t>)</a:t>
            </a:r>
            <a:r>
              <a:rPr lang="en-US" sz="2800"/>
              <a:t> = </a:t>
            </a:r>
            <a:r>
              <a:rPr lang="en-US" sz="2800" i="1">
                <a:cs typeface="Times New Roman" pitchFamily="18" charset="0"/>
              </a:rPr>
              <a:t>µ </a:t>
            </a:r>
            <a:r>
              <a:rPr lang="en-US" sz="2800">
                <a:cs typeface="Times New Roman" pitchFamily="18" charset="0"/>
              </a:rPr>
              <a:t>+ </a:t>
            </a:r>
            <a:r>
              <a:rPr lang="en-US" sz="2800" i="1"/>
              <a:t>X</a:t>
            </a:r>
            <a:r>
              <a:rPr lang="en-US" sz="2800" i="1">
                <a:sym typeface="Symbol" pitchFamily="18" charset="2"/>
              </a:rPr>
              <a:t></a:t>
            </a:r>
          </a:p>
          <a:p>
            <a:pPr lvl="1"/>
            <a:r>
              <a:rPr lang="en-US" sz="2400" i="1">
                <a:sym typeface="Symbol" pitchFamily="18" charset="2"/>
              </a:rPr>
              <a:t>y</a:t>
            </a:r>
            <a:r>
              <a:rPr lang="en-US" sz="2400">
                <a:sym typeface="Symbol" pitchFamily="18" charset="2"/>
              </a:rPr>
              <a:t> = </a:t>
            </a:r>
            <a:r>
              <a:rPr lang="en-US" sz="2400" i="1">
                <a:sym typeface="Symbol" pitchFamily="18" charset="2"/>
              </a:rPr>
              <a:t>n</a:t>
            </a:r>
            <a:r>
              <a:rPr lang="en-US" sz="2400">
                <a:sym typeface="Symbol" pitchFamily="18" charset="2"/>
              </a:rPr>
              <a:t> phenotypes</a:t>
            </a:r>
          </a:p>
          <a:p>
            <a:pPr lvl="1"/>
            <a:r>
              <a:rPr lang="en-US" sz="2400" i="1">
                <a:sym typeface="Symbol" pitchFamily="18" charset="2"/>
              </a:rPr>
              <a:t>X</a:t>
            </a:r>
            <a:r>
              <a:rPr lang="en-US" sz="2400">
                <a:sym typeface="Symbol" pitchFamily="18" charset="2"/>
              </a:rPr>
              <a:t> = </a:t>
            </a:r>
            <a:r>
              <a:rPr lang="en-US" sz="2400" i="1">
                <a:sym typeface="Symbol" pitchFamily="18" charset="2"/>
              </a:rPr>
              <a:t>n</a:t>
            </a:r>
            <a:r>
              <a:rPr lang="en-US" sz="2400">
                <a:sym typeface="Symbol" pitchFamily="18" charset="2"/>
              </a:rPr>
              <a:t></a:t>
            </a:r>
            <a:r>
              <a:rPr lang="en-US" sz="2400" i="1">
                <a:sym typeface="Symbol" pitchFamily="18" charset="2"/>
              </a:rPr>
              <a:t>L</a:t>
            </a:r>
            <a:r>
              <a:rPr lang="en-US" sz="2400">
                <a:sym typeface="Symbol" pitchFamily="18" charset="2"/>
              </a:rPr>
              <a:t> design matrix</a:t>
            </a:r>
          </a:p>
          <a:p>
            <a:pPr lvl="2"/>
            <a:r>
              <a:rPr lang="en-US" sz="2000">
                <a:sym typeface="Symbol" pitchFamily="18" charset="2"/>
              </a:rPr>
              <a:t>in theory covers whole genome of size </a:t>
            </a:r>
            <a:r>
              <a:rPr lang="en-US" sz="2000" i="1">
                <a:sym typeface="Symbol" pitchFamily="18" charset="2"/>
              </a:rPr>
              <a:t>L</a:t>
            </a:r>
            <a:r>
              <a:rPr lang="en-US" sz="2000">
                <a:sym typeface="Symbol" pitchFamily="18" charset="2"/>
              </a:rPr>
              <a:t> cM</a:t>
            </a:r>
          </a:p>
          <a:p>
            <a:pPr lvl="2"/>
            <a:r>
              <a:rPr lang="en-US" sz="2000" i="1">
                <a:sym typeface="Symbol" pitchFamily="18" charset="2"/>
              </a:rPr>
              <a:t>X</a:t>
            </a:r>
            <a:r>
              <a:rPr lang="en-US" sz="2000">
                <a:sym typeface="Symbol" pitchFamily="18" charset="2"/>
              </a:rPr>
              <a:t> determined by genotypes and model space</a:t>
            </a:r>
          </a:p>
          <a:p>
            <a:pPr lvl="2"/>
            <a:r>
              <a:rPr lang="en-US" sz="2000">
                <a:sym typeface="Symbol" pitchFamily="18" charset="2"/>
              </a:rPr>
              <a:t>only need terms associated with </a:t>
            </a:r>
            <a:r>
              <a:rPr lang="en-US" sz="2000" i="1">
                <a:sym typeface="Symbol" pitchFamily="18" charset="2"/>
              </a:rPr>
              <a:t>q</a:t>
            </a:r>
            <a:r>
              <a:rPr lang="en-US" sz="2000">
                <a:sym typeface="Symbol" pitchFamily="18" charset="2"/>
              </a:rPr>
              <a:t> = </a:t>
            </a:r>
            <a:r>
              <a:rPr lang="en-US" sz="2000" i="1">
                <a:sym typeface="Symbol" pitchFamily="18" charset="2"/>
              </a:rPr>
              <a:t>n</a:t>
            </a:r>
            <a:r>
              <a:rPr lang="en-US" sz="2000">
                <a:sym typeface="Symbol" pitchFamily="18" charset="2"/>
              </a:rPr>
              <a:t></a:t>
            </a:r>
            <a:r>
              <a:rPr lang="en-US" sz="2000" i="1">
                <a:sym typeface="Symbol" pitchFamily="18" charset="2"/>
              </a:rPr>
              <a:t>n</a:t>
            </a:r>
            <a:r>
              <a:rPr lang="en-US" sz="2000" baseline="-25000">
                <a:sym typeface="Symbol" pitchFamily="18" charset="2"/>
              </a:rPr>
              <a:t>QTL</a:t>
            </a:r>
            <a:r>
              <a:rPr lang="en-US" sz="2000">
                <a:sym typeface="Symbol" pitchFamily="18" charset="2"/>
              </a:rPr>
              <a:t> genotypes at QTL</a:t>
            </a:r>
            <a:endParaRPr lang="en-US" sz="2000" i="1">
              <a:sym typeface="Symbol" pitchFamily="18" charset="2"/>
            </a:endParaRPr>
          </a:p>
          <a:p>
            <a:pPr lvl="1"/>
            <a:r>
              <a:rPr lang="en-US" sz="2400" i="1">
                <a:sym typeface="Symbol" pitchFamily="18" charset="2"/>
              </a:rPr>
              <a:t></a:t>
            </a:r>
            <a:r>
              <a:rPr lang="en-US" sz="2400">
                <a:sym typeface="Symbol" pitchFamily="18" charset="2"/>
              </a:rPr>
              <a:t> = diag(</a:t>
            </a:r>
            <a:r>
              <a:rPr lang="en-US" sz="2400" i="1">
                <a:sym typeface="Symbol" pitchFamily="18" charset="2"/>
              </a:rPr>
              <a:t></a:t>
            </a:r>
            <a:r>
              <a:rPr lang="en-US" sz="2400">
                <a:sym typeface="Symbol" pitchFamily="18" charset="2"/>
              </a:rPr>
              <a:t>) = genetic architecture </a:t>
            </a:r>
          </a:p>
          <a:p>
            <a:pPr lvl="2"/>
            <a:r>
              <a:rPr lang="en-US" sz="2000" i="1">
                <a:sym typeface="Symbol" pitchFamily="18" charset="2"/>
              </a:rPr>
              <a:t></a:t>
            </a:r>
            <a:r>
              <a:rPr lang="en-US" sz="2000">
                <a:sym typeface="Symbol" pitchFamily="18" charset="2"/>
              </a:rPr>
              <a:t> = 0,1 indicators for QTLs or pairs of QTLs</a:t>
            </a:r>
          </a:p>
          <a:p>
            <a:pPr lvl="2"/>
            <a:r>
              <a:rPr lang="en-US" sz="2000">
                <a:sym typeface="Symbol" pitchFamily="18" charset="2"/>
              </a:rPr>
              <a:t>|</a:t>
            </a:r>
            <a:r>
              <a:rPr lang="en-US" sz="2000" i="1">
                <a:sym typeface="Symbol" pitchFamily="18" charset="2"/>
              </a:rPr>
              <a:t></a:t>
            </a:r>
            <a:r>
              <a:rPr lang="en-US" sz="2000">
                <a:sym typeface="Symbol" pitchFamily="18" charset="2"/>
              </a:rPr>
              <a:t>| = </a:t>
            </a:r>
            <a:r>
              <a:rPr lang="en-US" sz="2000" i="1">
                <a:sym typeface="Symbol" pitchFamily="18" charset="2"/>
              </a:rPr>
              <a:t> = </a:t>
            </a:r>
            <a:r>
              <a:rPr lang="en-US" sz="2000">
                <a:sym typeface="Symbol" pitchFamily="18" charset="2"/>
              </a:rPr>
              <a:t>size of genetic architecture</a:t>
            </a:r>
          </a:p>
          <a:p>
            <a:pPr lvl="2"/>
            <a:r>
              <a:rPr lang="en-US" sz="2000" i="1">
                <a:sym typeface="Symbol" pitchFamily="18" charset="2"/>
              </a:rPr>
              <a:t></a:t>
            </a:r>
            <a:r>
              <a:rPr lang="en-US" sz="2000">
                <a:sym typeface="Symbol" pitchFamily="18" charset="2"/>
              </a:rPr>
              <a:t> = loci determined implicitly by </a:t>
            </a:r>
            <a:r>
              <a:rPr lang="en-US" sz="2000" i="1">
                <a:sym typeface="Symbol" pitchFamily="18" charset="2"/>
              </a:rPr>
              <a:t></a:t>
            </a:r>
            <a:endParaRPr lang="en-US" sz="2000">
              <a:sym typeface="Symbol" pitchFamily="18" charset="2"/>
            </a:endParaRPr>
          </a:p>
          <a:p>
            <a:pPr lvl="1"/>
            <a:r>
              <a:rPr lang="en-US" sz="2400" i="1">
                <a:sym typeface="Symbol" pitchFamily="18" charset="2"/>
              </a:rPr>
              <a:t></a:t>
            </a:r>
            <a:r>
              <a:rPr lang="en-US" sz="2400">
                <a:sym typeface="Symbol" pitchFamily="18" charset="2"/>
              </a:rPr>
              <a:t> = genotypic effects (main and epistatic)</a:t>
            </a:r>
          </a:p>
          <a:p>
            <a:pPr lvl="1"/>
            <a:r>
              <a:rPr lang="en-US" sz="2400" i="1">
                <a:cs typeface="Times New Roman" pitchFamily="18" charset="0"/>
                <a:sym typeface="Symbol" pitchFamily="18" charset="2"/>
              </a:rPr>
              <a:t>µ</a:t>
            </a:r>
            <a:r>
              <a:rPr lang="en-US" sz="2400">
                <a:sym typeface="Symbol" pitchFamily="18" charset="2"/>
              </a:rPr>
              <a:t> = reference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D695-0526-4616-8386-22F160EB587F}" type="slidenum">
              <a:rPr lang="en-US"/>
              <a:pPr/>
              <a:t>38</a:t>
            </a:fld>
            <a:endParaRPr lang="en-US"/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/>
              <a:t>of </a:t>
            </a:r>
            <a:r>
              <a:rPr lang="en-US" dirty="0" smtClean="0"/>
              <a:t>model search</a:t>
            </a:r>
            <a:endParaRPr lang="en-US" dirty="0"/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Reversible jump (</a:t>
            </a:r>
            <a:r>
              <a:rPr lang="en-US" sz="2400" dirty="0" err="1"/>
              <a:t>transdimensional</a:t>
            </a:r>
            <a:r>
              <a:rPr lang="en-US" sz="2400" dirty="0"/>
              <a:t>) MCMC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sample possible loci (</a:t>
            </a:r>
            <a:r>
              <a:rPr lang="en-US" sz="2000" i="1" dirty="0">
                <a:sym typeface="Symbol" pitchFamily="18" charset="2"/>
              </a:rPr>
              <a:t></a:t>
            </a:r>
            <a:r>
              <a:rPr lang="en-US" sz="2000" dirty="0">
                <a:sym typeface="Symbol" pitchFamily="18" charset="2"/>
              </a:rPr>
              <a:t> determines possible </a:t>
            </a:r>
            <a:r>
              <a:rPr lang="en-US" sz="2000" i="1" dirty="0">
                <a:sym typeface="Symbol" pitchFamily="18" charset="2"/>
              </a:rPr>
              <a:t></a:t>
            </a:r>
            <a:r>
              <a:rPr lang="en-US" sz="2000" dirty="0"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collapse to model containing just those QTL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bookkeeping when model dimension changes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Composite model with indicators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include all terms in model:  and 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sample possible architecture (</a:t>
            </a:r>
            <a:r>
              <a:rPr lang="en-US" sz="2000" i="1" dirty="0">
                <a:sym typeface="Symbol" pitchFamily="18" charset="2"/>
              </a:rPr>
              <a:t></a:t>
            </a:r>
            <a:r>
              <a:rPr lang="en-US" sz="2000" dirty="0">
                <a:sym typeface="Symbol" pitchFamily="18" charset="2"/>
              </a:rPr>
              <a:t> determines </a:t>
            </a:r>
            <a:r>
              <a:rPr lang="en-US" sz="2000" i="1" dirty="0">
                <a:sym typeface="Symbol" pitchFamily="18" charset="2"/>
              </a:rPr>
              <a:t></a:t>
            </a:r>
            <a:r>
              <a:rPr lang="en-US" sz="2000" dirty="0"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ym typeface="Symbol" pitchFamily="18" charset="2"/>
              </a:rPr>
              <a:t>can use LASSO-type prior for model selection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Shrinkage model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set  = 1 (include all loci)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allow variances of  to differ (shrink coefficients to zero)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9E41-BB0E-4700-B7A4-B70A62AD8D11}" type="slidenum">
              <a:rPr lang="en-US"/>
              <a:pPr/>
              <a:t>39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4000"/>
              <a:t>RJ-MCMC full conditional updates</a:t>
            </a:r>
            <a:endParaRPr lang="en-US"/>
          </a:p>
        </p:txBody>
      </p:sp>
      <p:sp>
        <p:nvSpPr>
          <p:cNvPr id="545795" name="Oval 3"/>
          <p:cNvSpPr>
            <a:spLocks noChangeArrowheads="1"/>
          </p:cNvSpPr>
          <p:nvPr/>
        </p:nvSpPr>
        <p:spPr bwMode="auto">
          <a:xfrm>
            <a:off x="6176963" y="3810000"/>
            <a:ext cx="1524000" cy="1447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i="0">
                <a:latin typeface="Times New Roman" pitchFamily="18" charset="0"/>
              </a:rPr>
              <a:t>effects</a:t>
            </a:r>
          </a:p>
          <a:p>
            <a:pPr algn="ctr"/>
            <a:r>
              <a:rPr lang="en-US" b="1">
                <a:latin typeface="Times New Roman" pitchFamily="18" charset="0"/>
                <a:sym typeface="Symbol" pitchFamily="18" charset="2"/>
              </a:rPr>
              <a:t>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545796" name="Oval 4"/>
          <p:cNvSpPr>
            <a:spLocks noChangeArrowheads="1"/>
          </p:cNvSpPr>
          <p:nvPr/>
        </p:nvSpPr>
        <p:spPr bwMode="auto">
          <a:xfrm>
            <a:off x="1190625" y="3733800"/>
            <a:ext cx="1600200" cy="1447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i="0">
                <a:latin typeface="Times New Roman" pitchFamily="18" charset="0"/>
              </a:rPr>
              <a:t>locus</a:t>
            </a:r>
          </a:p>
          <a:p>
            <a:pPr algn="ctr"/>
            <a:r>
              <a:rPr lang="en-US">
                <a:latin typeface="Times New Roman" pitchFamily="18" charset="0"/>
                <a:sym typeface="Symbol" pitchFamily="18" charset="2"/>
              </a:rPr>
              <a:t>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5797" name="AutoShape 5"/>
          <p:cNvSpPr>
            <a:spLocks noChangeArrowheads="1"/>
          </p:cNvSpPr>
          <p:nvPr/>
        </p:nvSpPr>
        <p:spPr bwMode="auto">
          <a:xfrm>
            <a:off x="6067425" y="1295400"/>
            <a:ext cx="1752600" cy="1981200"/>
          </a:xfrm>
          <a:prstGeom prst="diamond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i="0">
                <a:latin typeface="Times New Roman" pitchFamily="18" charset="0"/>
              </a:rPr>
              <a:t>traits</a:t>
            </a:r>
          </a:p>
          <a:p>
            <a:pPr algn="ctr"/>
            <a:r>
              <a:rPr lang="en-US" b="1">
                <a:latin typeface="Times New Roman" pitchFamily="18" charset="0"/>
              </a:rPr>
              <a:t>Y</a:t>
            </a:r>
          </a:p>
        </p:txBody>
      </p:sp>
      <p:cxnSp>
        <p:nvCxnSpPr>
          <p:cNvPr id="545798" name="AutoShape 6"/>
          <p:cNvCxnSpPr>
            <a:cxnSpLocks noChangeShapeType="1"/>
            <a:stCxn id="545797" idx="1"/>
            <a:endCxn id="545803" idx="0"/>
          </p:cNvCxnSpPr>
          <p:nvPr/>
        </p:nvCxnSpPr>
        <p:spPr bwMode="auto">
          <a:xfrm rot="10800000" flipV="1">
            <a:off x="5419725" y="2286000"/>
            <a:ext cx="647700" cy="7065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799" name="AutoShape 7"/>
          <p:cNvCxnSpPr>
            <a:cxnSpLocks noChangeShapeType="1"/>
            <a:stCxn id="545797" idx="2"/>
            <a:endCxn id="545795" idx="0"/>
          </p:cNvCxnSpPr>
          <p:nvPr/>
        </p:nvCxnSpPr>
        <p:spPr bwMode="auto">
          <a:xfrm rot="5400000">
            <a:off x="6703219" y="3540919"/>
            <a:ext cx="476250" cy="4762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00" name="AutoShape 8"/>
          <p:cNvCxnSpPr>
            <a:cxnSpLocks noChangeShapeType="1"/>
            <a:stCxn id="545804" idx="3"/>
            <a:endCxn id="545803" idx="5"/>
          </p:cNvCxnSpPr>
          <p:nvPr/>
        </p:nvCxnSpPr>
        <p:spPr bwMode="auto">
          <a:xfrm>
            <a:off x="2867025" y="2286000"/>
            <a:ext cx="1104900" cy="7065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01" name="AutoShape 9"/>
          <p:cNvCxnSpPr>
            <a:cxnSpLocks noChangeShapeType="1"/>
            <a:stCxn id="545796" idx="7"/>
            <a:endCxn id="545803" idx="4"/>
          </p:cNvCxnSpPr>
          <p:nvPr/>
        </p:nvCxnSpPr>
        <p:spPr bwMode="auto">
          <a:xfrm rot="5400000" flipH="1" flipV="1">
            <a:off x="3071641" y="3045541"/>
            <a:ext cx="385125" cy="1415444"/>
          </a:xfrm>
          <a:prstGeom prst="curvedConnector2">
            <a:avLst/>
          </a:prstGeom>
          <a:noFill/>
          <a:ln w="57150">
            <a:solidFill>
              <a:srgbClr val="CC00CC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45802" name="AutoShape 10"/>
          <p:cNvCxnSpPr>
            <a:cxnSpLocks noChangeShapeType="1"/>
            <a:stCxn id="545803" idx="1"/>
            <a:endCxn id="545795" idx="1"/>
          </p:cNvCxnSpPr>
          <p:nvPr/>
        </p:nvCxnSpPr>
        <p:spPr bwMode="auto">
          <a:xfrm>
            <a:off x="5419725" y="3560700"/>
            <a:ext cx="980423" cy="461325"/>
          </a:xfrm>
          <a:prstGeom prst="curvedConnector2">
            <a:avLst/>
          </a:prstGeom>
          <a:noFill/>
          <a:ln w="57150">
            <a:solidFill>
              <a:srgbClr val="CC00CC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545803" name="AutoShape 11"/>
          <p:cNvSpPr>
            <a:spLocks noChangeArrowheads="1"/>
          </p:cNvSpPr>
          <p:nvPr/>
        </p:nvSpPr>
        <p:spPr bwMode="auto">
          <a:xfrm>
            <a:off x="3971925" y="2590800"/>
            <a:ext cx="1447800" cy="13716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57150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i="0">
                <a:latin typeface="Times New Roman" pitchFamily="18" charset="0"/>
              </a:rPr>
              <a:t>genos</a:t>
            </a:r>
          </a:p>
          <a:p>
            <a:pPr algn="ctr"/>
            <a:r>
              <a:rPr lang="en-US">
                <a:latin typeface="Times New Roman" pitchFamily="18" charset="0"/>
              </a:rPr>
              <a:t>Q</a:t>
            </a:r>
          </a:p>
        </p:txBody>
      </p:sp>
      <p:sp>
        <p:nvSpPr>
          <p:cNvPr id="545804" name="AutoShape 12"/>
          <p:cNvSpPr>
            <a:spLocks noChangeArrowheads="1"/>
          </p:cNvSpPr>
          <p:nvPr/>
        </p:nvSpPr>
        <p:spPr bwMode="auto">
          <a:xfrm>
            <a:off x="1114425" y="1295400"/>
            <a:ext cx="1752600" cy="1981200"/>
          </a:xfrm>
          <a:prstGeom prst="diamond">
            <a:avLst/>
          </a:prstGeom>
          <a:solidFill>
            <a:schemeClr val="bg1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i="0">
                <a:latin typeface="Times New Roman" pitchFamily="18" charset="0"/>
              </a:rPr>
              <a:t>map</a:t>
            </a:r>
          </a:p>
          <a:p>
            <a:pPr algn="ctr"/>
            <a:r>
              <a:rPr lang="en-US" b="1">
                <a:latin typeface="Times New Roman" pitchFamily="18" charset="0"/>
              </a:rPr>
              <a:t>X</a:t>
            </a:r>
          </a:p>
        </p:txBody>
      </p:sp>
      <p:cxnSp>
        <p:nvCxnSpPr>
          <p:cNvPr id="545805" name="AutoShape 13"/>
          <p:cNvCxnSpPr>
            <a:cxnSpLocks noChangeShapeType="1"/>
            <a:stCxn id="545804" idx="2"/>
            <a:endCxn id="545796" idx="0"/>
          </p:cNvCxnSpPr>
          <p:nvPr/>
        </p:nvCxnSpPr>
        <p:spPr bwMode="auto">
          <a:xfrm rot="5400000">
            <a:off x="1790700" y="3505200"/>
            <a:ext cx="400050" cy="0"/>
          </a:xfrm>
          <a:prstGeom prst="straightConnector1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sp>
        <p:nvSpPr>
          <p:cNvPr id="545806" name="AutoShape 14"/>
          <p:cNvSpPr>
            <a:spLocks noChangeArrowheads="1"/>
          </p:cNvSpPr>
          <p:nvPr/>
        </p:nvSpPr>
        <p:spPr bwMode="auto">
          <a:xfrm>
            <a:off x="3529641" y="4572000"/>
            <a:ext cx="2362200" cy="1600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i="1" dirty="0" smtClean="0">
                <a:sym typeface="Symbol" pitchFamily="18" charset="2"/>
              </a:rPr>
              <a:t></a:t>
            </a:r>
          </a:p>
          <a:p>
            <a:pPr algn="ctr"/>
            <a:r>
              <a:rPr lang="en-US" b="1" dirty="0" smtClean="0">
                <a:latin typeface="Times New Roman" pitchFamily="18" charset="0"/>
              </a:rPr>
              <a:t>a</a:t>
            </a:r>
            <a:r>
              <a:rPr lang="en-US" b="1" i="0" dirty="0" smtClean="0">
                <a:latin typeface="Times New Roman" pitchFamily="18" charset="0"/>
              </a:rPr>
              <a:t>rchitecture</a:t>
            </a:r>
          </a:p>
          <a:p>
            <a:pPr algn="ctr"/>
            <a:endParaRPr lang="en-US" b="1" i="0" dirty="0">
              <a:latin typeface="Times New Roman" pitchFamily="18" charset="0"/>
            </a:endParaRPr>
          </a:p>
        </p:txBody>
      </p:sp>
      <p:cxnSp>
        <p:nvCxnSpPr>
          <p:cNvPr id="545807" name="AutoShape 15"/>
          <p:cNvCxnSpPr>
            <a:cxnSpLocks noChangeShapeType="1"/>
            <a:stCxn id="545796" idx="5"/>
            <a:endCxn id="545806" idx="1"/>
          </p:cNvCxnSpPr>
          <p:nvPr/>
        </p:nvCxnSpPr>
        <p:spPr bwMode="auto">
          <a:xfrm rot="16200000" flipH="1">
            <a:off x="3137074" y="4388982"/>
            <a:ext cx="402525" cy="1563710"/>
          </a:xfrm>
          <a:prstGeom prst="curvedConnector2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 type="none" w="med" len="med"/>
          </a:ln>
          <a:effectLst/>
        </p:spPr>
      </p:cxnSp>
      <p:cxnSp>
        <p:nvCxnSpPr>
          <p:cNvPr id="545808" name="AutoShape 16"/>
          <p:cNvCxnSpPr>
            <a:cxnSpLocks noChangeShapeType="1"/>
            <a:stCxn id="545795" idx="3"/>
            <a:endCxn id="545806" idx="5"/>
          </p:cNvCxnSpPr>
          <p:nvPr/>
        </p:nvCxnSpPr>
        <p:spPr bwMode="auto">
          <a:xfrm rot="5400000">
            <a:off x="5687558" y="4659509"/>
            <a:ext cx="326325" cy="1098857"/>
          </a:xfrm>
          <a:prstGeom prst="curvedConnector2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 type="none" w="med" len="med"/>
          </a:ln>
          <a:effectLst/>
        </p:spPr>
      </p:cxnSp>
      <p:cxnSp>
        <p:nvCxnSpPr>
          <p:cNvPr id="545809" name="AutoShape 17"/>
          <p:cNvCxnSpPr>
            <a:cxnSpLocks noChangeShapeType="1"/>
            <a:endCxn id="545806" idx="0"/>
          </p:cNvCxnSpPr>
          <p:nvPr/>
        </p:nvCxnSpPr>
        <p:spPr bwMode="auto">
          <a:xfrm rot="5400000">
            <a:off x="4412771" y="4260371"/>
            <a:ext cx="609600" cy="13659"/>
          </a:xfrm>
          <a:prstGeom prst="straightConnector1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 type="none" w="med" len="med"/>
          </a:ln>
          <a:effectLst/>
        </p:spPr>
      </p:cxnSp>
      <p:cxnSp>
        <p:nvCxnSpPr>
          <p:cNvPr id="545810" name="AutoShape 18"/>
          <p:cNvCxnSpPr>
            <a:cxnSpLocks noChangeShapeType="1"/>
            <a:stCxn id="545797" idx="3"/>
            <a:endCxn id="545806" idx="4"/>
          </p:cNvCxnSpPr>
          <p:nvPr/>
        </p:nvCxnSpPr>
        <p:spPr bwMode="auto">
          <a:xfrm flipH="1">
            <a:off x="5891841" y="2286000"/>
            <a:ext cx="1928184" cy="3886200"/>
          </a:xfrm>
          <a:prstGeom prst="curvedConnector4">
            <a:avLst>
              <a:gd name="adj1" fmla="val -11856"/>
              <a:gd name="adj2" fmla="val 105882"/>
            </a:avLst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45811" name="AutoShape 19"/>
          <p:cNvCxnSpPr>
            <a:cxnSpLocks noChangeShapeType="1"/>
            <a:stCxn id="545804" idx="1"/>
            <a:endCxn id="545806" idx="2"/>
          </p:cNvCxnSpPr>
          <p:nvPr/>
        </p:nvCxnSpPr>
        <p:spPr bwMode="auto">
          <a:xfrm rot="10800000" flipH="1" flipV="1">
            <a:off x="1114425" y="2286000"/>
            <a:ext cx="2415216" cy="3886200"/>
          </a:xfrm>
          <a:prstGeom prst="curvedConnector4">
            <a:avLst>
              <a:gd name="adj1" fmla="val -9465"/>
              <a:gd name="adj2" fmla="val 105882"/>
            </a:avLst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ED47-50FE-4060-BB30-2ABC5B82023E}" type="slidenum">
              <a:rPr lang="en-US"/>
              <a:pPr/>
              <a:t>4</a:t>
            </a:fld>
            <a:endParaRPr 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01000" cy="685800"/>
          </a:xfrm>
        </p:spPr>
        <p:txBody>
          <a:bodyPr/>
          <a:lstStyle/>
          <a:p>
            <a:r>
              <a:rPr lang="en-US" sz="4000"/>
              <a:t>advantages of multiple QTL approach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648200"/>
          </a:xfrm>
        </p:spPr>
        <p:txBody>
          <a:bodyPr/>
          <a:lstStyle/>
          <a:p>
            <a:r>
              <a:rPr lang="en-US" sz="2400"/>
              <a:t>improve statistical power, precision</a:t>
            </a:r>
          </a:p>
          <a:p>
            <a:pPr lvl="1"/>
            <a:r>
              <a:rPr lang="en-US" sz="2000"/>
              <a:t>increase number of QTL detected</a:t>
            </a:r>
          </a:p>
          <a:p>
            <a:pPr lvl="1"/>
            <a:r>
              <a:rPr lang="en-US" sz="2000"/>
              <a:t>better estimates of loci: less bias, smaller intervals</a:t>
            </a:r>
          </a:p>
          <a:p>
            <a:r>
              <a:rPr lang="en-US" sz="2400"/>
              <a:t>improve inference of complex genetic architecture</a:t>
            </a:r>
          </a:p>
          <a:p>
            <a:pPr lvl="1"/>
            <a:r>
              <a:rPr lang="en-US" sz="2000"/>
              <a:t>patterns and individual elements of epistasis</a:t>
            </a:r>
          </a:p>
          <a:p>
            <a:pPr lvl="1"/>
            <a:r>
              <a:rPr lang="en-US" sz="2000"/>
              <a:t>appropriate estimates of means, variances, covariances</a:t>
            </a:r>
          </a:p>
          <a:p>
            <a:pPr lvl="2"/>
            <a:r>
              <a:rPr lang="en-US" sz="1800"/>
              <a:t>asymptotically unbiased, efficient</a:t>
            </a:r>
          </a:p>
          <a:p>
            <a:pPr lvl="1"/>
            <a:r>
              <a:rPr lang="en-US" sz="2000"/>
              <a:t>assess relative contributions of different QTL</a:t>
            </a:r>
          </a:p>
          <a:p>
            <a:r>
              <a:rPr lang="en-US" sz="2400"/>
              <a:t>improve estimates of genotypic values</a:t>
            </a:r>
          </a:p>
          <a:p>
            <a:pPr lvl="1"/>
            <a:r>
              <a:rPr lang="en-US" sz="2000"/>
              <a:t>less bias (more accurate) and smaller variance (more precise)</a:t>
            </a:r>
          </a:p>
          <a:p>
            <a:pPr lvl="1"/>
            <a:r>
              <a:rPr lang="en-US" sz="2000"/>
              <a:t>mean squared error = MSE = (bias)</a:t>
            </a:r>
            <a:r>
              <a:rPr lang="en-US" sz="2000" baseline="30000"/>
              <a:t>2</a:t>
            </a:r>
            <a:r>
              <a:rPr lang="en-US" sz="2000"/>
              <a:t> + variance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776F-FB61-4D30-90F1-7FFEC6CBB048}" type="slidenum">
              <a:rPr lang="en-US"/>
              <a:pPr/>
              <a:t>40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r>
              <a:rPr lang="en-US" sz="3600" dirty="0" smtClean="0"/>
              <a:t>index </a:t>
            </a:r>
            <a:r>
              <a:rPr lang="en-US" sz="3600" dirty="0" smtClean="0"/>
              <a:t>architecture </a:t>
            </a:r>
            <a:r>
              <a:rPr lang="en-US" sz="3600" i="1" dirty="0" smtClean="0">
                <a:sym typeface="Symbol" pitchFamily="18" charset="2"/>
              </a:rPr>
              <a:t> </a:t>
            </a:r>
            <a:r>
              <a:rPr lang="en-US" sz="3600" dirty="0" smtClean="0"/>
              <a:t>by </a:t>
            </a:r>
            <a:r>
              <a:rPr lang="en-US" sz="3600" dirty="0" smtClean="0"/>
              <a:t>number of </a:t>
            </a:r>
            <a:r>
              <a:rPr lang="en-US" sz="3600" dirty="0" smtClean="0"/>
              <a:t>QTL </a:t>
            </a:r>
            <a:r>
              <a:rPr lang="en-US" sz="3600" i="1" dirty="0" smtClean="0"/>
              <a:t>m</a:t>
            </a:r>
            <a:r>
              <a:rPr lang="en-US" sz="3600" dirty="0" smtClean="0"/>
              <a:t> </a:t>
            </a:r>
            <a:endParaRPr lang="en-US" sz="4000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391400" cy="4419600"/>
          </a:xfrm>
        </p:spPr>
        <p:txBody>
          <a:bodyPr/>
          <a:lstStyle/>
          <a:p>
            <a:r>
              <a:rPr lang="en-US" sz="2800"/>
              <a:t>model changes with number of QTL</a:t>
            </a:r>
          </a:p>
          <a:p>
            <a:pPr lvl="1"/>
            <a:r>
              <a:rPr lang="en-US" sz="2400"/>
              <a:t>analogous to stepwise regression if </a:t>
            </a:r>
            <a:r>
              <a:rPr lang="en-US" sz="2400" i="1"/>
              <a:t>Q</a:t>
            </a:r>
            <a:r>
              <a:rPr lang="en-US" sz="2400"/>
              <a:t> known</a:t>
            </a:r>
          </a:p>
          <a:p>
            <a:pPr lvl="1"/>
            <a:r>
              <a:rPr lang="en-US" sz="2400"/>
              <a:t>use reversible jump MCMC to change number</a:t>
            </a:r>
          </a:p>
          <a:p>
            <a:pPr lvl="2"/>
            <a:r>
              <a:rPr lang="en-US" sz="2000"/>
              <a:t>book keeping to compare models</a:t>
            </a:r>
          </a:p>
          <a:p>
            <a:pPr lvl="2"/>
            <a:r>
              <a:rPr lang="en-US" sz="2000"/>
              <a:t>change of variables between models</a:t>
            </a:r>
          </a:p>
          <a:p>
            <a:r>
              <a:rPr lang="en-US" sz="2800"/>
              <a:t>what prior on number of QTL?</a:t>
            </a:r>
          </a:p>
          <a:p>
            <a:pPr lvl="1"/>
            <a:r>
              <a:rPr lang="en-US" sz="2400"/>
              <a:t>uniform over some range</a:t>
            </a:r>
          </a:p>
          <a:p>
            <a:pPr lvl="1"/>
            <a:r>
              <a:rPr lang="en-US" sz="2400"/>
              <a:t>Poisson with prior mean</a:t>
            </a:r>
          </a:p>
          <a:p>
            <a:pPr lvl="1"/>
            <a:r>
              <a:rPr lang="en-US" sz="2400"/>
              <a:t>exponential with prior mean</a:t>
            </a:r>
            <a:endParaRPr lang="en-US"/>
          </a:p>
        </p:txBody>
      </p:sp>
      <p:pic>
        <p:nvPicPr>
          <p:cNvPr id="2908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130550"/>
            <a:ext cx="31273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0EA0C-4749-4FFA-A656-72A44D17DBD5}" type="slidenum">
              <a:rPr lang="en-US"/>
              <a:pPr/>
              <a:t>41</a:t>
            </a:fld>
            <a:endParaRPr lang="en-US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reversible jump MCMC</a:t>
            </a:r>
            <a:endParaRPr lang="en-US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20000" cy="2362200"/>
          </a:xfrm>
        </p:spPr>
        <p:txBody>
          <a:bodyPr/>
          <a:lstStyle/>
          <a:p>
            <a:r>
              <a:rPr lang="en-US" sz="2800"/>
              <a:t>consider known genotypes </a:t>
            </a:r>
            <a:r>
              <a:rPr lang="en-US" sz="2800" i="1"/>
              <a:t>q </a:t>
            </a:r>
            <a:r>
              <a:rPr lang="en-US" sz="2800"/>
              <a:t>at 2 known loci </a:t>
            </a:r>
            <a:r>
              <a:rPr lang="en-US" sz="2800" i="1">
                <a:sym typeface="Symbol" pitchFamily="18" charset="2"/>
              </a:rPr>
              <a:t></a:t>
            </a:r>
            <a:endParaRPr lang="en-US" sz="2800"/>
          </a:p>
          <a:p>
            <a:pPr lvl="1"/>
            <a:r>
              <a:rPr lang="en-US" sz="2400"/>
              <a:t>models with 1 or 2 QTL</a:t>
            </a:r>
            <a:endParaRPr lang="en-US" sz="2400" i="1">
              <a:cs typeface="Times New Roman" pitchFamily="18" charset="0"/>
              <a:sym typeface="Symbol" pitchFamily="18" charset="2"/>
            </a:endParaRPr>
          </a:p>
          <a:p>
            <a:r>
              <a:rPr lang="en-US" sz="2800"/>
              <a:t>M-H step between 1-QTL and 2-QTL models</a:t>
            </a:r>
          </a:p>
          <a:p>
            <a:pPr lvl="1"/>
            <a:r>
              <a:rPr lang="en-US" sz="2400"/>
              <a:t>model changes dimension (via careful bookkeeping)</a:t>
            </a:r>
          </a:p>
          <a:p>
            <a:pPr lvl="1"/>
            <a:r>
              <a:rPr lang="en-US" sz="2400"/>
              <a:t>consider mixture over QTL models </a:t>
            </a:r>
            <a:r>
              <a:rPr lang="en-US" sz="2400" i="1"/>
              <a:t>H</a:t>
            </a:r>
          </a:p>
        </p:txBody>
      </p:sp>
      <p:graphicFrame>
        <p:nvGraphicFramePr>
          <p:cNvPr id="710660" name="Object 4"/>
          <p:cNvGraphicFramePr>
            <a:graphicFrameLocks noChangeAspect="1"/>
          </p:cNvGraphicFramePr>
          <p:nvPr/>
        </p:nvGraphicFramePr>
        <p:xfrm>
          <a:off x="1736725" y="4267200"/>
          <a:ext cx="5959475" cy="1676400"/>
        </p:xfrm>
        <a:graphic>
          <a:graphicData uri="http://schemas.openxmlformats.org/presentationml/2006/ole">
            <p:oleObj spid="_x0000_s710660" name="Equation" r:id="rId4" imgW="1625400" imgH="457200" progId="Equation.3">
              <p:embed/>
            </p:oleObj>
          </a:graphicData>
        </a:graphic>
      </p:graphicFrame>
      <p:sp>
        <p:nvSpPr>
          <p:cNvPr id="710661" name="Freeform 5"/>
          <p:cNvSpPr>
            <a:spLocks/>
          </p:cNvSpPr>
          <p:nvPr/>
        </p:nvSpPr>
        <p:spPr bwMode="auto">
          <a:xfrm rot="10800000">
            <a:off x="838200" y="4686300"/>
            <a:ext cx="914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240"/>
              </a:cxn>
              <a:cxn ang="0">
                <a:pos x="768" y="672"/>
              </a:cxn>
              <a:cxn ang="0">
                <a:pos x="576" y="1104"/>
              </a:cxn>
              <a:cxn ang="0">
                <a:pos x="0" y="1248"/>
              </a:cxn>
            </a:cxnLst>
            <a:rect l="0" t="0" r="r" b="b"/>
            <a:pathLst>
              <a:path w="776" h="1248">
                <a:moveTo>
                  <a:pt x="0" y="0"/>
                </a:moveTo>
                <a:cubicBezTo>
                  <a:pt x="200" y="64"/>
                  <a:pt x="400" y="128"/>
                  <a:pt x="528" y="240"/>
                </a:cubicBezTo>
                <a:cubicBezTo>
                  <a:pt x="656" y="352"/>
                  <a:pt x="760" y="528"/>
                  <a:pt x="768" y="672"/>
                </a:cubicBezTo>
                <a:cubicBezTo>
                  <a:pt x="776" y="816"/>
                  <a:pt x="704" y="1008"/>
                  <a:pt x="576" y="1104"/>
                </a:cubicBezTo>
                <a:cubicBezTo>
                  <a:pt x="448" y="1200"/>
                  <a:pt x="96" y="1224"/>
                  <a:pt x="0" y="12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3290-466F-4BF6-A528-3DCAA93866FF}" type="slidenum">
              <a:rPr lang="en-US"/>
              <a:pPr/>
              <a:t>42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Markov chain for number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752600"/>
          </a:xfrm>
        </p:spPr>
        <p:txBody>
          <a:bodyPr/>
          <a:lstStyle/>
          <a:p>
            <a:r>
              <a:rPr lang="en-US"/>
              <a:t>add a new locus</a:t>
            </a:r>
          </a:p>
          <a:p>
            <a:r>
              <a:rPr lang="en-US"/>
              <a:t>drop a locus</a:t>
            </a:r>
          </a:p>
          <a:p>
            <a:r>
              <a:rPr lang="en-US"/>
              <a:t>update current model</a:t>
            </a:r>
          </a:p>
        </p:txBody>
      </p:sp>
      <p:sp>
        <p:nvSpPr>
          <p:cNvPr id="559108" name="Oval 4"/>
          <p:cNvSpPr>
            <a:spLocks noChangeArrowheads="1"/>
          </p:cNvSpPr>
          <p:nvPr/>
        </p:nvSpPr>
        <p:spPr bwMode="auto">
          <a:xfrm>
            <a:off x="762000" y="4572000"/>
            <a:ext cx="609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0">
                <a:latin typeface="Times New Roman" pitchFamily="18" charset="0"/>
              </a:rPr>
              <a:t>0</a:t>
            </a:r>
          </a:p>
        </p:txBody>
      </p:sp>
      <p:sp>
        <p:nvSpPr>
          <p:cNvPr id="559109" name="Oval 5"/>
          <p:cNvSpPr>
            <a:spLocks noChangeArrowheads="1"/>
          </p:cNvSpPr>
          <p:nvPr/>
        </p:nvSpPr>
        <p:spPr bwMode="auto">
          <a:xfrm>
            <a:off x="1905000" y="4572000"/>
            <a:ext cx="609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0">
                <a:latin typeface="Times New Roman" pitchFamily="18" charset="0"/>
              </a:rPr>
              <a:t>1</a:t>
            </a:r>
          </a:p>
        </p:txBody>
      </p:sp>
      <p:sp>
        <p:nvSpPr>
          <p:cNvPr id="559110" name="Oval 6"/>
          <p:cNvSpPr>
            <a:spLocks noChangeArrowheads="1"/>
          </p:cNvSpPr>
          <p:nvPr/>
        </p:nvSpPr>
        <p:spPr bwMode="auto">
          <a:xfrm>
            <a:off x="5486400" y="4572000"/>
            <a:ext cx="609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m</a:t>
            </a:r>
          </a:p>
        </p:txBody>
      </p:sp>
      <p:sp>
        <p:nvSpPr>
          <p:cNvPr id="559111" name="Oval 7"/>
          <p:cNvSpPr>
            <a:spLocks noChangeArrowheads="1"/>
          </p:cNvSpPr>
          <p:nvPr/>
        </p:nvSpPr>
        <p:spPr bwMode="auto">
          <a:xfrm>
            <a:off x="4057650" y="4572000"/>
            <a:ext cx="74295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m</a:t>
            </a:r>
            <a:r>
              <a:rPr lang="en-US" i="0">
                <a:latin typeface="Times New Roman" pitchFamily="18" charset="0"/>
              </a:rPr>
              <a:t>-1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9112" name="Oval 8"/>
          <p:cNvSpPr>
            <a:spLocks noChangeArrowheads="1"/>
          </p:cNvSpPr>
          <p:nvPr/>
        </p:nvSpPr>
        <p:spPr bwMode="auto">
          <a:xfrm>
            <a:off x="6934200" y="4572000"/>
            <a:ext cx="6858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m</a:t>
            </a:r>
            <a:r>
              <a:rPr lang="en-US" i="0">
                <a:latin typeface="Times New Roman" pitchFamily="18" charset="0"/>
              </a:rPr>
              <a:t>+1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9113" name="Text Box 9"/>
          <p:cNvSpPr txBox="1">
            <a:spLocks noChangeArrowheads="1"/>
          </p:cNvSpPr>
          <p:nvPr/>
        </p:nvSpPr>
        <p:spPr bwMode="auto">
          <a:xfrm>
            <a:off x="3124200" y="469265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latin typeface="Times New Roman" pitchFamily="18" charset="0"/>
              </a:rPr>
              <a:t>...</a:t>
            </a:r>
          </a:p>
        </p:txBody>
      </p:sp>
      <p:cxnSp>
        <p:nvCxnSpPr>
          <p:cNvPr id="559114" name="AutoShape 10"/>
          <p:cNvCxnSpPr>
            <a:cxnSpLocks noChangeShapeType="1"/>
            <a:stCxn id="559111" idx="6"/>
            <a:endCxn id="559110" idx="2"/>
          </p:cNvCxnSpPr>
          <p:nvPr/>
        </p:nvCxnSpPr>
        <p:spPr bwMode="auto">
          <a:xfrm>
            <a:off x="4800600" y="49530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9115" name="AutoShape 11"/>
          <p:cNvCxnSpPr>
            <a:cxnSpLocks noChangeShapeType="1"/>
            <a:stCxn id="559110" idx="6"/>
            <a:endCxn id="559112" idx="2"/>
          </p:cNvCxnSpPr>
          <p:nvPr/>
        </p:nvCxnSpPr>
        <p:spPr bwMode="auto">
          <a:xfrm>
            <a:off x="6096000" y="4953000"/>
            <a:ext cx="838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9116" name="AutoShape 12"/>
          <p:cNvCxnSpPr>
            <a:cxnSpLocks noChangeShapeType="1"/>
            <a:stCxn id="559112" idx="6"/>
          </p:cNvCxnSpPr>
          <p:nvPr/>
        </p:nvCxnSpPr>
        <p:spPr bwMode="auto">
          <a:xfrm>
            <a:off x="7620000" y="4953000"/>
            <a:ext cx="838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9117" name="AutoShape 13"/>
          <p:cNvCxnSpPr>
            <a:cxnSpLocks noChangeShapeType="1"/>
            <a:stCxn id="559113" idx="3"/>
            <a:endCxn id="559111" idx="2"/>
          </p:cNvCxnSpPr>
          <p:nvPr/>
        </p:nvCxnSpPr>
        <p:spPr bwMode="auto">
          <a:xfrm>
            <a:off x="3536950" y="4921250"/>
            <a:ext cx="520700" cy="31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9118" name="AutoShape 14"/>
          <p:cNvCxnSpPr>
            <a:cxnSpLocks noChangeShapeType="1"/>
            <a:stCxn id="559109" idx="6"/>
            <a:endCxn id="559113" idx="1"/>
          </p:cNvCxnSpPr>
          <p:nvPr/>
        </p:nvCxnSpPr>
        <p:spPr bwMode="auto">
          <a:xfrm flipV="1">
            <a:off x="2514600" y="4921250"/>
            <a:ext cx="609600" cy="31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9119" name="AutoShape 15"/>
          <p:cNvCxnSpPr>
            <a:cxnSpLocks noChangeShapeType="1"/>
            <a:stCxn id="559111" idx="3"/>
            <a:endCxn id="559111" idx="5"/>
          </p:cNvCxnSpPr>
          <p:nvPr/>
        </p:nvCxnSpPr>
        <p:spPr bwMode="auto">
          <a:xfrm rot="16200000" flipH="1">
            <a:off x="4428332" y="4961731"/>
            <a:ext cx="1588" cy="523875"/>
          </a:xfrm>
          <a:prstGeom prst="curvedConnector3">
            <a:avLst>
              <a:gd name="adj1" fmla="val 214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9120" name="AutoShape 16"/>
          <p:cNvCxnSpPr>
            <a:cxnSpLocks noChangeShapeType="1"/>
            <a:stCxn id="559110" idx="3"/>
            <a:endCxn id="559110" idx="5"/>
          </p:cNvCxnSpPr>
          <p:nvPr/>
        </p:nvCxnSpPr>
        <p:spPr bwMode="auto">
          <a:xfrm rot="16200000" flipH="1">
            <a:off x="5790406" y="5007769"/>
            <a:ext cx="1588" cy="431800"/>
          </a:xfrm>
          <a:prstGeom prst="curvedConnector3">
            <a:avLst>
              <a:gd name="adj1" fmla="val 214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9121" name="AutoShape 17"/>
          <p:cNvCxnSpPr>
            <a:cxnSpLocks noChangeShapeType="1"/>
            <a:stCxn id="559112" idx="3"/>
            <a:endCxn id="559112" idx="5"/>
          </p:cNvCxnSpPr>
          <p:nvPr/>
        </p:nvCxnSpPr>
        <p:spPr bwMode="auto">
          <a:xfrm rot="16200000" flipH="1">
            <a:off x="7276307" y="4980781"/>
            <a:ext cx="1588" cy="485775"/>
          </a:xfrm>
          <a:prstGeom prst="curvedConnector3">
            <a:avLst>
              <a:gd name="adj1" fmla="val 214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9122" name="AutoShape 18"/>
          <p:cNvCxnSpPr>
            <a:cxnSpLocks noChangeShapeType="1"/>
            <a:stCxn id="559109" idx="3"/>
            <a:endCxn id="559109" idx="5"/>
          </p:cNvCxnSpPr>
          <p:nvPr/>
        </p:nvCxnSpPr>
        <p:spPr bwMode="auto">
          <a:xfrm rot="16200000" flipH="1">
            <a:off x="2209006" y="5007769"/>
            <a:ext cx="1588" cy="431800"/>
          </a:xfrm>
          <a:prstGeom prst="curvedConnector3">
            <a:avLst>
              <a:gd name="adj1" fmla="val 214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9123" name="AutoShape 19"/>
          <p:cNvCxnSpPr>
            <a:cxnSpLocks noChangeShapeType="1"/>
            <a:stCxn id="559108" idx="3"/>
            <a:endCxn id="559108" idx="5"/>
          </p:cNvCxnSpPr>
          <p:nvPr/>
        </p:nvCxnSpPr>
        <p:spPr bwMode="auto">
          <a:xfrm rot="16200000" flipH="1">
            <a:off x="1066006" y="5007769"/>
            <a:ext cx="1588" cy="431800"/>
          </a:xfrm>
          <a:prstGeom prst="curvedConnector3">
            <a:avLst>
              <a:gd name="adj1" fmla="val 214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9124" name="AutoShape 20"/>
          <p:cNvCxnSpPr>
            <a:cxnSpLocks noChangeShapeType="1"/>
            <a:stCxn id="559108" idx="6"/>
            <a:endCxn id="559109" idx="2"/>
          </p:cNvCxnSpPr>
          <p:nvPr/>
        </p:nvCxnSpPr>
        <p:spPr bwMode="auto">
          <a:xfrm>
            <a:off x="1371600" y="495300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559125" name="Oval 21"/>
          <p:cNvSpPr>
            <a:spLocks noChangeArrowheads="1"/>
          </p:cNvSpPr>
          <p:nvPr/>
        </p:nvSpPr>
        <p:spPr bwMode="auto">
          <a:xfrm>
            <a:off x="5715000" y="2971800"/>
            <a:ext cx="609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m</a:t>
            </a:r>
          </a:p>
        </p:txBody>
      </p:sp>
      <p:cxnSp>
        <p:nvCxnSpPr>
          <p:cNvPr id="559126" name="AutoShape 22"/>
          <p:cNvCxnSpPr>
            <a:cxnSpLocks noChangeShapeType="1"/>
            <a:stCxn id="559125" idx="3"/>
            <a:endCxn id="559125" idx="5"/>
          </p:cNvCxnSpPr>
          <p:nvPr/>
        </p:nvCxnSpPr>
        <p:spPr bwMode="auto">
          <a:xfrm rot="16200000" flipH="1">
            <a:off x="6019006" y="3407569"/>
            <a:ext cx="1588" cy="431800"/>
          </a:xfrm>
          <a:prstGeom prst="curvedConnector3">
            <a:avLst>
              <a:gd name="adj1" fmla="val 214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59127" name="Line 23"/>
          <p:cNvSpPr>
            <a:spLocks noChangeShapeType="1"/>
          </p:cNvSpPr>
          <p:nvPr/>
        </p:nvSpPr>
        <p:spPr bwMode="auto">
          <a:xfrm>
            <a:off x="5715000" y="2209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128" name="Line 24"/>
          <p:cNvSpPr>
            <a:spLocks noChangeShapeType="1"/>
          </p:cNvSpPr>
          <p:nvPr/>
        </p:nvSpPr>
        <p:spPr bwMode="auto">
          <a:xfrm flipH="1">
            <a:off x="5638800" y="2590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D7B-D2D5-4EA1-9040-763ECEA71418}" type="slidenum">
              <a:rPr lang="en-US"/>
              <a:pPr/>
              <a:t>43</a:t>
            </a:fld>
            <a:endParaRPr lang="en-US"/>
          </a:p>
        </p:txBody>
      </p:sp>
      <p:pic>
        <p:nvPicPr>
          <p:cNvPr id="560130" name="Picture 2" descr="D:\Home\campus\ncsu\rjlam10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15200" cy="5651500"/>
          </a:xfrm>
          <a:prstGeom prst="rect">
            <a:avLst/>
          </a:prstGeom>
          <a:noFill/>
        </p:spPr>
      </p:pic>
      <p:sp>
        <p:nvSpPr>
          <p:cNvPr id="560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914400"/>
          </a:xfrm>
        </p:spPr>
        <p:txBody>
          <a:bodyPr/>
          <a:lstStyle/>
          <a:p>
            <a:r>
              <a:rPr lang="en-US"/>
              <a:t>jumping QTL number and loci</a:t>
            </a:r>
          </a:p>
        </p:txBody>
      </p:sp>
      <p:sp>
        <p:nvSpPr>
          <p:cNvPr id="560132" name="Line 4"/>
          <p:cNvSpPr>
            <a:spLocks noChangeShapeType="1"/>
          </p:cNvSpPr>
          <p:nvPr/>
        </p:nvSpPr>
        <p:spPr bwMode="auto">
          <a:xfrm flipV="1">
            <a:off x="1752600" y="283845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33" name="Line 5"/>
          <p:cNvSpPr>
            <a:spLocks noChangeShapeType="1"/>
          </p:cNvSpPr>
          <p:nvPr/>
        </p:nvSpPr>
        <p:spPr bwMode="auto">
          <a:xfrm flipV="1">
            <a:off x="2847975" y="2819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34" name="Line 6"/>
          <p:cNvSpPr>
            <a:spLocks noChangeShapeType="1"/>
          </p:cNvSpPr>
          <p:nvPr/>
        </p:nvSpPr>
        <p:spPr bwMode="auto">
          <a:xfrm>
            <a:off x="3124200" y="28670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35" name="Line 7"/>
          <p:cNvSpPr>
            <a:spLocks noChangeShapeType="1"/>
          </p:cNvSpPr>
          <p:nvPr/>
        </p:nvSpPr>
        <p:spPr bwMode="auto">
          <a:xfrm>
            <a:off x="3200400" y="287655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36" name="Line 8"/>
          <p:cNvSpPr>
            <a:spLocks noChangeShapeType="1"/>
          </p:cNvSpPr>
          <p:nvPr/>
        </p:nvSpPr>
        <p:spPr bwMode="auto">
          <a:xfrm flipV="1">
            <a:off x="3505200" y="28289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37" name="Line 9"/>
          <p:cNvSpPr>
            <a:spLocks noChangeShapeType="1"/>
          </p:cNvSpPr>
          <p:nvPr/>
        </p:nvSpPr>
        <p:spPr bwMode="auto">
          <a:xfrm flipV="1">
            <a:off x="3648075" y="283845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38" name="Line 10"/>
          <p:cNvSpPr>
            <a:spLocks noChangeShapeType="1"/>
          </p:cNvSpPr>
          <p:nvPr/>
        </p:nvSpPr>
        <p:spPr bwMode="auto">
          <a:xfrm>
            <a:off x="3886200" y="28670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39" name="Line 11"/>
          <p:cNvSpPr>
            <a:spLocks noChangeShapeType="1"/>
          </p:cNvSpPr>
          <p:nvPr/>
        </p:nvSpPr>
        <p:spPr bwMode="auto">
          <a:xfrm>
            <a:off x="4124325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AB66-5C46-4A9E-8A05-218E48618B41}" type="slidenum">
              <a:rPr lang="en-US"/>
              <a:pPr/>
              <a:t>44</a:t>
            </a:fld>
            <a:endParaRPr lang="en-US"/>
          </a:p>
        </p:txBody>
      </p:sp>
      <p:sp>
        <p:nvSpPr>
          <p:cNvPr id="295948" name="Oval 12"/>
          <p:cNvSpPr>
            <a:spLocks noChangeArrowheads="1"/>
          </p:cNvSpPr>
          <p:nvPr/>
        </p:nvSpPr>
        <p:spPr bwMode="auto">
          <a:xfrm>
            <a:off x="3810000" y="2209800"/>
            <a:ext cx="4800600" cy="3429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/>
              <a:t>RJ-MCMC updates</a:t>
            </a:r>
          </a:p>
        </p:txBody>
      </p:sp>
      <p:sp>
        <p:nvSpPr>
          <p:cNvPr id="295939" name="Oval 3"/>
          <p:cNvSpPr>
            <a:spLocks noChangeArrowheads="1"/>
          </p:cNvSpPr>
          <p:nvPr/>
        </p:nvSpPr>
        <p:spPr bwMode="auto">
          <a:xfrm>
            <a:off x="6705600" y="4343400"/>
            <a:ext cx="992188" cy="889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i="0">
                <a:latin typeface="Times New Roman" pitchFamily="18" charset="0"/>
              </a:rPr>
              <a:t>effects</a:t>
            </a:r>
          </a:p>
          <a:p>
            <a:pPr algn="ctr"/>
            <a:r>
              <a:rPr lang="en-US">
                <a:latin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295940" name="Oval 4"/>
          <p:cNvSpPr>
            <a:spLocks noChangeArrowheads="1"/>
          </p:cNvSpPr>
          <p:nvPr/>
        </p:nvSpPr>
        <p:spPr bwMode="auto">
          <a:xfrm>
            <a:off x="4570413" y="4292600"/>
            <a:ext cx="1039812" cy="889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i="0">
                <a:latin typeface="Times New Roman" pitchFamily="18" charset="0"/>
              </a:rPr>
              <a:t>loci</a:t>
            </a:r>
          </a:p>
          <a:p>
            <a:pPr algn="ctr"/>
            <a:r>
              <a:rPr lang="en-US">
                <a:latin typeface="Times New Roman" pitchFamily="18" charset="0"/>
                <a:sym typeface="Symbol" pitchFamily="18" charset="2"/>
              </a:rPr>
              <a:t>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5941" name="AutoShape 5"/>
          <p:cNvSpPr>
            <a:spLocks noChangeArrowheads="1"/>
          </p:cNvSpPr>
          <p:nvPr/>
        </p:nvSpPr>
        <p:spPr bwMode="auto">
          <a:xfrm>
            <a:off x="6629400" y="2590800"/>
            <a:ext cx="11430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i="0">
                <a:latin typeface="Times New Roman" pitchFamily="18" charset="0"/>
              </a:rPr>
              <a:t>traits</a:t>
            </a:r>
          </a:p>
          <a:p>
            <a:pPr algn="ctr"/>
            <a:r>
              <a:rPr lang="en-US">
                <a:latin typeface="Times New Roman" pitchFamily="18" charset="0"/>
              </a:rPr>
              <a:t>Y</a:t>
            </a:r>
          </a:p>
        </p:txBody>
      </p:sp>
      <p:cxnSp>
        <p:nvCxnSpPr>
          <p:cNvPr id="295943" name="AutoShape 7"/>
          <p:cNvCxnSpPr>
            <a:cxnSpLocks noChangeShapeType="1"/>
            <a:stCxn id="295941" idx="2"/>
            <a:endCxn id="295939" idx="0"/>
          </p:cNvCxnSpPr>
          <p:nvPr/>
        </p:nvCxnSpPr>
        <p:spPr bwMode="auto">
          <a:xfrm rot="16200000" flipH="1">
            <a:off x="6934994" y="4075906"/>
            <a:ext cx="533400" cy="15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44" name="AutoShape 8"/>
          <p:cNvCxnSpPr>
            <a:cxnSpLocks noChangeShapeType="1"/>
            <a:stCxn id="295941" idx="1"/>
            <a:endCxn id="295947" idx="0"/>
          </p:cNvCxnSpPr>
          <p:nvPr/>
        </p:nvCxnSpPr>
        <p:spPr bwMode="auto">
          <a:xfrm rot="10800000" flipV="1">
            <a:off x="6188075" y="3200400"/>
            <a:ext cx="441325" cy="3810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46" name="AutoShape 10"/>
          <p:cNvCxnSpPr>
            <a:cxnSpLocks noChangeShapeType="1"/>
            <a:stCxn id="295947" idx="3"/>
            <a:endCxn id="295939" idx="1"/>
          </p:cNvCxnSpPr>
          <p:nvPr/>
        </p:nvCxnSpPr>
        <p:spPr bwMode="auto">
          <a:xfrm>
            <a:off x="6659563" y="4003675"/>
            <a:ext cx="192087" cy="4699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95947" name="AutoShape 11"/>
          <p:cNvSpPr>
            <a:spLocks noChangeArrowheads="1"/>
          </p:cNvSpPr>
          <p:nvPr/>
        </p:nvSpPr>
        <p:spPr bwMode="auto">
          <a:xfrm>
            <a:off x="5715000" y="3581400"/>
            <a:ext cx="944563" cy="8445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i="0">
                <a:latin typeface="Times New Roman" pitchFamily="18" charset="0"/>
              </a:rPr>
              <a:t>genos</a:t>
            </a:r>
          </a:p>
          <a:p>
            <a:pPr algn="ctr"/>
            <a:r>
              <a:rPr lang="en-US">
                <a:latin typeface="Times New Roman" pitchFamily="18" charset="0"/>
              </a:rPr>
              <a:t>Q</a:t>
            </a:r>
          </a:p>
        </p:txBody>
      </p:sp>
      <p:sp>
        <p:nvSpPr>
          <p:cNvPr id="295949" name="AutoShape 13"/>
          <p:cNvSpPr>
            <a:spLocks noChangeArrowheads="1"/>
          </p:cNvSpPr>
          <p:nvPr/>
        </p:nvSpPr>
        <p:spPr bwMode="auto">
          <a:xfrm>
            <a:off x="838200" y="1524000"/>
            <a:ext cx="1676400" cy="1752600"/>
          </a:xfrm>
          <a:prstGeom prst="plus">
            <a:avLst>
              <a:gd name="adj" fmla="val 25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0">
                <a:latin typeface="Times New Roman" pitchFamily="18" charset="0"/>
              </a:rPr>
              <a:t>add</a:t>
            </a:r>
          </a:p>
          <a:p>
            <a:pPr algn="ctr"/>
            <a:r>
              <a:rPr lang="en-US" i="0">
                <a:latin typeface="Times New Roman" pitchFamily="18" charset="0"/>
              </a:rPr>
              <a:t>locus</a:t>
            </a:r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685800" y="4800600"/>
            <a:ext cx="1981200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0">
                <a:latin typeface="Times New Roman" pitchFamily="18" charset="0"/>
              </a:rPr>
              <a:t>drop locus</a:t>
            </a:r>
          </a:p>
        </p:txBody>
      </p:sp>
      <p:cxnSp>
        <p:nvCxnSpPr>
          <p:cNvPr id="295951" name="AutoShape 15"/>
          <p:cNvCxnSpPr>
            <a:cxnSpLocks noChangeShapeType="1"/>
            <a:stCxn id="295948" idx="1"/>
            <a:endCxn id="295949" idx="3"/>
          </p:cNvCxnSpPr>
          <p:nvPr/>
        </p:nvCxnSpPr>
        <p:spPr bwMode="auto">
          <a:xfrm rot="5400000" flipH="1">
            <a:off x="3377406" y="1566069"/>
            <a:ext cx="301625" cy="1970088"/>
          </a:xfrm>
          <a:prstGeom prst="curvedConnector4">
            <a:avLst>
              <a:gd name="adj1" fmla="val 295787"/>
              <a:gd name="adj2" fmla="val 61801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52" name="AutoShape 16"/>
          <p:cNvCxnSpPr>
            <a:cxnSpLocks noChangeShapeType="1"/>
            <a:stCxn id="295948" idx="3"/>
            <a:endCxn id="295950" idx="3"/>
          </p:cNvCxnSpPr>
          <p:nvPr/>
        </p:nvCxnSpPr>
        <p:spPr bwMode="auto">
          <a:xfrm rot="16200000" flipV="1">
            <a:off x="3564731" y="4198144"/>
            <a:ext cx="79375" cy="1817688"/>
          </a:xfrm>
          <a:prstGeom prst="curvedConnector4">
            <a:avLst>
              <a:gd name="adj1" fmla="val -908000"/>
              <a:gd name="adj2" fmla="val 7013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5953" name="Text Box 17"/>
          <p:cNvSpPr txBox="1">
            <a:spLocks noChangeArrowheads="1"/>
          </p:cNvSpPr>
          <p:nvPr/>
        </p:nvSpPr>
        <p:spPr bwMode="auto">
          <a:xfrm>
            <a:off x="2819400" y="2514600"/>
            <a:ext cx="111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  <a:r>
              <a:rPr lang="en-US" i="0">
                <a:latin typeface="Times New Roman" pitchFamily="18" charset="0"/>
              </a:rPr>
              <a:t>(</a:t>
            </a:r>
            <a:r>
              <a:rPr lang="en-US">
                <a:latin typeface="Times New Roman" pitchFamily="18" charset="0"/>
              </a:rPr>
              <a:t>m+1</a:t>
            </a:r>
            <a:r>
              <a:rPr lang="en-US" i="0">
                <a:latin typeface="Times New Roman" pitchFamily="18" charset="0"/>
              </a:rPr>
              <a:t>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5954" name="Text Box 18"/>
          <p:cNvSpPr txBox="1">
            <a:spLocks noChangeArrowheads="1"/>
          </p:cNvSpPr>
          <p:nvPr/>
        </p:nvSpPr>
        <p:spPr bwMode="auto">
          <a:xfrm>
            <a:off x="2897188" y="4419600"/>
            <a:ext cx="76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  <a:r>
              <a:rPr lang="en-US" i="0">
                <a:latin typeface="Times New Roman" pitchFamily="18" charset="0"/>
              </a:rPr>
              <a:t>(</a:t>
            </a:r>
            <a:r>
              <a:rPr lang="en-US">
                <a:latin typeface="Times New Roman" pitchFamily="18" charset="0"/>
              </a:rPr>
              <a:t>m</a:t>
            </a:r>
            <a:r>
              <a:rPr lang="en-US" i="0">
                <a:latin typeface="Times New Roman" pitchFamily="18" charset="0"/>
              </a:rPr>
              <a:t>)</a:t>
            </a:r>
            <a:endParaRPr lang="en-US">
              <a:latin typeface="Times New Roman" pitchFamily="18" charset="0"/>
            </a:endParaRPr>
          </a:p>
        </p:txBody>
      </p:sp>
      <p:cxnSp>
        <p:nvCxnSpPr>
          <p:cNvPr id="295955" name="AutoShape 19"/>
          <p:cNvCxnSpPr>
            <a:cxnSpLocks noChangeShapeType="1"/>
            <a:stCxn id="295948" idx="0"/>
            <a:endCxn id="295948" idx="7"/>
          </p:cNvCxnSpPr>
          <p:nvPr/>
        </p:nvCxnSpPr>
        <p:spPr bwMode="auto">
          <a:xfrm rot="5400000" flipV="1">
            <a:off x="6807994" y="1602581"/>
            <a:ext cx="501650" cy="1697038"/>
          </a:xfrm>
          <a:prstGeom prst="curvedConnector3">
            <a:avLst>
              <a:gd name="adj1" fmla="val -123421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5956" name="Text Box 20"/>
          <p:cNvSpPr txBox="1">
            <a:spLocks noChangeArrowheads="1"/>
          </p:cNvSpPr>
          <p:nvPr/>
        </p:nvSpPr>
        <p:spPr bwMode="auto">
          <a:xfrm>
            <a:off x="4343400" y="14478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latin typeface="Times New Roman" pitchFamily="18" charset="0"/>
              </a:rPr>
              <a:t>1-</a:t>
            </a:r>
            <a:r>
              <a:rPr lang="en-US">
                <a:latin typeface="Times New Roman" pitchFamily="18" charset="0"/>
              </a:rPr>
              <a:t>b</a:t>
            </a:r>
            <a:r>
              <a:rPr lang="en-US" i="0">
                <a:latin typeface="Times New Roman" pitchFamily="18" charset="0"/>
              </a:rPr>
              <a:t>(</a:t>
            </a:r>
            <a:r>
              <a:rPr lang="en-US">
                <a:latin typeface="Times New Roman" pitchFamily="18" charset="0"/>
              </a:rPr>
              <a:t>m</a:t>
            </a:r>
            <a:r>
              <a:rPr lang="en-US" i="0">
                <a:latin typeface="Times New Roman" pitchFamily="18" charset="0"/>
              </a:rPr>
              <a:t>+1)-</a:t>
            </a:r>
            <a:r>
              <a:rPr lang="en-US">
                <a:latin typeface="Times New Roman" pitchFamily="18" charset="0"/>
              </a:rPr>
              <a:t>d</a:t>
            </a:r>
            <a:r>
              <a:rPr lang="en-US" i="0">
                <a:latin typeface="Times New Roman" pitchFamily="18" charset="0"/>
              </a:rPr>
              <a:t>(</a:t>
            </a:r>
            <a:r>
              <a:rPr lang="en-US">
                <a:latin typeface="Times New Roman" pitchFamily="18" charset="0"/>
              </a:rPr>
              <a:t>m</a:t>
            </a:r>
            <a:r>
              <a:rPr lang="en-US" i="0">
                <a:latin typeface="Times New Roman" pitchFamily="18" charset="0"/>
              </a:rPr>
              <a:t>)</a:t>
            </a:r>
            <a:endParaRPr lang="en-US">
              <a:latin typeface="Times New Roman" pitchFamily="18" charset="0"/>
            </a:endParaRPr>
          </a:p>
        </p:txBody>
      </p:sp>
      <p:cxnSp>
        <p:nvCxnSpPr>
          <p:cNvPr id="295957" name="AutoShape 21"/>
          <p:cNvCxnSpPr>
            <a:cxnSpLocks noChangeShapeType="1"/>
            <a:stCxn id="295949" idx="2"/>
            <a:endCxn id="295948" idx="2"/>
          </p:cNvCxnSpPr>
          <p:nvPr/>
        </p:nvCxnSpPr>
        <p:spPr bwMode="auto">
          <a:xfrm rot="16200000" flipH="1">
            <a:off x="2428875" y="2552700"/>
            <a:ext cx="619125" cy="2124075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58" name="AutoShape 22"/>
          <p:cNvCxnSpPr>
            <a:cxnSpLocks noChangeShapeType="1"/>
            <a:stCxn id="295950" idx="0"/>
            <a:endCxn id="295948" idx="2"/>
          </p:cNvCxnSpPr>
          <p:nvPr/>
        </p:nvCxnSpPr>
        <p:spPr bwMode="auto">
          <a:xfrm rot="16200000">
            <a:off x="2314575" y="3286125"/>
            <a:ext cx="847725" cy="2124075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5959" name="AutoShape 23"/>
          <p:cNvSpPr>
            <a:spLocks noChangeArrowheads="1"/>
          </p:cNvSpPr>
          <p:nvPr/>
        </p:nvSpPr>
        <p:spPr bwMode="auto">
          <a:xfrm>
            <a:off x="4514850" y="2590800"/>
            <a:ext cx="11430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i="0">
                <a:latin typeface="Times New Roman" pitchFamily="18" charset="0"/>
              </a:rPr>
              <a:t>map</a:t>
            </a:r>
          </a:p>
          <a:p>
            <a:pPr algn="ctr"/>
            <a:r>
              <a:rPr lang="en-US">
                <a:latin typeface="Times New Roman" pitchFamily="18" charset="0"/>
              </a:rPr>
              <a:t>X</a:t>
            </a:r>
          </a:p>
        </p:txBody>
      </p:sp>
      <p:cxnSp>
        <p:nvCxnSpPr>
          <p:cNvPr id="295961" name="AutoShape 25"/>
          <p:cNvCxnSpPr>
            <a:cxnSpLocks noChangeShapeType="1"/>
            <a:stCxn id="295959" idx="3"/>
            <a:endCxn id="295947" idx="0"/>
          </p:cNvCxnSpPr>
          <p:nvPr/>
        </p:nvCxnSpPr>
        <p:spPr bwMode="auto">
          <a:xfrm>
            <a:off x="5657850" y="3200400"/>
            <a:ext cx="530225" cy="3810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62" name="AutoShape 26"/>
          <p:cNvCxnSpPr>
            <a:cxnSpLocks noChangeShapeType="1"/>
            <a:stCxn id="295959" idx="2"/>
            <a:endCxn id="295940" idx="0"/>
          </p:cNvCxnSpPr>
          <p:nvPr/>
        </p:nvCxnSpPr>
        <p:spPr bwMode="auto">
          <a:xfrm rot="16200000" flipH="1">
            <a:off x="4861719" y="4034631"/>
            <a:ext cx="454025" cy="4763"/>
          </a:xfrm>
          <a:prstGeom prst="curvedConnector3">
            <a:avLst>
              <a:gd name="adj1" fmla="val 5314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63" name="AutoShape 27"/>
          <p:cNvCxnSpPr>
            <a:cxnSpLocks noChangeShapeType="1"/>
            <a:stCxn id="295947" idx="1"/>
            <a:endCxn id="295940" idx="7"/>
          </p:cNvCxnSpPr>
          <p:nvPr/>
        </p:nvCxnSpPr>
        <p:spPr bwMode="auto">
          <a:xfrm rot="10800000" flipV="1">
            <a:off x="5457825" y="4003675"/>
            <a:ext cx="257175" cy="3905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C82F-3E2C-4703-9FBC-96DECABE7700}" type="slidenum">
              <a:rPr lang="en-US"/>
              <a:pPr/>
              <a:t>45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/>
              <a:t>propose to drop a locus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choose an existing locus</a:t>
            </a:r>
          </a:p>
          <a:p>
            <a:pPr lvl="1"/>
            <a:r>
              <a:rPr lang="en-US" sz="2000"/>
              <a:t>equal weight for all loci ?</a:t>
            </a:r>
          </a:p>
          <a:p>
            <a:pPr lvl="1"/>
            <a:r>
              <a:rPr lang="en-US" sz="2000"/>
              <a:t>more weight to loci with small effects?</a:t>
            </a:r>
          </a:p>
          <a:p>
            <a:r>
              <a:rPr lang="en-US" sz="2400"/>
              <a:t>“drop” effect &amp; genotypes at old locus</a:t>
            </a:r>
          </a:p>
          <a:p>
            <a:pPr lvl="1"/>
            <a:r>
              <a:rPr lang="en-US" sz="2000"/>
              <a:t>adjust effects at other loci for collinearity</a:t>
            </a:r>
          </a:p>
          <a:p>
            <a:pPr lvl="1"/>
            <a:r>
              <a:rPr lang="en-US" sz="2000"/>
              <a:t>this is reverse jump of Green (1995)</a:t>
            </a:r>
          </a:p>
          <a:p>
            <a:r>
              <a:rPr lang="en-US" sz="2400"/>
              <a:t>check acceptance …</a:t>
            </a:r>
          </a:p>
          <a:p>
            <a:pPr lvl="1"/>
            <a:r>
              <a:rPr lang="en-US" sz="2000"/>
              <a:t>do not drop locus, effects &amp; genotypes</a:t>
            </a:r>
          </a:p>
          <a:p>
            <a:pPr lvl="1"/>
            <a:r>
              <a:rPr lang="en-US" sz="2000"/>
              <a:t>until move is accepted</a:t>
            </a:r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5624513" y="1792288"/>
          <a:ext cx="2786062" cy="900112"/>
        </p:xfrm>
        <a:graphic>
          <a:graphicData uri="http://schemas.openxmlformats.org/presentationml/2006/ole">
            <p:oleObj spid="_x0000_s996354" name="Equation" r:id="rId3" imgW="1218960" imgH="393480" progId="Equation.3">
              <p:embed/>
            </p:oleObj>
          </a:graphicData>
        </a:graphic>
      </p:graphicFrame>
      <p:sp>
        <p:nvSpPr>
          <p:cNvPr id="297989" name="Line 5"/>
          <p:cNvSpPr>
            <a:spLocks noChangeShapeType="1"/>
          </p:cNvSpPr>
          <p:nvPr/>
        </p:nvSpPr>
        <p:spPr bwMode="auto">
          <a:xfrm>
            <a:off x="2362200" y="16764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 flipV="1">
            <a:off x="2971800" y="1676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1" name="Line 7"/>
          <p:cNvSpPr>
            <a:spLocks noChangeShapeType="1"/>
          </p:cNvSpPr>
          <p:nvPr/>
        </p:nvSpPr>
        <p:spPr bwMode="auto">
          <a:xfrm flipV="1">
            <a:off x="3657600" y="16764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2" name="Line 8"/>
          <p:cNvSpPr>
            <a:spLocks noChangeShapeType="1"/>
          </p:cNvSpPr>
          <p:nvPr/>
        </p:nvSpPr>
        <p:spPr bwMode="auto">
          <a:xfrm flipV="1">
            <a:off x="5334000" y="1676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2819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latin typeface="Times New Roman" pitchFamily="18" charset="0"/>
              </a:rPr>
              <a:t>1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34925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CC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4953000" y="1247775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</a:t>
            </a:r>
            <a:r>
              <a:rPr lang="en-US" i="0">
                <a:latin typeface="Times New Roman" pitchFamily="18" charset="0"/>
              </a:rPr>
              <a:t>+1</a:t>
            </a:r>
          </a:p>
        </p:txBody>
      </p:sp>
      <p:sp>
        <p:nvSpPr>
          <p:cNvPr id="297996" name="Line 12"/>
          <p:cNvSpPr>
            <a:spLocks noChangeShapeType="1"/>
          </p:cNvSpPr>
          <p:nvPr/>
        </p:nvSpPr>
        <p:spPr bwMode="auto">
          <a:xfrm flipV="1">
            <a:off x="4271963" y="1676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4114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latin typeface="Times New Roman" pitchFamily="18" charset="0"/>
                <a:sym typeface="Symbol" pitchFamily="18" charset="2"/>
              </a:rPr>
              <a:t>3</a:t>
            </a:r>
            <a:endParaRPr lang="en-US" i="0">
              <a:latin typeface="Times New Roman" pitchFamily="18" charset="0"/>
            </a:endParaRP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4540250" y="11969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latin typeface="Times New Roman" pitchFamily="18" charset="0"/>
                <a:sym typeface="Symbol" pitchFamily="18" charset="2"/>
              </a:rPr>
              <a:t>…</a:t>
            </a:r>
            <a:endParaRPr lang="en-US" i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2CB-472C-41BC-808D-3484CF3DBAC3}" type="slidenum">
              <a:rPr lang="en-US"/>
              <a:pPr/>
              <a:t>46</a:t>
            </a:fld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propose a new locus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uniform chance over genome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actually need to be more careful (R van de Ven, pers. comm.)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choose interval between loci already in model (include 0,</a:t>
            </a:r>
            <a:r>
              <a:rPr lang="en-US" sz="1800" i="1"/>
              <a:t>L</a:t>
            </a:r>
            <a:r>
              <a:rPr lang="en-US" sz="1800"/>
              <a:t>)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probability proportional to interval length (</a:t>
            </a:r>
            <a:r>
              <a:rPr lang="en-US" sz="1600">
                <a:sym typeface="Symbol" pitchFamily="18" charset="2"/>
              </a:rPr>
              <a:t></a:t>
            </a:r>
            <a:r>
              <a:rPr lang="en-US" sz="1600" baseline="-2500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US" sz="1600">
                <a:cs typeface="Times New Roman" pitchFamily="18" charset="0"/>
                <a:sym typeface="Symbol" pitchFamily="18" charset="2"/>
              </a:rPr>
              <a:t>–</a:t>
            </a:r>
            <a:r>
              <a:rPr lang="en-US" sz="1600">
                <a:sym typeface="Symbol" pitchFamily="18" charset="2"/>
              </a:rPr>
              <a:t></a:t>
            </a:r>
            <a:r>
              <a:rPr lang="en-US" sz="1600" baseline="-25000">
                <a:solidFill>
                  <a:schemeClr val="tx2"/>
                </a:solidFill>
                <a:sym typeface="Symbol" pitchFamily="18" charset="2"/>
              </a:rPr>
              <a:t>1</a:t>
            </a:r>
            <a:r>
              <a:rPr lang="en-US" sz="1600"/>
              <a:t>)/</a:t>
            </a:r>
            <a:r>
              <a:rPr lang="en-US" sz="1600" i="1"/>
              <a:t>L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uniform chance within this interval 1/(</a:t>
            </a:r>
            <a:r>
              <a:rPr lang="en-US" sz="1800">
                <a:sym typeface="Symbol" pitchFamily="18" charset="2"/>
              </a:rPr>
              <a:t></a:t>
            </a:r>
            <a:r>
              <a:rPr lang="en-US" sz="1800" baseline="-2500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US" sz="1800">
                <a:cs typeface="Times New Roman" pitchFamily="18" charset="0"/>
                <a:sym typeface="Symbol" pitchFamily="18" charset="2"/>
              </a:rPr>
              <a:t>–</a:t>
            </a:r>
            <a:r>
              <a:rPr lang="en-US" sz="1800">
                <a:sym typeface="Symbol" pitchFamily="18" charset="2"/>
              </a:rPr>
              <a:t></a:t>
            </a:r>
            <a:r>
              <a:rPr lang="en-US" sz="1800" baseline="-25000">
                <a:solidFill>
                  <a:schemeClr val="tx2"/>
                </a:solidFill>
                <a:sym typeface="Symbol" pitchFamily="18" charset="2"/>
              </a:rPr>
              <a:t>1</a:t>
            </a:r>
            <a:r>
              <a:rPr lang="en-US" sz="18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need genotypes at locus &amp; model effect</a:t>
            </a:r>
          </a:p>
          <a:p>
            <a:pPr>
              <a:lnSpc>
                <a:spcPct val="90000"/>
              </a:lnSpc>
            </a:pPr>
            <a:r>
              <a:rPr lang="en-US" sz="2400"/>
              <a:t>innovate effect &amp; genotypes at new locus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draw genotypes based on recombination (prior)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no dependence on trait model yet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draw effect as in Green’s reversible jump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adjust for collinearity: modify other parameters accordingly</a:t>
            </a:r>
          </a:p>
          <a:p>
            <a:pPr>
              <a:lnSpc>
                <a:spcPct val="90000"/>
              </a:lnSpc>
            </a:pPr>
            <a:r>
              <a:rPr lang="en-US" sz="2400"/>
              <a:t>check acceptance ...</a:t>
            </a: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/>
              <a:t>propose to add a locus</a:t>
            </a:r>
          </a:p>
        </p:txBody>
      </p:sp>
      <p:graphicFrame>
        <p:nvGraphicFramePr>
          <p:cNvPr id="614400" name="Object 1024"/>
          <p:cNvGraphicFramePr>
            <a:graphicFrameLocks noChangeAspect="1"/>
          </p:cNvGraphicFramePr>
          <p:nvPr/>
        </p:nvGraphicFramePr>
        <p:xfrm>
          <a:off x="6505575" y="1905000"/>
          <a:ext cx="1771650" cy="522288"/>
        </p:xfrm>
        <a:graphic>
          <a:graphicData uri="http://schemas.openxmlformats.org/presentationml/2006/ole">
            <p:oleObj spid="_x0000_s997378" name="Equation" r:id="rId3" imgW="774360" imgH="228600" progId="Equation.3">
              <p:embed/>
            </p:oleObj>
          </a:graphicData>
        </a:graphic>
      </p:graphicFrame>
      <p:sp>
        <p:nvSpPr>
          <p:cNvPr id="296965" name="Line 5"/>
          <p:cNvSpPr>
            <a:spLocks noChangeShapeType="1"/>
          </p:cNvSpPr>
          <p:nvPr/>
        </p:nvSpPr>
        <p:spPr bwMode="auto">
          <a:xfrm>
            <a:off x="2362200" y="15240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6" name="Line 6"/>
          <p:cNvSpPr>
            <a:spLocks noChangeShapeType="1"/>
          </p:cNvSpPr>
          <p:nvPr/>
        </p:nvSpPr>
        <p:spPr bwMode="auto">
          <a:xfrm flipV="1">
            <a:off x="2971800" y="1524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7" name="Line 7"/>
          <p:cNvSpPr>
            <a:spLocks noChangeShapeType="1"/>
          </p:cNvSpPr>
          <p:nvPr/>
        </p:nvSpPr>
        <p:spPr bwMode="auto">
          <a:xfrm flipV="1">
            <a:off x="3657600" y="1524000"/>
            <a:ext cx="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8" name="Line 8"/>
          <p:cNvSpPr>
            <a:spLocks noChangeShapeType="1"/>
          </p:cNvSpPr>
          <p:nvPr/>
        </p:nvSpPr>
        <p:spPr bwMode="auto">
          <a:xfrm flipV="1">
            <a:off x="5334000" y="1524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9" name="Text Box 9"/>
          <p:cNvSpPr txBox="1">
            <a:spLocks noChangeArrowheads="1"/>
          </p:cNvSpPr>
          <p:nvPr/>
        </p:nvSpPr>
        <p:spPr bwMode="auto">
          <a:xfrm>
            <a:off x="22098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latin typeface="Times New Roman" pitchFamily="18" charset="0"/>
              </a:rPr>
              <a:t>0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6140450" y="1143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L</a:t>
            </a:r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auto">
          <a:xfrm>
            <a:off x="2819400" y="10668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i="0" baseline="-25000">
                <a:latin typeface="Times New Roman" pitchFamily="18" charset="0"/>
                <a:sym typeface="Symbol" pitchFamily="18" charset="2"/>
              </a:rPr>
              <a:t>1</a:t>
            </a:r>
            <a:endParaRPr lang="en-US" i="0">
              <a:latin typeface="Times New Roman" pitchFamily="18" charset="0"/>
            </a:endParaRPr>
          </a:p>
        </p:txBody>
      </p:sp>
      <p:sp>
        <p:nvSpPr>
          <p:cNvPr id="296972" name="Text Box 12"/>
          <p:cNvSpPr txBox="1">
            <a:spLocks noChangeArrowheads="1"/>
          </p:cNvSpPr>
          <p:nvPr/>
        </p:nvSpPr>
        <p:spPr bwMode="auto">
          <a:xfrm>
            <a:off x="3429000" y="1066800"/>
            <a:ext cx="71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baseline="-2500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i="0" baseline="-2500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+1</a:t>
            </a:r>
            <a:endParaRPr lang="en-US" i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96973" name="Text Box 13"/>
          <p:cNvSpPr txBox="1">
            <a:spLocks noChangeArrowheads="1"/>
          </p:cNvSpPr>
          <p:nvPr/>
        </p:nvSpPr>
        <p:spPr bwMode="auto">
          <a:xfrm>
            <a:off x="5110163" y="1066800"/>
            <a:ext cx="49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baseline="-25000">
                <a:latin typeface="Times New Roman" pitchFamily="18" charset="0"/>
                <a:sym typeface="Symbol" pitchFamily="18" charset="2"/>
              </a:rPr>
              <a:t>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6974" name="Line 14"/>
          <p:cNvSpPr>
            <a:spLocks noChangeShapeType="1"/>
          </p:cNvSpPr>
          <p:nvPr/>
        </p:nvSpPr>
        <p:spPr bwMode="auto">
          <a:xfrm flipV="1">
            <a:off x="4271963" y="1524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5" name="Text Box 15"/>
          <p:cNvSpPr txBox="1">
            <a:spLocks noChangeArrowheads="1"/>
          </p:cNvSpPr>
          <p:nvPr/>
        </p:nvSpPr>
        <p:spPr bwMode="auto">
          <a:xfrm>
            <a:off x="4043363" y="1066800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i="0" baseline="-25000">
                <a:latin typeface="Times New Roman" pitchFamily="18" charset="0"/>
                <a:sym typeface="Symbol" pitchFamily="18" charset="2"/>
              </a:rPr>
              <a:t>2</a:t>
            </a:r>
            <a:endParaRPr lang="en-US" i="0">
              <a:latin typeface="Times New Roman" pitchFamily="18" charset="0"/>
            </a:endParaRPr>
          </a:p>
        </p:txBody>
      </p:sp>
      <p:sp>
        <p:nvSpPr>
          <p:cNvPr id="296976" name="Text Box 16"/>
          <p:cNvSpPr txBox="1">
            <a:spLocks noChangeArrowheads="1"/>
          </p:cNvSpPr>
          <p:nvPr/>
        </p:nvSpPr>
        <p:spPr bwMode="auto">
          <a:xfrm>
            <a:off x="4576763" y="10731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latin typeface="Times New Roman" pitchFamily="18" charset="0"/>
                <a:sym typeface="Symbol" pitchFamily="18" charset="2"/>
              </a:rPr>
              <a:t>…</a:t>
            </a:r>
            <a:endParaRPr lang="en-US" i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AFE9-38FD-4781-ADB5-95ED00BCE533}" type="slidenum">
              <a:rPr lang="en-US"/>
              <a:pPr/>
              <a:t>47</a:t>
            </a:fld>
            <a:endParaRPr 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/>
          <a:lstStyle/>
          <a:p>
            <a:r>
              <a:rPr lang="en-US"/>
              <a:t>sampling across QTL models </a:t>
            </a:r>
            <a:r>
              <a:rPr lang="en-US" i="1"/>
              <a:t>A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action steps: draw one of three choices</a:t>
            </a:r>
          </a:p>
          <a:p>
            <a:pPr>
              <a:lnSpc>
                <a:spcPct val="90000"/>
              </a:lnSpc>
            </a:pPr>
            <a:r>
              <a:rPr lang="en-US" sz="2400"/>
              <a:t>update QTL model </a:t>
            </a:r>
            <a:r>
              <a:rPr lang="en-US" sz="2400" i="1"/>
              <a:t>A</a:t>
            </a:r>
            <a:r>
              <a:rPr lang="en-US" sz="2400"/>
              <a:t> with probability 1-</a:t>
            </a:r>
            <a:r>
              <a:rPr lang="en-US" sz="2400" i="1"/>
              <a:t>b</a:t>
            </a:r>
            <a:r>
              <a:rPr lang="en-US" sz="2400"/>
              <a:t>(</a:t>
            </a:r>
            <a:r>
              <a:rPr lang="en-US" sz="2400" i="1"/>
              <a:t>A</a:t>
            </a:r>
            <a:r>
              <a:rPr lang="en-US" sz="2400"/>
              <a:t>)</a:t>
            </a:r>
            <a:r>
              <a:rPr lang="en-US" sz="2400" i="1"/>
              <a:t>-d</a:t>
            </a:r>
            <a:r>
              <a:rPr lang="en-US" sz="2400"/>
              <a:t>(</a:t>
            </a:r>
            <a:r>
              <a:rPr lang="en-US" sz="2400" i="1"/>
              <a:t>A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update current model using full conditionals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sample QTL loci, effects, and genotypes</a:t>
            </a:r>
          </a:p>
          <a:p>
            <a:pPr>
              <a:lnSpc>
                <a:spcPct val="90000"/>
              </a:lnSpc>
            </a:pPr>
            <a:r>
              <a:rPr lang="en-US" sz="2400"/>
              <a:t>add a locus with probability </a:t>
            </a:r>
            <a:r>
              <a:rPr lang="en-US" sz="2400" i="1"/>
              <a:t>b</a:t>
            </a:r>
            <a:r>
              <a:rPr lang="en-US" sz="2400"/>
              <a:t>(</a:t>
            </a:r>
            <a:r>
              <a:rPr lang="en-US" sz="2400" i="1"/>
              <a:t>A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propose a new locus along genome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innovate new genotypes at locus and phenotype effect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decide whether to accept the “birth” of new locus</a:t>
            </a:r>
          </a:p>
          <a:p>
            <a:pPr>
              <a:lnSpc>
                <a:spcPct val="90000"/>
              </a:lnSpc>
            </a:pPr>
            <a:r>
              <a:rPr lang="en-US" sz="2400"/>
              <a:t>drop a locus with probability </a:t>
            </a:r>
            <a:r>
              <a:rPr lang="en-US" sz="2400" i="1"/>
              <a:t>d</a:t>
            </a:r>
            <a:r>
              <a:rPr lang="en-US" sz="2400"/>
              <a:t>(</a:t>
            </a:r>
            <a:r>
              <a:rPr lang="en-US" sz="2400" i="1"/>
              <a:t>A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propose dropping one of existing loci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decide whether to accept the “death” of locus</a:t>
            </a:r>
          </a:p>
        </p:txBody>
      </p:sp>
      <p:sp>
        <p:nvSpPr>
          <p:cNvPr id="677892" name="Line 4"/>
          <p:cNvSpPr>
            <a:spLocks noChangeShapeType="1"/>
          </p:cNvSpPr>
          <p:nvPr/>
        </p:nvSpPr>
        <p:spPr bwMode="auto">
          <a:xfrm>
            <a:off x="2362200" y="15240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7893" name="Line 5"/>
          <p:cNvSpPr>
            <a:spLocks noChangeShapeType="1"/>
          </p:cNvSpPr>
          <p:nvPr/>
        </p:nvSpPr>
        <p:spPr bwMode="auto">
          <a:xfrm flipV="1">
            <a:off x="2971800" y="1524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7894" name="Line 6"/>
          <p:cNvSpPr>
            <a:spLocks noChangeShapeType="1"/>
          </p:cNvSpPr>
          <p:nvPr/>
        </p:nvSpPr>
        <p:spPr bwMode="auto">
          <a:xfrm flipV="1">
            <a:off x="3657600" y="1524000"/>
            <a:ext cx="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7895" name="Line 7"/>
          <p:cNvSpPr>
            <a:spLocks noChangeShapeType="1"/>
          </p:cNvSpPr>
          <p:nvPr/>
        </p:nvSpPr>
        <p:spPr bwMode="auto">
          <a:xfrm flipV="1">
            <a:off x="5334000" y="1524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7896" name="Text Box 8"/>
          <p:cNvSpPr txBox="1">
            <a:spLocks noChangeArrowheads="1"/>
          </p:cNvSpPr>
          <p:nvPr/>
        </p:nvSpPr>
        <p:spPr bwMode="auto">
          <a:xfrm>
            <a:off x="22098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677897" name="Text Box 9"/>
          <p:cNvSpPr txBox="1">
            <a:spLocks noChangeArrowheads="1"/>
          </p:cNvSpPr>
          <p:nvPr/>
        </p:nvSpPr>
        <p:spPr bwMode="auto">
          <a:xfrm>
            <a:off x="6140450" y="1143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L</a:t>
            </a:r>
          </a:p>
        </p:txBody>
      </p:sp>
      <p:sp>
        <p:nvSpPr>
          <p:cNvPr id="677898" name="Text Box 10"/>
          <p:cNvSpPr txBox="1">
            <a:spLocks noChangeArrowheads="1"/>
          </p:cNvSpPr>
          <p:nvPr/>
        </p:nvSpPr>
        <p:spPr bwMode="auto">
          <a:xfrm>
            <a:off x="2819400" y="10668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baseline="-25000">
                <a:latin typeface="Times New Roman" pitchFamily="18" charset="0"/>
                <a:sym typeface="Symbol" pitchFamily="18" charset="2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7899" name="Text Box 11"/>
          <p:cNvSpPr txBox="1">
            <a:spLocks noChangeArrowheads="1"/>
          </p:cNvSpPr>
          <p:nvPr/>
        </p:nvSpPr>
        <p:spPr bwMode="auto">
          <a:xfrm>
            <a:off x="3429000" y="1066800"/>
            <a:ext cx="71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baseline="-2500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+1</a:t>
            </a:r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677900" name="Text Box 12"/>
          <p:cNvSpPr txBox="1">
            <a:spLocks noChangeArrowheads="1"/>
          </p:cNvSpPr>
          <p:nvPr/>
        </p:nvSpPr>
        <p:spPr bwMode="auto">
          <a:xfrm>
            <a:off x="5110163" y="1066800"/>
            <a:ext cx="49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latin typeface="Times New Roman" pitchFamily="18" charset="0"/>
                <a:sym typeface="Symbol" pitchFamily="18" charset="2"/>
              </a:rPr>
              <a:t>m</a:t>
            </a:r>
            <a:endParaRPr lang="en-US" i="1">
              <a:latin typeface="Times New Roman" pitchFamily="18" charset="0"/>
            </a:endParaRPr>
          </a:p>
        </p:txBody>
      </p:sp>
      <p:sp>
        <p:nvSpPr>
          <p:cNvPr id="677901" name="Line 13"/>
          <p:cNvSpPr>
            <a:spLocks noChangeShapeType="1"/>
          </p:cNvSpPr>
          <p:nvPr/>
        </p:nvSpPr>
        <p:spPr bwMode="auto">
          <a:xfrm flipV="1">
            <a:off x="4271963" y="1524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7902" name="Text Box 14"/>
          <p:cNvSpPr txBox="1">
            <a:spLocks noChangeArrowheads="1"/>
          </p:cNvSpPr>
          <p:nvPr/>
        </p:nvSpPr>
        <p:spPr bwMode="auto">
          <a:xfrm>
            <a:off x="4043363" y="1066800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baseline="-25000">
                <a:latin typeface="Times New Roman" pitchFamily="18" charset="0"/>
                <a:sym typeface="Symbol" pitchFamily="18" charset="2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7903" name="Text Box 15"/>
          <p:cNvSpPr txBox="1">
            <a:spLocks noChangeArrowheads="1"/>
          </p:cNvSpPr>
          <p:nvPr/>
        </p:nvSpPr>
        <p:spPr bwMode="auto">
          <a:xfrm>
            <a:off x="4576763" y="10731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sym typeface="Symbol" pitchFamily="18" charset="2"/>
              </a:rPr>
              <a:t>…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DCD-1233-4127-A5A5-9DF4DFB799E6}" type="slidenum">
              <a:rPr lang="en-US"/>
              <a:pPr/>
              <a:t>48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sz="4000"/>
              <a:t>acceptance of reversible jump</a:t>
            </a: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2209800"/>
          </a:xfrm>
        </p:spPr>
        <p:txBody>
          <a:bodyPr/>
          <a:lstStyle/>
          <a:p>
            <a:r>
              <a:rPr lang="en-US"/>
              <a:t>accept birth of new locus with probability</a:t>
            </a:r>
          </a:p>
          <a:p>
            <a:pPr marL="457200" lvl="1" indent="0" algn="ctr">
              <a:buFontTx/>
              <a:buNone/>
            </a:pPr>
            <a:r>
              <a:rPr lang="en-US"/>
              <a:t>min(1,</a:t>
            </a:r>
            <a:r>
              <a:rPr lang="en-US" i="1"/>
              <a:t>A</a:t>
            </a:r>
            <a:r>
              <a:rPr lang="en-US"/>
              <a:t>)</a:t>
            </a:r>
          </a:p>
          <a:p>
            <a:r>
              <a:rPr lang="en-US"/>
              <a:t>accept death of old locus with probability</a:t>
            </a:r>
          </a:p>
          <a:p>
            <a:pPr marL="457200" lvl="1" indent="0" algn="ctr">
              <a:buFontTx/>
              <a:buNone/>
            </a:pPr>
            <a:r>
              <a:rPr lang="en-US"/>
              <a:t>min(1,1/</a:t>
            </a:r>
            <a:r>
              <a:rPr lang="en-US" i="1"/>
              <a:t>A</a:t>
            </a:r>
            <a:r>
              <a:rPr lang="en-US"/>
              <a:t>)</a:t>
            </a:r>
          </a:p>
          <a:p>
            <a:endParaRPr lang="en-US"/>
          </a:p>
        </p:txBody>
      </p:sp>
      <p:graphicFrame>
        <p:nvGraphicFramePr>
          <p:cNvPr id="299012" name="Object 4"/>
          <p:cNvGraphicFramePr>
            <a:graphicFrameLocks noChangeAspect="1"/>
          </p:cNvGraphicFramePr>
          <p:nvPr/>
        </p:nvGraphicFramePr>
        <p:xfrm>
          <a:off x="1176338" y="4348163"/>
          <a:ext cx="6794500" cy="1627187"/>
        </p:xfrm>
        <a:graphic>
          <a:graphicData uri="http://schemas.openxmlformats.org/presentationml/2006/ole">
            <p:oleObj spid="_x0000_s998402" name="Equation" r:id="rId3" imgW="3073320" imgH="736560" progId="Equation.3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B8F1-EA6B-4A8D-857F-B27B94E9C6D1}" type="slidenum">
              <a:rPr lang="en-US"/>
              <a:pPr/>
              <a:t>49</a:t>
            </a:fld>
            <a:endParaRPr 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105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move probabilities</a:t>
            </a:r>
          </a:p>
          <a:p>
            <a:pPr>
              <a:lnSpc>
                <a:spcPct val="27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birth &amp; death proposals</a:t>
            </a:r>
          </a:p>
          <a:p>
            <a:pPr>
              <a:lnSpc>
                <a:spcPct val="16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Jacobian between models</a:t>
            </a:r>
          </a:p>
          <a:p>
            <a:pPr marL="457200" lvl="1" indent="0">
              <a:lnSpc>
                <a:spcPct val="90000"/>
              </a:lnSpc>
            </a:pPr>
            <a:r>
              <a:rPr lang="en-US" sz="2000"/>
              <a:t>fudge factor</a:t>
            </a:r>
          </a:p>
          <a:p>
            <a:pPr marL="457200" lvl="1" indent="0">
              <a:lnSpc>
                <a:spcPct val="90000"/>
              </a:lnSpc>
            </a:pPr>
            <a:r>
              <a:rPr lang="en-US" sz="2000"/>
              <a:t>see stepwise regression example</a:t>
            </a: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sz="4000"/>
              <a:t>acceptance of reversible jump</a:t>
            </a:r>
            <a:endParaRPr lang="en-US"/>
          </a:p>
        </p:txBody>
      </p:sp>
      <p:graphicFrame>
        <p:nvGraphicFramePr>
          <p:cNvPr id="300036" name="Object 4"/>
          <p:cNvGraphicFramePr>
            <a:graphicFrameLocks noChangeAspect="1"/>
          </p:cNvGraphicFramePr>
          <p:nvPr/>
        </p:nvGraphicFramePr>
        <p:xfrm>
          <a:off x="6184900" y="1828800"/>
          <a:ext cx="1936750" cy="3987800"/>
        </p:xfrm>
        <a:graphic>
          <a:graphicData uri="http://schemas.openxmlformats.org/presentationml/2006/ole">
            <p:oleObj spid="_x0000_s999426" name="Equation" r:id="rId3" imgW="876240" imgH="1803240" progId="Equation.3">
              <p:embed/>
            </p:oleObj>
          </a:graphicData>
        </a:graphic>
      </p:graphicFrame>
      <p:sp>
        <p:nvSpPr>
          <p:cNvPr id="300037" name="Oval 5"/>
          <p:cNvSpPr>
            <a:spLocks noChangeArrowheads="1"/>
          </p:cNvSpPr>
          <p:nvPr/>
        </p:nvSpPr>
        <p:spPr bwMode="auto">
          <a:xfrm>
            <a:off x="1524000" y="2438400"/>
            <a:ext cx="609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m</a:t>
            </a:r>
          </a:p>
        </p:txBody>
      </p:sp>
      <p:sp>
        <p:nvSpPr>
          <p:cNvPr id="300038" name="Oval 6"/>
          <p:cNvSpPr>
            <a:spLocks noChangeArrowheads="1"/>
          </p:cNvSpPr>
          <p:nvPr/>
        </p:nvSpPr>
        <p:spPr bwMode="auto">
          <a:xfrm>
            <a:off x="2971800" y="2438400"/>
            <a:ext cx="6858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m</a:t>
            </a:r>
            <a:r>
              <a:rPr lang="en-US" i="0">
                <a:latin typeface="Times New Roman" pitchFamily="18" charset="0"/>
              </a:rPr>
              <a:t>+1</a:t>
            </a:r>
            <a:endParaRPr lang="en-US">
              <a:latin typeface="Times New Roman" pitchFamily="18" charset="0"/>
            </a:endParaRPr>
          </a:p>
        </p:txBody>
      </p:sp>
      <p:cxnSp>
        <p:nvCxnSpPr>
          <p:cNvPr id="300039" name="AutoShape 7"/>
          <p:cNvCxnSpPr>
            <a:cxnSpLocks noChangeShapeType="1"/>
            <a:stCxn id="300037" idx="6"/>
            <a:endCxn id="300038" idx="2"/>
          </p:cNvCxnSpPr>
          <p:nvPr/>
        </p:nvCxnSpPr>
        <p:spPr bwMode="auto">
          <a:xfrm>
            <a:off x="2133600" y="2819400"/>
            <a:ext cx="838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00040" name="Line 8"/>
          <p:cNvSpPr>
            <a:spLocks noChangeShapeType="1"/>
          </p:cNvSpPr>
          <p:nvPr/>
        </p:nvSpPr>
        <p:spPr bwMode="auto">
          <a:xfrm>
            <a:off x="914400" y="43434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1" name="Line 9"/>
          <p:cNvSpPr>
            <a:spLocks noChangeShapeType="1"/>
          </p:cNvSpPr>
          <p:nvPr/>
        </p:nvSpPr>
        <p:spPr bwMode="auto">
          <a:xfrm flipV="1">
            <a:off x="1524000" y="4343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2" name="Line 10"/>
          <p:cNvSpPr>
            <a:spLocks noChangeShapeType="1"/>
          </p:cNvSpPr>
          <p:nvPr/>
        </p:nvSpPr>
        <p:spPr bwMode="auto">
          <a:xfrm flipV="1">
            <a:off x="2209800" y="4343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3" name="Line 11"/>
          <p:cNvSpPr>
            <a:spLocks noChangeShapeType="1"/>
          </p:cNvSpPr>
          <p:nvPr/>
        </p:nvSpPr>
        <p:spPr bwMode="auto">
          <a:xfrm flipV="1">
            <a:off x="3886200" y="4343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6FFA-4756-445D-9222-75BC75B4028D}" type="slidenum">
              <a:rPr lang="en-US"/>
              <a:pPr/>
              <a:t>5</a:t>
            </a:fld>
            <a:endParaRPr lang="en-US"/>
          </a:p>
        </p:txBody>
      </p:sp>
      <p:pic>
        <p:nvPicPr>
          <p:cNvPr id="90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5334000" cy="30432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909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6096000" cy="6858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Pareto diagram of QTL effects</a:t>
            </a:r>
          </a:p>
        </p:txBody>
      </p:sp>
      <p:sp>
        <p:nvSpPr>
          <p:cNvPr id="909316" name="Line 4"/>
          <p:cNvSpPr>
            <a:spLocks noChangeShapeType="1"/>
          </p:cNvSpPr>
          <p:nvPr/>
        </p:nvSpPr>
        <p:spPr bwMode="auto">
          <a:xfrm>
            <a:off x="863600" y="25146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17" name="Line 5"/>
          <p:cNvSpPr>
            <a:spLocks noChangeShapeType="1"/>
          </p:cNvSpPr>
          <p:nvPr/>
        </p:nvSpPr>
        <p:spPr bwMode="auto">
          <a:xfrm>
            <a:off x="1752600" y="30480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18" name="Line 6"/>
          <p:cNvSpPr>
            <a:spLocks noChangeShapeType="1"/>
          </p:cNvSpPr>
          <p:nvPr/>
        </p:nvSpPr>
        <p:spPr bwMode="auto">
          <a:xfrm>
            <a:off x="2590800" y="41148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19" name="Line 7"/>
          <p:cNvSpPr>
            <a:spLocks noChangeShapeType="1"/>
          </p:cNvSpPr>
          <p:nvPr/>
        </p:nvSpPr>
        <p:spPr bwMode="auto">
          <a:xfrm>
            <a:off x="3124200" y="45720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20" name="Line 8"/>
          <p:cNvSpPr>
            <a:spLocks noChangeShapeType="1"/>
          </p:cNvSpPr>
          <p:nvPr/>
        </p:nvSpPr>
        <p:spPr bwMode="auto">
          <a:xfrm>
            <a:off x="3733800" y="49530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21" name="Line 9"/>
          <p:cNvSpPr>
            <a:spLocks noChangeShapeType="1"/>
          </p:cNvSpPr>
          <p:nvPr/>
        </p:nvSpPr>
        <p:spPr bwMode="auto">
          <a:xfrm>
            <a:off x="4267200" y="5029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22" name="Oval 10"/>
          <p:cNvSpPr>
            <a:spLocks noChangeArrowheads="1"/>
          </p:cNvSpPr>
          <p:nvPr/>
        </p:nvSpPr>
        <p:spPr bwMode="auto">
          <a:xfrm>
            <a:off x="660400" y="3124200"/>
            <a:ext cx="4064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23" name="Oval 11"/>
          <p:cNvSpPr>
            <a:spLocks noChangeArrowheads="1"/>
          </p:cNvSpPr>
          <p:nvPr/>
        </p:nvSpPr>
        <p:spPr bwMode="auto">
          <a:xfrm>
            <a:off x="447675" y="4876800"/>
            <a:ext cx="8382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24" name="Oval 12"/>
          <p:cNvSpPr>
            <a:spLocks noChangeArrowheads="1"/>
          </p:cNvSpPr>
          <p:nvPr/>
        </p:nvSpPr>
        <p:spPr bwMode="auto">
          <a:xfrm>
            <a:off x="2438400" y="4572000"/>
            <a:ext cx="304800" cy="990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25" name="Oval 13"/>
          <p:cNvSpPr>
            <a:spLocks noChangeArrowheads="1"/>
          </p:cNvSpPr>
          <p:nvPr/>
        </p:nvSpPr>
        <p:spPr bwMode="auto">
          <a:xfrm>
            <a:off x="1409700" y="4267200"/>
            <a:ext cx="6858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26" name="Oval 14"/>
          <p:cNvSpPr>
            <a:spLocks noChangeArrowheads="1"/>
          </p:cNvSpPr>
          <p:nvPr/>
        </p:nvSpPr>
        <p:spPr bwMode="auto">
          <a:xfrm>
            <a:off x="3048000" y="4648200"/>
            <a:ext cx="152400" cy="1371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27" name="Text Box 15"/>
          <p:cNvSpPr txBox="1">
            <a:spLocks noChangeArrowheads="1"/>
          </p:cNvSpPr>
          <p:nvPr/>
        </p:nvSpPr>
        <p:spPr bwMode="auto">
          <a:xfrm>
            <a:off x="3124200" y="4419600"/>
            <a:ext cx="336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909328" name="Text Box 16"/>
          <p:cNvSpPr txBox="1">
            <a:spLocks noChangeArrowheads="1"/>
          </p:cNvSpPr>
          <p:nvPr/>
        </p:nvSpPr>
        <p:spPr bwMode="auto">
          <a:xfrm>
            <a:off x="2590800" y="4267200"/>
            <a:ext cx="336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09329" name="Text Box 17"/>
          <p:cNvSpPr txBox="1">
            <a:spLocks noChangeArrowheads="1"/>
          </p:cNvSpPr>
          <p:nvPr/>
        </p:nvSpPr>
        <p:spPr bwMode="auto">
          <a:xfrm>
            <a:off x="914400" y="2743200"/>
            <a:ext cx="336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909330" name="Text Box 18"/>
          <p:cNvSpPr txBox="1">
            <a:spLocks noChangeArrowheads="1"/>
          </p:cNvSpPr>
          <p:nvPr/>
        </p:nvSpPr>
        <p:spPr bwMode="auto">
          <a:xfrm>
            <a:off x="1828800" y="3886200"/>
            <a:ext cx="336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09331" name="Text Box 19"/>
          <p:cNvSpPr txBox="1">
            <a:spLocks noChangeArrowheads="1"/>
          </p:cNvSpPr>
          <p:nvPr/>
        </p:nvSpPr>
        <p:spPr bwMode="auto">
          <a:xfrm>
            <a:off x="990600" y="4495800"/>
            <a:ext cx="3365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09332" name="Text Box 20"/>
          <p:cNvSpPr txBox="1">
            <a:spLocks noChangeArrowheads="1"/>
          </p:cNvSpPr>
          <p:nvPr/>
        </p:nvSpPr>
        <p:spPr bwMode="auto">
          <a:xfrm>
            <a:off x="304800" y="1295400"/>
            <a:ext cx="253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major QTL on</a:t>
            </a:r>
          </a:p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linkage map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09333" name="Line 21"/>
          <p:cNvSpPr>
            <a:spLocks noChangeShapeType="1"/>
          </p:cNvSpPr>
          <p:nvPr/>
        </p:nvSpPr>
        <p:spPr bwMode="auto">
          <a:xfrm flipH="1">
            <a:off x="4514850" y="1524000"/>
            <a:ext cx="0" cy="24765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334" name="Text Box 22"/>
          <p:cNvSpPr txBox="1">
            <a:spLocks noChangeArrowheads="1"/>
          </p:cNvSpPr>
          <p:nvPr/>
        </p:nvSpPr>
        <p:spPr bwMode="auto">
          <a:xfrm>
            <a:off x="3641725" y="2209800"/>
            <a:ext cx="893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major</a:t>
            </a:r>
          </a:p>
          <a:p>
            <a:r>
              <a:rPr lang="en-US">
                <a:latin typeface="Times New Roman" pitchFamily="18" charset="0"/>
              </a:rPr>
              <a:t>QTL</a:t>
            </a:r>
          </a:p>
        </p:txBody>
      </p:sp>
      <p:sp>
        <p:nvSpPr>
          <p:cNvPr id="909335" name="Text Box 23"/>
          <p:cNvSpPr txBox="1">
            <a:spLocks noChangeArrowheads="1"/>
          </p:cNvSpPr>
          <p:nvPr/>
        </p:nvSpPr>
        <p:spPr bwMode="auto">
          <a:xfrm>
            <a:off x="4800600" y="2133600"/>
            <a:ext cx="911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minor</a:t>
            </a:r>
          </a:p>
          <a:p>
            <a:r>
              <a:rPr lang="en-US">
                <a:latin typeface="Times New Roman" pitchFamily="18" charset="0"/>
              </a:rPr>
              <a:t>QTL</a:t>
            </a:r>
          </a:p>
        </p:txBody>
      </p:sp>
      <p:sp>
        <p:nvSpPr>
          <p:cNvPr id="909336" name="Text Box 24"/>
          <p:cNvSpPr txBox="1">
            <a:spLocks noChangeArrowheads="1"/>
          </p:cNvSpPr>
          <p:nvPr/>
        </p:nvSpPr>
        <p:spPr bwMode="auto">
          <a:xfrm>
            <a:off x="6784975" y="2819400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polygenes</a:t>
            </a:r>
          </a:p>
        </p:txBody>
      </p:sp>
      <p:sp>
        <p:nvSpPr>
          <p:cNvPr id="909337" name="Text Box 25"/>
          <p:cNvSpPr txBox="1">
            <a:spLocks noChangeArrowheads="1"/>
          </p:cNvSpPr>
          <p:nvPr/>
        </p:nvSpPr>
        <p:spPr bwMode="auto">
          <a:xfrm>
            <a:off x="4152900" y="1695450"/>
            <a:ext cx="132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(modifiers)</a:t>
            </a:r>
          </a:p>
        </p:txBody>
      </p:sp>
      <p:sp>
        <p:nvSpPr>
          <p:cNvPr id="909338" name="Text Box 26"/>
          <p:cNvSpPr txBox="1">
            <a:spLocks noChangeArrowheads="1"/>
          </p:cNvSpPr>
          <p:nvPr/>
        </p:nvSpPr>
        <p:spPr bwMode="auto">
          <a:xfrm>
            <a:off x="4876800" y="5105400"/>
            <a:ext cx="3109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Intuitive idea of ellipses:</a:t>
            </a:r>
          </a:p>
          <a:p>
            <a:r>
              <a:rPr lang="en-US" sz="1800"/>
              <a:t>Horizontal = significance</a:t>
            </a:r>
          </a:p>
          <a:p>
            <a:r>
              <a:rPr lang="en-US" sz="1800"/>
              <a:t>Vertical = support interval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6AFFB-4528-4E37-B81F-356C0FD73834}" type="slidenum">
              <a:rPr lang="en-US"/>
              <a:pPr/>
              <a:t>50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jump details</a:t>
            </a:r>
            <a:endParaRPr lang="en-US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reversible jump MCMC details</a:t>
            </a:r>
            <a:endParaRPr lang="en-US" sz="2400"/>
          </a:p>
          <a:p>
            <a:pPr lvl="1"/>
            <a:r>
              <a:rPr lang="en-US" sz="2400"/>
              <a:t>can update model with </a:t>
            </a:r>
            <a:r>
              <a:rPr lang="en-US" sz="2400" i="1"/>
              <a:t>m</a:t>
            </a:r>
            <a:r>
              <a:rPr lang="en-US" sz="2400"/>
              <a:t> QTL</a:t>
            </a:r>
          </a:p>
          <a:p>
            <a:pPr lvl="1"/>
            <a:r>
              <a:rPr lang="en-US" sz="2400"/>
              <a:t>have basic idea of jumping models</a:t>
            </a:r>
          </a:p>
          <a:p>
            <a:pPr lvl="1"/>
            <a:r>
              <a:rPr lang="en-US" sz="2400"/>
              <a:t>now: careful bookkeeping between models</a:t>
            </a:r>
          </a:p>
          <a:p>
            <a:r>
              <a:rPr lang="en-US"/>
              <a:t>RJ-MCMC &amp; Bayes factors</a:t>
            </a:r>
          </a:p>
          <a:p>
            <a:pPr lvl="1"/>
            <a:r>
              <a:rPr lang="en-US"/>
              <a:t>Bayes factors from RJ-MCMC chain</a:t>
            </a:r>
          </a:p>
          <a:p>
            <a:pPr lvl="1"/>
            <a:r>
              <a:rPr lang="en-US"/>
              <a:t>components of Bayes factors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A302-4630-44F7-BD2F-4CBE8249A90E}" type="slidenum">
              <a:rPr lang="en-US"/>
              <a:pPr/>
              <a:t>51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reversible jump idea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400"/>
              <a:t>expand idea of MCMC to compare models</a:t>
            </a:r>
          </a:p>
          <a:p>
            <a:r>
              <a:rPr lang="en-US" sz="2400"/>
              <a:t>adjust for parameters in different models</a:t>
            </a:r>
          </a:p>
          <a:p>
            <a:pPr lvl="1"/>
            <a:r>
              <a:rPr lang="en-US" sz="2000"/>
              <a:t>augment smaller model with innovations</a:t>
            </a:r>
          </a:p>
          <a:p>
            <a:pPr lvl="1"/>
            <a:r>
              <a:rPr lang="en-US" sz="2000"/>
              <a:t>constraints on larger model</a:t>
            </a:r>
          </a:p>
          <a:p>
            <a:r>
              <a:rPr lang="en-US" sz="2400"/>
              <a:t>calculus “change of variables” is key</a:t>
            </a:r>
          </a:p>
          <a:p>
            <a:pPr lvl="1"/>
            <a:r>
              <a:rPr lang="en-US" sz="2000"/>
              <a:t>add or drop parameter(s)</a:t>
            </a:r>
          </a:p>
          <a:p>
            <a:pPr lvl="1"/>
            <a:r>
              <a:rPr lang="en-US" sz="2000"/>
              <a:t>carefully compute the Jacobian</a:t>
            </a:r>
          </a:p>
          <a:p>
            <a:r>
              <a:rPr lang="en-US" sz="2400"/>
              <a:t>consider stepwise regression</a:t>
            </a:r>
          </a:p>
          <a:p>
            <a:pPr lvl="1"/>
            <a:r>
              <a:rPr lang="en-US" sz="2000"/>
              <a:t>Mallick (1995) &amp; Green (1995)</a:t>
            </a:r>
          </a:p>
          <a:p>
            <a:pPr lvl="1"/>
            <a:r>
              <a:rPr lang="en-US" sz="2000"/>
              <a:t>efficient calculation with Hausholder decomposition</a:t>
            </a:r>
            <a:endParaRPr lang="en-US"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B073-6C3D-4533-A855-3BD12DDBA882}" type="slidenum">
              <a:rPr lang="en-US"/>
              <a:pPr/>
              <a:t>52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model selection in regression</a:t>
            </a:r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981200"/>
          </a:xfrm>
        </p:spPr>
        <p:txBody>
          <a:bodyPr/>
          <a:lstStyle/>
          <a:p>
            <a:r>
              <a:rPr lang="en-US" sz="2800"/>
              <a:t>known regressors (e.g. markers)</a:t>
            </a:r>
          </a:p>
          <a:p>
            <a:pPr lvl="1"/>
            <a:r>
              <a:rPr lang="en-US" sz="2400"/>
              <a:t>models with 1 or 2 regressors</a:t>
            </a:r>
          </a:p>
          <a:p>
            <a:r>
              <a:rPr lang="en-US" sz="2800"/>
              <a:t>jump between models</a:t>
            </a:r>
          </a:p>
          <a:p>
            <a:pPr lvl="1"/>
            <a:r>
              <a:rPr lang="en-US" sz="2400"/>
              <a:t>centering regressors simplifies calculations</a:t>
            </a:r>
            <a:endParaRPr lang="en-US"/>
          </a:p>
        </p:txBody>
      </p:sp>
      <p:graphicFrame>
        <p:nvGraphicFramePr>
          <p:cNvPr id="313348" name="Object 4"/>
          <p:cNvGraphicFramePr>
            <a:graphicFrameLocks noChangeAspect="1"/>
          </p:cNvGraphicFramePr>
          <p:nvPr/>
        </p:nvGraphicFramePr>
        <p:xfrm>
          <a:off x="892175" y="3922713"/>
          <a:ext cx="7396163" cy="1670050"/>
        </p:xfrm>
        <a:graphic>
          <a:graphicData uri="http://schemas.openxmlformats.org/presentationml/2006/ole">
            <p:oleObj spid="_x0000_s1000450" name="Equation" r:id="rId3" imgW="201924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4636-BCDF-44D9-819C-5F9EF963E3FD}" type="slidenum">
              <a:rPr lang="en-US"/>
              <a:pPr/>
              <a:t>53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slope estimate for 1 regressor</a:t>
            </a:r>
            <a:endParaRPr 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recall least squares estimate of slope</a:t>
            </a:r>
          </a:p>
          <a:p>
            <a:pPr>
              <a:buFontTx/>
              <a:buNone/>
            </a:pPr>
            <a:r>
              <a:rPr lang="en-US" sz="2400"/>
              <a:t>note relation of slope to correlation</a:t>
            </a:r>
            <a:endParaRPr lang="en-US"/>
          </a:p>
        </p:txBody>
      </p:sp>
      <p:graphicFrame>
        <p:nvGraphicFramePr>
          <p:cNvPr id="615424" name="Object 1024"/>
          <p:cNvGraphicFramePr>
            <a:graphicFrameLocks noChangeAspect="1"/>
          </p:cNvGraphicFramePr>
          <p:nvPr/>
        </p:nvGraphicFramePr>
        <p:xfrm>
          <a:off x="1574800" y="3062288"/>
          <a:ext cx="6073775" cy="2841625"/>
        </p:xfrm>
        <a:graphic>
          <a:graphicData uri="http://schemas.openxmlformats.org/presentationml/2006/ole">
            <p:oleObj spid="_x0000_s1001474" name="Equation" r:id="rId3" imgW="2552400" imgH="1193760" progId="Equation.3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B09E-12F7-4129-A0B6-89CDFF62D741}" type="slidenum">
              <a:rPr lang="en-US"/>
              <a:pPr/>
              <a:t>54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correlated regressors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slopes adjusted for other regressors</a:t>
            </a:r>
            <a:endParaRPr lang="en-US"/>
          </a:p>
        </p:txBody>
      </p:sp>
      <p:graphicFrame>
        <p:nvGraphicFramePr>
          <p:cNvPr id="315396" name="Object 4"/>
          <p:cNvGraphicFramePr>
            <a:graphicFrameLocks noChangeAspect="1"/>
          </p:cNvGraphicFramePr>
          <p:nvPr/>
        </p:nvGraphicFramePr>
        <p:xfrm>
          <a:off x="596900" y="3032125"/>
          <a:ext cx="7889875" cy="2598738"/>
        </p:xfrm>
        <a:graphic>
          <a:graphicData uri="http://schemas.openxmlformats.org/presentationml/2006/ole">
            <p:oleObj spid="_x0000_s1002498" name="Equation" r:id="rId3" imgW="3314520" imgH="1091880" progId="Equation.3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53F1-73BF-4097-BA88-102A7F2486B4}" type="slidenum">
              <a:rPr lang="en-US"/>
              <a:pPr/>
              <a:t>55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Gibbs Sampler for Model 1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2438400" cy="3810000"/>
          </a:xfrm>
        </p:spPr>
        <p:txBody>
          <a:bodyPr/>
          <a:lstStyle/>
          <a:p>
            <a:r>
              <a:rPr lang="en-US" sz="2800"/>
              <a:t>mean</a:t>
            </a:r>
          </a:p>
          <a:p>
            <a:pPr>
              <a:lnSpc>
                <a:spcPct val="430000"/>
              </a:lnSpc>
            </a:pPr>
            <a:r>
              <a:rPr lang="en-US" sz="2800"/>
              <a:t>slope</a:t>
            </a:r>
          </a:p>
          <a:p>
            <a:pPr>
              <a:lnSpc>
                <a:spcPct val="280000"/>
              </a:lnSpc>
            </a:pPr>
            <a:r>
              <a:rPr lang="en-US" sz="2800"/>
              <a:t>variance</a:t>
            </a:r>
          </a:p>
        </p:txBody>
      </p:sp>
      <p:graphicFrame>
        <p:nvGraphicFramePr>
          <p:cNvPr id="616448" name="Object 1024"/>
          <p:cNvGraphicFramePr>
            <a:graphicFrameLocks noChangeAspect="1"/>
          </p:cNvGraphicFramePr>
          <p:nvPr/>
        </p:nvGraphicFramePr>
        <p:xfrm>
          <a:off x="2849563" y="1836738"/>
          <a:ext cx="5883275" cy="4083050"/>
        </p:xfrm>
        <a:graphic>
          <a:graphicData uri="http://schemas.openxmlformats.org/presentationml/2006/ole">
            <p:oleObj spid="_x0000_s1003522" name="Equation" r:id="rId3" imgW="3200400" imgH="2222280" progId="Equation.3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9688-B8EF-49DE-8B3C-78CE6B91F5EF}" type="slidenum">
              <a:rPr lang="en-US"/>
              <a:pPr/>
              <a:t>56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Gibbs Sampler for Model 2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2438400" cy="3810000"/>
          </a:xfrm>
        </p:spPr>
        <p:txBody>
          <a:bodyPr/>
          <a:lstStyle/>
          <a:p>
            <a:r>
              <a:rPr lang="en-US" sz="2800"/>
              <a:t>mean</a:t>
            </a:r>
          </a:p>
          <a:p>
            <a:pPr>
              <a:lnSpc>
                <a:spcPct val="430000"/>
              </a:lnSpc>
            </a:pPr>
            <a:r>
              <a:rPr lang="en-US" sz="2800"/>
              <a:t>slopes</a:t>
            </a:r>
          </a:p>
          <a:p>
            <a:pPr>
              <a:lnSpc>
                <a:spcPct val="290000"/>
              </a:lnSpc>
            </a:pPr>
            <a:r>
              <a:rPr lang="en-US" sz="2800"/>
              <a:t>variance</a:t>
            </a:r>
          </a:p>
        </p:txBody>
      </p:sp>
      <p:graphicFrame>
        <p:nvGraphicFramePr>
          <p:cNvPr id="617472" name="Object 1024"/>
          <p:cNvGraphicFramePr>
            <a:graphicFrameLocks noChangeAspect="1"/>
          </p:cNvGraphicFramePr>
          <p:nvPr/>
        </p:nvGraphicFramePr>
        <p:xfrm>
          <a:off x="2903538" y="1935163"/>
          <a:ext cx="5978525" cy="3997325"/>
        </p:xfrm>
        <a:graphic>
          <a:graphicData uri="http://schemas.openxmlformats.org/presentationml/2006/ole">
            <p:oleObj spid="_x0000_s1004546" name="Equation" r:id="rId3" imgW="3492360" imgH="2336760" progId="Equation.3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611D-A14F-4FD6-8246-A462007D2F97}" type="slidenum">
              <a:rPr lang="en-US"/>
              <a:pPr/>
              <a:t>57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updates from 2-&gt;1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r>
              <a:rPr lang="en-US"/>
              <a:t>drop 2nd regressor</a:t>
            </a:r>
          </a:p>
          <a:p>
            <a:r>
              <a:rPr lang="en-US"/>
              <a:t>adjust other regressor</a:t>
            </a:r>
          </a:p>
        </p:txBody>
      </p:sp>
      <p:graphicFrame>
        <p:nvGraphicFramePr>
          <p:cNvPr id="618496" name="Object 1024"/>
          <p:cNvGraphicFramePr>
            <a:graphicFrameLocks noChangeAspect="1"/>
          </p:cNvGraphicFramePr>
          <p:nvPr/>
        </p:nvGraphicFramePr>
        <p:xfrm>
          <a:off x="3514725" y="3811588"/>
          <a:ext cx="2119313" cy="1084262"/>
        </p:xfrm>
        <a:graphic>
          <a:graphicData uri="http://schemas.openxmlformats.org/presentationml/2006/ole">
            <p:oleObj spid="_x0000_s1005570" name="Equation" r:id="rId3" imgW="88884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187-FE4D-44BE-B66C-E417993EAE37}" type="slidenum">
              <a:rPr lang="en-US"/>
              <a:pPr/>
              <a:t>58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updates from 1-&gt;2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 sz="2400"/>
              <a:t>add 2nd slope, adjusting for collinearity</a:t>
            </a:r>
          </a:p>
          <a:p>
            <a:r>
              <a:rPr lang="en-US" sz="2400"/>
              <a:t>adjust other slope &amp; variance</a:t>
            </a:r>
            <a:endParaRPr lang="en-US" sz="2800"/>
          </a:p>
        </p:txBody>
      </p:sp>
      <p:graphicFrame>
        <p:nvGraphicFramePr>
          <p:cNvPr id="619520" name="Object 1024"/>
          <p:cNvGraphicFramePr>
            <a:graphicFrameLocks noChangeAspect="1"/>
          </p:cNvGraphicFramePr>
          <p:nvPr/>
        </p:nvGraphicFramePr>
        <p:xfrm>
          <a:off x="1331913" y="3095625"/>
          <a:ext cx="6438900" cy="2405063"/>
        </p:xfrm>
        <a:graphic>
          <a:graphicData uri="http://schemas.openxmlformats.org/presentationml/2006/ole">
            <p:oleObj spid="_x0000_s1006594" name="Equation" r:id="rId3" imgW="3530520" imgH="1320480" progId="Equation.3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0FC5-B98D-4303-B519-90E4384A6AD2}" type="slidenum">
              <a:rPr lang="en-US"/>
              <a:pPr/>
              <a:t>59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model selection in regression</a:t>
            </a:r>
            <a:endParaRPr 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600200"/>
            <a:ext cx="7772400" cy="2057400"/>
          </a:xfrm>
        </p:spPr>
        <p:txBody>
          <a:bodyPr/>
          <a:lstStyle/>
          <a:p>
            <a:r>
              <a:rPr lang="en-US" sz="2800"/>
              <a:t>known regressors (e.g. markers)</a:t>
            </a:r>
          </a:p>
          <a:p>
            <a:pPr lvl="1"/>
            <a:r>
              <a:rPr lang="en-US" sz="2400"/>
              <a:t>models with 1 or 2 regressors</a:t>
            </a:r>
          </a:p>
          <a:p>
            <a:r>
              <a:rPr lang="en-US" sz="2800"/>
              <a:t>jump between models</a:t>
            </a:r>
          </a:p>
          <a:p>
            <a:pPr lvl="1"/>
            <a:r>
              <a:rPr lang="en-US"/>
              <a:t>augment with new innovation </a:t>
            </a:r>
            <a:r>
              <a:rPr lang="en-US" i="1"/>
              <a:t>z</a:t>
            </a:r>
            <a:endParaRPr lang="en-US"/>
          </a:p>
          <a:p>
            <a:endParaRPr lang="en-US"/>
          </a:p>
        </p:txBody>
      </p:sp>
      <p:graphicFrame>
        <p:nvGraphicFramePr>
          <p:cNvPr id="620544" name="Object 1024"/>
          <p:cNvGraphicFramePr>
            <a:graphicFrameLocks noChangeAspect="1"/>
          </p:cNvGraphicFramePr>
          <p:nvPr/>
        </p:nvGraphicFramePr>
        <p:xfrm>
          <a:off x="1316038" y="3708400"/>
          <a:ext cx="6446837" cy="2514600"/>
        </p:xfrm>
        <a:graphic>
          <a:graphicData uri="http://schemas.openxmlformats.org/presentationml/2006/ole">
            <p:oleObj spid="_x0000_s1007618" name="Equation" r:id="rId3" imgW="3187440" imgH="124452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4A2B-48A1-464D-89C9-268DAC6D285B}" type="slidenum">
              <a:rPr lang="en-US"/>
              <a:pPr/>
              <a:t>6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check QTL in context</a:t>
            </a:r>
            <a:br>
              <a:rPr lang="en-US" sz="4000"/>
            </a:br>
            <a:r>
              <a:rPr lang="en-US" sz="4000"/>
              <a:t>of genetic architecture 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scan for each QTL adjusting for all others</a:t>
            </a:r>
          </a:p>
          <a:p>
            <a:pPr lvl="1"/>
            <a:r>
              <a:rPr lang="en-US"/>
              <a:t>adjust for linked and unlinked QTL</a:t>
            </a:r>
          </a:p>
          <a:p>
            <a:pPr lvl="2"/>
            <a:r>
              <a:rPr lang="en-US"/>
              <a:t>adjust for linked QTL: 	reduce bias</a:t>
            </a:r>
          </a:p>
          <a:p>
            <a:pPr lvl="2"/>
            <a:r>
              <a:rPr lang="en-US"/>
              <a:t>adjust for unlinked QTL: 	reduce variance</a:t>
            </a:r>
          </a:p>
          <a:p>
            <a:pPr lvl="1"/>
            <a:r>
              <a:rPr lang="en-US"/>
              <a:t>adjust for environment/covariates</a:t>
            </a:r>
          </a:p>
          <a:p>
            <a:r>
              <a:rPr lang="en-US"/>
              <a:t>examine entire genetic architecture</a:t>
            </a:r>
          </a:p>
          <a:p>
            <a:pPr lvl="1"/>
            <a:r>
              <a:rPr lang="en-US"/>
              <a:t>number and location of QTL, epistasis, GxE</a:t>
            </a:r>
          </a:p>
          <a:p>
            <a:pPr lvl="1"/>
            <a:r>
              <a:rPr lang="en-US"/>
              <a:t>model selection for best genetic architecture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C6B-5599-4D3F-BE88-F53549B267F8}" type="slidenum">
              <a:rPr lang="en-US"/>
              <a:pPr/>
              <a:t>60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sz="4000"/>
              <a:t>change of variables</a:t>
            </a:r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change variables from model 1 to model 2</a:t>
            </a:r>
          </a:p>
          <a:p>
            <a:pPr>
              <a:lnSpc>
                <a:spcPct val="90000"/>
              </a:lnSpc>
            </a:pPr>
            <a:r>
              <a:rPr lang="en-US" sz="2400"/>
              <a:t>calculus issues for integration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need to formally account for change of variables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infinitessimal steps in integration (</a:t>
            </a:r>
            <a:r>
              <a:rPr lang="en-US" sz="2000" i="1"/>
              <a:t>db</a:t>
            </a:r>
            <a:r>
              <a:rPr lang="en-US" sz="20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involves partial derivatives (next page)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621568" name="Object 1024"/>
          <p:cNvGraphicFramePr>
            <a:graphicFrameLocks noChangeAspect="1"/>
          </p:cNvGraphicFramePr>
          <p:nvPr/>
        </p:nvGraphicFramePr>
        <p:xfrm>
          <a:off x="1233488" y="3783013"/>
          <a:ext cx="6743700" cy="2090737"/>
        </p:xfrm>
        <a:graphic>
          <a:graphicData uri="http://schemas.openxmlformats.org/presentationml/2006/ole">
            <p:oleObj spid="_x0000_s1008642" name="Equation" r:id="rId3" imgW="3276360" imgH="1015920" progId="Equation.3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6463-AE3C-48AD-B497-20B0B88B3B31}" type="slidenum">
              <a:rPr lang="en-US"/>
              <a:pPr/>
              <a:t>61</a:t>
            </a:fld>
            <a:endParaRPr lang="en-US"/>
          </a:p>
        </p:txBody>
      </p:sp>
      <p:graphicFrame>
        <p:nvGraphicFramePr>
          <p:cNvPr id="622592" name="Object 0"/>
          <p:cNvGraphicFramePr>
            <a:graphicFrameLocks noChangeAspect="1"/>
          </p:cNvGraphicFramePr>
          <p:nvPr/>
        </p:nvGraphicFramePr>
        <p:xfrm>
          <a:off x="1851025" y="3006725"/>
          <a:ext cx="5443538" cy="2941638"/>
        </p:xfrm>
        <a:graphic>
          <a:graphicData uri="http://schemas.openxmlformats.org/presentationml/2006/ole">
            <p:oleObj spid="_x0000_s1009666" name="Equation" r:id="rId3" imgW="2793960" imgH="1511280" progId="Equation.3">
              <p:embed/>
            </p:oleObj>
          </a:graphicData>
        </a:graphic>
      </p:graphicFrame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Jacobian &amp; the calculus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914400"/>
          </a:xfrm>
        </p:spPr>
        <p:txBody>
          <a:bodyPr/>
          <a:lstStyle/>
          <a:p>
            <a:r>
              <a:rPr lang="en-US" sz="2400"/>
              <a:t>Jacobian sorts out change of variables</a:t>
            </a:r>
            <a:endParaRPr lang="en-US" sz="2000"/>
          </a:p>
          <a:p>
            <a:pPr lvl="1"/>
            <a:r>
              <a:rPr lang="en-US" sz="2000" u="sng"/>
              <a:t>careful</a:t>
            </a:r>
            <a:r>
              <a:rPr lang="en-US" sz="2000"/>
              <a:t>: easy to mess up here!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AD26-6356-4D1C-BF38-1F75E5B29907}" type="slidenum">
              <a:rPr lang="en-US"/>
              <a:pPr/>
              <a:t>62</a:t>
            </a:fld>
            <a:endParaRPr lang="en-US"/>
          </a:p>
        </p:txBody>
      </p:sp>
      <p:pic>
        <p:nvPicPr>
          <p:cNvPr id="323587" name="Picture 3" descr="D:\Home\campus\ncsu\green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9700"/>
            <a:ext cx="8991600" cy="6946900"/>
          </a:xfrm>
          <a:prstGeom prst="rect">
            <a:avLst/>
          </a:prstGeom>
          <a:noFill/>
        </p:spPr>
      </p:pic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/>
              <a:t>geometry of reversible jump</a:t>
            </a:r>
            <a:endParaRPr lang="en-US"/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2346325" y="5791200"/>
            <a:ext cx="43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r>
              <a:rPr lang="en-US" i="0" baseline="-25000">
                <a:latin typeface="Times New Roman" pitchFamily="18" charset="0"/>
              </a:rPr>
              <a:t>1</a:t>
            </a:r>
            <a:endParaRPr lang="en-US" i="0">
              <a:latin typeface="Times New Roman" pitchFamily="18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6724650" y="5791200"/>
            <a:ext cx="43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r>
              <a:rPr lang="en-US" i="0" baseline="-25000">
                <a:latin typeface="Times New Roman" pitchFamily="18" charset="0"/>
              </a:rPr>
              <a:t>1</a:t>
            </a:r>
            <a:endParaRPr lang="en-US" i="0">
              <a:latin typeface="Times New Roman" pitchFamily="18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 rot="16287015">
            <a:off x="4429125" y="3343275"/>
            <a:ext cx="43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r>
              <a:rPr lang="en-US" i="0" baseline="-25000">
                <a:latin typeface="Times New Roman" pitchFamily="18" charset="0"/>
              </a:rPr>
              <a:t>2</a:t>
            </a:r>
            <a:endParaRPr lang="en-US" i="0">
              <a:latin typeface="Times New Roman" pitchFamily="18" charset="0"/>
            </a:endParaRP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 rot="16287015">
            <a:off x="9525" y="3343275"/>
            <a:ext cx="43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r>
              <a:rPr lang="en-US" i="0" baseline="-25000">
                <a:latin typeface="Times New Roman" pitchFamily="18" charset="0"/>
              </a:rPr>
              <a:t>2</a:t>
            </a:r>
            <a:endParaRPr lang="en-US" i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B41E-C2CA-40F5-B38E-4B736007B889}" type="slidenum">
              <a:rPr lang="en-US"/>
              <a:pPr/>
              <a:t>63</a:t>
            </a:fld>
            <a:endParaRPr lang="en-US"/>
          </a:p>
        </p:txBody>
      </p:sp>
      <p:pic>
        <p:nvPicPr>
          <p:cNvPr id="324611" name="Picture 3" descr="D:\Home\campus\ncsu\green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10600" cy="6653213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838200"/>
          </a:xfrm>
        </p:spPr>
        <p:txBody>
          <a:bodyPr/>
          <a:lstStyle/>
          <a:p>
            <a:r>
              <a:rPr lang="en-US" sz="4000"/>
              <a:t>QT additive reversible jump </a:t>
            </a:r>
            <a:endParaRPr lang="en-US"/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2517775" y="5962650"/>
            <a:ext cx="43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r>
              <a:rPr lang="en-US" i="0" baseline="-25000">
                <a:latin typeface="Times New Roman" pitchFamily="18" charset="0"/>
              </a:rPr>
              <a:t>1</a:t>
            </a:r>
            <a:endParaRPr lang="en-US" i="0">
              <a:latin typeface="Times New Roman" pitchFamily="18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6705600" y="5962650"/>
            <a:ext cx="43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r>
              <a:rPr lang="en-US" i="0" baseline="-25000">
                <a:latin typeface="Times New Roman" pitchFamily="18" charset="0"/>
              </a:rPr>
              <a:t>1</a:t>
            </a:r>
            <a:endParaRPr lang="en-US" i="0">
              <a:latin typeface="Times New Roman" pitchFamily="18" charset="0"/>
            </a:endParaRP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 rot="16287015">
            <a:off x="4429125" y="3571875"/>
            <a:ext cx="43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r>
              <a:rPr lang="en-US" i="0" baseline="-25000">
                <a:latin typeface="Times New Roman" pitchFamily="18" charset="0"/>
              </a:rPr>
              <a:t>2</a:t>
            </a:r>
            <a:endParaRPr lang="en-US" i="0">
              <a:latin typeface="Times New Roman" pitchFamily="18" charset="0"/>
            </a:endParaRP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 rot="16287015">
            <a:off x="219075" y="3571875"/>
            <a:ext cx="43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r>
              <a:rPr lang="en-US" i="0" baseline="-25000">
                <a:latin typeface="Times New Roman" pitchFamily="18" charset="0"/>
              </a:rPr>
              <a:t>2</a:t>
            </a:r>
            <a:endParaRPr lang="en-US" i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3C16-1DFB-4815-816E-9FEB110844D4}" type="slidenum">
              <a:rPr lang="en-US"/>
              <a:pPr/>
              <a:t>64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/>
              <a:t>credible set for additive</a:t>
            </a:r>
          </a:p>
        </p:txBody>
      </p:sp>
      <p:pic>
        <p:nvPicPr>
          <p:cNvPr id="325635" name="Picture 3" descr="D:\Home\campus\ncsu\rjeffectci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15950"/>
            <a:ext cx="7391400" cy="5710238"/>
          </a:xfrm>
          <a:prstGeom prst="rect">
            <a:avLst/>
          </a:prstGeom>
          <a:noFill/>
        </p:spPr>
      </p:pic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838200" y="2333625"/>
            <a:ext cx="22240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latin typeface="Times New Roman" pitchFamily="18" charset="0"/>
              </a:rPr>
              <a:t>90% &amp; 95% sets</a:t>
            </a:r>
          </a:p>
          <a:p>
            <a:r>
              <a:rPr lang="en-US" i="0">
                <a:latin typeface="Times New Roman" pitchFamily="18" charset="0"/>
              </a:rPr>
              <a:t>based on normal</a:t>
            </a:r>
          </a:p>
          <a:p>
            <a:endParaRPr lang="en-US" i="0">
              <a:latin typeface="Times New Roman" pitchFamily="18" charset="0"/>
            </a:endParaRPr>
          </a:p>
          <a:p>
            <a:r>
              <a:rPr lang="en-US" i="0">
                <a:latin typeface="Times New Roman" pitchFamily="18" charset="0"/>
              </a:rPr>
              <a:t>regression line</a:t>
            </a:r>
          </a:p>
          <a:p>
            <a:r>
              <a:rPr lang="en-US" i="0">
                <a:latin typeface="Times New Roman" pitchFamily="18" charset="0"/>
              </a:rPr>
              <a:t>corresponds to</a:t>
            </a:r>
          </a:p>
          <a:p>
            <a:r>
              <a:rPr lang="en-US" i="0">
                <a:latin typeface="Times New Roman" pitchFamily="18" charset="0"/>
              </a:rPr>
              <a:t>slope of updates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076950" y="5905500"/>
            <a:ext cx="43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r>
              <a:rPr lang="en-US" i="0" baseline="-25000">
                <a:latin typeface="Times New Roman" pitchFamily="18" charset="0"/>
              </a:rPr>
              <a:t>1</a:t>
            </a:r>
            <a:endParaRPr lang="en-US" i="0">
              <a:latin typeface="Times New Roman" pitchFamily="18" charset="0"/>
            </a:endParaRP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 rot="16287015">
            <a:off x="3362325" y="3190875"/>
            <a:ext cx="438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  <a:r>
              <a:rPr lang="en-US" i="0" baseline="-25000">
                <a:latin typeface="Times New Roman" pitchFamily="18" charset="0"/>
              </a:rPr>
              <a:t>2</a:t>
            </a:r>
            <a:endParaRPr lang="en-US" i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2002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NCSU QTL II © Brian S. Yandell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414B-5AE6-4868-9705-4E07F4FD7754}" type="slidenum">
              <a:rPr lang="en-US"/>
              <a:pPr/>
              <a:t>65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457200"/>
            <a:ext cx="8458200" cy="838200"/>
          </a:xfrm>
        </p:spPr>
        <p:txBody>
          <a:bodyPr/>
          <a:lstStyle/>
          <a:p>
            <a:r>
              <a:rPr lang="en-US" sz="4000"/>
              <a:t>multivariate updating of effects</a:t>
            </a:r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5562600" cy="4343400"/>
          </a:xfrm>
        </p:spPr>
        <p:txBody>
          <a:bodyPr/>
          <a:lstStyle/>
          <a:p>
            <a:r>
              <a:rPr lang="en-US" sz="2800"/>
              <a:t>more computations when </a:t>
            </a:r>
            <a:r>
              <a:rPr lang="en-US" sz="2800" i="1"/>
              <a:t>m </a:t>
            </a:r>
            <a:r>
              <a:rPr lang="en-US" sz="2800"/>
              <a:t>&gt; 2</a:t>
            </a:r>
          </a:p>
          <a:p>
            <a:r>
              <a:rPr lang="en-US" sz="2800"/>
              <a:t>avoid matrix inverse</a:t>
            </a:r>
          </a:p>
          <a:p>
            <a:pPr lvl="1"/>
            <a:r>
              <a:rPr lang="en-US" sz="2400"/>
              <a:t>Cholesky decomposition of matrix</a:t>
            </a:r>
          </a:p>
          <a:p>
            <a:r>
              <a:rPr lang="en-US" sz="2800"/>
              <a:t>simultaneous updates</a:t>
            </a:r>
          </a:p>
          <a:p>
            <a:pPr lvl="1"/>
            <a:r>
              <a:rPr lang="en-US" sz="2400"/>
              <a:t>effects at all loci</a:t>
            </a:r>
          </a:p>
          <a:p>
            <a:r>
              <a:rPr lang="en-US" sz="2800"/>
              <a:t>accept new locus based on</a:t>
            </a:r>
          </a:p>
          <a:p>
            <a:pPr lvl="1"/>
            <a:r>
              <a:rPr lang="en-US" sz="2400"/>
              <a:t>sampled new genos at locus</a:t>
            </a:r>
          </a:p>
          <a:p>
            <a:pPr lvl="1"/>
            <a:r>
              <a:rPr lang="en-US" sz="2400"/>
              <a:t>sampled new effects at all loci</a:t>
            </a:r>
          </a:p>
          <a:p>
            <a:r>
              <a:rPr lang="en-US" sz="2800"/>
              <a:t>also long-range positions updates</a:t>
            </a:r>
          </a:p>
        </p:txBody>
      </p:sp>
      <p:pic>
        <p:nvPicPr>
          <p:cNvPr id="326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3538" y="1295400"/>
            <a:ext cx="16224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7191375" y="1219200"/>
            <a:ext cx="9620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>
                <a:latin typeface="Times New Roman" pitchFamily="18" charset="0"/>
              </a:rPr>
              <a:t>before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7315200" y="3743325"/>
            <a:ext cx="9620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>
                <a:latin typeface="Times New Roman" pitchFamily="18" charset="0"/>
              </a:rPr>
              <a:t>after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BA1B-CFAC-4F47-9242-13E98EEAF123}" type="slidenum">
              <a:rPr lang="en-US"/>
              <a:pPr/>
              <a:t>66</a:t>
            </a:fld>
            <a:endParaRPr lang="en-US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914400"/>
          </a:xfrm>
        </p:spPr>
        <p:txBody>
          <a:bodyPr/>
          <a:lstStyle/>
          <a:p>
            <a:r>
              <a:rPr lang="en-US"/>
              <a:t>Gibbs sampler with loci indicators  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200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partition genome into intervals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at most one QTL per interval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interval = 1 cM in length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assume QTL in middle of interval</a:t>
            </a:r>
          </a:p>
          <a:p>
            <a:pPr>
              <a:lnSpc>
                <a:spcPct val="80000"/>
              </a:lnSpc>
            </a:pPr>
            <a:r>
              <a:rPr lang="en-US" sz="2000"/>
              <a:t>use loci to indicate presence/absence of QTL in each interval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 = 1 if QTL in interval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 = 0 if no QTL</a:t>
            </a:r>
          </a:p>
          <a:p>
            <a:pPr>
              <a:lnSpc>
                <a:spcPct val="80000"/>
              </a:lnSpc>
            </a:pPr>
            <a:r>
              <a:rPr lang="en-US" sz="2000">
                <a:sym typeface="Symbol" pitchFamily="18" charset="2"/>
              </a:rPr>
              <a:t>Gibbs sampler on loci indicators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ym typeface="Symbol" pitchFamily="18" charset="2"/>
              </a:rPr>
              <a:t>see work of Nengjun Yi (and earlier work of Ina Hoeschele)</a:t>
            </a:r>
          </a:p>
        </p:txBody>
      </p:sp>
      <p:graphicFrame>
        <p:nvGraphicFramePr>
          <p:cNvPr id="723972" name="Object 4"/>
          <p:cNvGraphicFramePr>
            <a:graphicFrameLocks noChangeAspect="1"/>
          </p:cNvGraphicFramePr>
          <p:nvPr/>
        </p:nvGraphicFramePr>
        <p:xfrm>
          <a:off x="2097088" y="4899025"/>
          <a:ext cx="4978400" cy="839788"/>
        </p:xfrm>
        <a:graphic>
          <a:graphicData uri="http://schemas.openxmlformats.org/presentationml/2006/ole">
            <p:oleObj spid="_x0000_s723972" name="Equation" r:id="rId4" imgW="13586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AF19-1FF2-4838-8EE8-E40E4E71C860}" type="slidenum">
              <a:rPr lang="en-US"/>
              <a:pPr/>
              <a:t>67</a:t>
            </a:fld>
            <a:endParaRPr lang="en-US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914400"/>
          </a:xfrm>
        </p:spPr>
        <p:txBody>
          <a:bodyPr/>
          <a:lstStyle/>
          <a:p>
            <a:r>
              <a:rPr lang="en-US"/>
              <a:t>Bayesian shrinkage estimation  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2189163"/>
            <a:ext cx="7196138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soft loci indicators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strength of evidence for </a:t>
            </a:r>
            <a:r>
              <a:rPr lang="en-US" sz="2000" i="1">
                <a:sym typeface="Symbol" pitchFamily="18" charset="2"/>
              </a:rPr>
              <a:t></a:t>
            </a:r>
            <a:r>
              <a:rPr lang="en-US" sz="2000" i="1" baseline="-25000">
                <a:sym typeface="Symbol" pitchFamily="18" charset="2"/>
              </a:rPr>
              <a:t>j</a:t>
            </a:r>
            <a:r>
              <a:rPr lang="en-US" sz="2000"/>
              <a:t> depends on variance of </a:t>
            </a:r>
            <a:r>
              <a:rPr lang="en-US" sz="2000" i="1">
                <a:sym typeface="Symbol" pitchFamily="18" charset="2"/>
              </a:rPr>
              <a:t></a:t>
            </a:r>
            <a:r>
              <a:rPr lang="en-US" sz="2000" i="1" baseline="-25000">
                <a:sym typeface="Symbol" pitchFamily="18" charset="2"/>
              </a:rPr>
              <a:t>j</a:t>
            </a:r>
            <a:endParaRPr lang="en-US" sz="2000" i="1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sz="2000">
                <a:sym typeface="Symbol" pitchFamily="18" charset="2"/>
              </a:rPr>
              <a:t>similar to </a:t>
            </a:r>
            <a:r>
              <a:rPr lang="en-US" sz="2000" i="1">
                <a:sym typeface="Symbol" pitchFamily="18" charset="2"/>
              </a:rPr>
              <a:t></a:t>
            </a:r>
            <a:r>
              <a:rPr lang="en-US" sz="2000">
                <a:sym typeface="Symbol" pitchFamily="18" charset="2"/>
              </a:rPr>
              <a:t> &gt; 0 on grey scale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</a:pPr>
            <a:r>
              <a:rPr lang="en-US" sz="2400"/>
              <a:t>include all possible loci in model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pseudo-markers at 1cM intervals</a:t>
            </a:r>
            <a:endParaRPr lang="en-US" sz="200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/>
              <a:t>Wang et al. (2005 </a:t>
            </a:r>
            <a:r>
              <a:rPr lang="en-US" sz="2400" i="1"/>
              <a:t>Genetics</a:t>
            </a:r>
            <a:r>
              <a:rPr lang="en-US" sz="240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Shizhong Xu group at U CA Riverside</a:t>
            </a:r>
          </a:p>
        </p:txBody>
      </p:sp>
      <p:graphicFrame>
        <p:nvGraphicFramePr>
          <p:cNvPr id="757764" name="Object 4"/>
          <p:cNvGraphicFramePr>
            <a:graphicFrameLocks noChangeAspect="1"/>
          </p:cNvGraphicFramePr>
          <p:nvPr/>
        </p:nvGraphicFramePr>
        <p:xfrm>
          <a:off x="1308100" y="4479925"/>
          <a:ext cx="6557963" cy="1679575"/>
        </p:xfrm>
        <a:graphic>
          <a:graphicData uri="http://schemas.openxmlformats.org/presentationml/2006/ole">
            <p:oleObj spid="_x0000_s757764" name="Equation" r:id="rId4" imgW="179064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F62C-C8CC-4541-AAE8-7A64F813C0F1}" type="slidenum">
              <a:rPr lang="en-US"/>
              <a:pPr/>
              <a:t>68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epistatic interactions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model space issues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Fisher-Cockerham partition vs. tree-structured?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2-QTL interactions only?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general interactions among multiple QTL?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retain model hierarchy (include main QTL)?</a:t>
            </a:r>
          </a:p>
          <a:p>
            <a:pPr>
              <a:lnSpc>
                <a:spcPct val="90000"/>
              </a:lnSpc>
            </a:pPr>
            <a:r>
              <a:rPr lang="en-US" sz="2400"/>
              <a:t>model search issues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epistasis between significant QTL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check all possible pairs when QTL included?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allow higher order epistasis?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epistasis with non-significant QTL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whole genome paired with each significant QTL?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pairs of non-significant QTL?</a:t>
            </a:r>
          </a:p>
          <a:p>
            <a:pPr>
              <a:lnSpc>
                <a:spcPct val="90000"/>
              </a:lnSpc>
            </a:pPr>
            <a:r>
              <a:rPr lang="en-US" sz="1800"/>
              <a:t>Yi et al. (2005, 2007)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AF0-FBB3-424B-8636-348C172AAA0F}" type="slidenum">
              <a:rPr lang="en-US"/>
              <a:pPr/>
              <a:t>69</a:t>
            </a:fld>
            <a:endParaRPr lang="en-US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z="4000"/>
              <a:t>5. Model Assessment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828800" algn="l"/>
                <a:tab pos="4119563" algn="l"/>
              </a:tabLst>
            </a:pPr>
            <a:r>
              <a:rPr lang="en-US" sz="2400"/>
              <a:t>balance model fit against model complexity</a:t>
            </a:r>
          </a:p>
          <a:p>
            <a:pPr>
              <a:lnSpc>
                <a:spcPct val="80000"/>
              </a:lnSpc>
              <a:buFontTx/>
              <a:buNone/>
              <a:tabLst>
                <a:tab pos="1828800" algn="l"/>
                <a:tab pos="4119563" algn="l"/>
              </a:tabLst>
            </a:pPr>
            <a:endParaRPr lang="en-US" sz="1800"/>
          </a:p>
          <a:p>
            <a:pPr>
              <a:lnSpc>
                <a:spcPct val="80000"/>
              </a:lnSpc>
              <a:buFontTx/>
              <a:buNone/>
              <a:tabLst>
                <a:tab pos="1828800" algn="l"/>
                <a:tab pos="4119563" algn="l"/>
              </a:tabLst>
            </a:pPr>
            <a:r>
              <a:rPr lang="en-US" sz="1800"/>
              <a:t>		smaller model	bigger model</a:t>
            </a:r>
          </a:p>
          <a:p>
            <a:pPr>
              <a:lnSpc>
                <a:spcPct val="80000"/>
              </a:lnSpc>
              <a:buFontTx/>
              <a:buNone/>
              <a:tabLst>
                <a:tab pos="1828800" algn="l"/>
                <a:tab pos="4119563" algn="l"/>
              </a:tabLst>
            </a:pPr>
            <a:r>
              <a:rPr lang="en-US" sz="1800"/>
              <a:t>model fit	miss key features	fits better</a:t>
            </a:r>
          </a:p>
          <a:p>
            <a:pPr>
              <a:lnSpc>
                <a:spcPct val="80000"/>
              </a:lnSpc>
              <a:buFontTx/>
              <a:buNone/>
              <a:tabLst>
                <a:tab pos="1828800" algn="l"/>
                <a:tab pos="4119563" algn="l"/>
              </a:tabLst>
            </a:pPr>
            <a:r>
              <a:rPr lang="en-US" sz="1800"/>
              <a:t>prediction	may be biased	no bias</a:t>
            </a:r>
          </a:p>
          <a:p>
            <a:pPr>
              <a:lnSpc>
                <a:spcPct val="80000"/>
              </a:lnSpc>
              <a:buFontTx/>
              <a:buNone/>
              <a:tabLst>
                <a:tab pos="1828800" algn="l"/>
                <a:tab pos="4119563" algn="l"/>
              </a:tabLst>
            </a:pPr>
            <a:r>
              <a:rPr lang="en-US" sz="1800"/>
              <a:t>interpretation	easier	more complicated</a:t>
            </a:r>
          </a:p>
          <a:p>
            <a:pPr>
              <a:lnSpc>
                <a:spcPct val="80000"/>
              </a:lnSpc>
              <a:buFontTx/>
              <a:buNone/>
              <a:tabLst>
                <a:tab pos="1828800" algn="l"/>
                <a:tab pos="4119563" algn="l"/>
              </a:tabLst>
            </a:pPr>
            <a:r>
              <a:rPr lang="en-US" sz="1800"/>
              <a:t>parameters	low variance	high variance</a:t>
            </a:r>
          </a:p>
          <a:p>
            <a:pPr>
              <a:lnSpc>
                <a:spcPct val="80000"/>
              </a:lnSpc>
              <a:buFontTx/>
              <a:buNone/>
              <a:tabLst>
                <a:tab pos="1828800" algn="l"/>
                <a:tab pos="4119563" algn="l"/>
              </a:tabLst>
            </a:pPr>
            <a:endParaRPr lang="en-US" sz="1800"/>
          </a:p>
          <a:p>
            <a:pPr>
              <a:lnSpc>
                <a:spcPct val="80000"/>
              </a:lnSpc>
              <a:tabLst>
                <a:tab pos="1828800" algn="l"/>
                <a:tab pos="4119563" algn="l"/>
              </a:tabLst>
            </a:pPr>
            <a:r>
              <a:rPr lang="en-US" sz="2400"/>
              <a:t>information criteria: penalize likelihood by model size</a:t>
            </a:r>
          </a:p>
          <a:p>
            <a:pPr lvl="1">
              <a:lnSpc>
                <a:spcPct val="80000"/>
              </a:lnSpc>
              <a:tabLst>
                <a:tab pos="1828800" algn="l"/>
                <a:tab pos="4119563" algn="l"/>
              </a:tabLst>
            </a:pPr>
            <a:r>
              <a:rPr lang="en-US" sz="2000"/>
              <a:t>compare IC = </a:t>
            </a:r>
            <a:r>
              <a:rPr lang="en-US" sz="2000">
                <a:cs typeface="Times New Roman" pitchFamily="18" charset="0"/>
              </a:rPr>
              <a:t>–</a:t>
            </a:r>
            <a:r>
              <a:rPr lang="en-US" sz="2000"/>
              <a:t> 2 log </a:t>
            </a:r>
            <a:r>
              <a:rPr lang="en-US" sz="2000" i="1"/>
              <a:t>L</a:t>
            </a:r>
            <a:r>
              <a:rPr lang="en-US" sz="2000"/>
              <a:t>( model</a:t>
            </a:r>
            <a:r>
              <a:rPr lang="en-US" sz="2000" i="1"/>
              <a:t> </a:t>
            </a:r>
            <a:r>
              <a:rPr lang="en-US" sz="2000"/>
              <a:t>| data</a:t>
            </a:r>
            <a:r>
              <a:rPr lang="en-US" sz="2000" i="1"/>
              <a:t> </a:t>
            </a:r>
            <a:r>
              <a:rPr lang="en-US" sz="2000"/>
              <a:t>) + penalty(model size)</a:t>
            </a:r>
          </a:p>
          <a:p>
            <a:pPr>
              <a:lnSpc>
                <a:spcPct val="80000"/>
              </a:lnSpc>
              <a:tabLst>
                <a:tab pos="1828800" algn="l"/>
                <a:tab pos="4119563" algn="l"/>
              </a:tabLst>
            </a:pPr>
            <a:r>
              <a:rPr lang="en-US" sz="2400"/>
              <a:t>Bayes factors: balance posterior by prior choice</a:t>
            </a:r>
          </a:p>
          <a:p>
            <a:pPr lvl="1">
              <a:lnSpc>
                <a:spcPct val="80000"/>
              </a:lnSpc>
              <a:tabLst>
                <a:tab pos="1828800" algn="l"/>
                <a:tab pos="4119563" algn="l"/>
              </a:tabLst>
            </a:pPr>
            <a:r>
              <a:rPr lang="en-US" sz="2000"/>
              <a:t>compare pr( data</a:t>
            </a:r>
            <a:r>
              <a:rPr lang="en-US" sz="2000" i="1"/>
              <a:t> </a:t>
            </a:r>
            <a:r>
              <a:rPr lang="en-US" sz="2000"/>
              <a:t>| model)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333C0-0770-43E1-9BD4-7D240192464C}" type="slidenum">
              <a:rPr lang="en-US"/>
              <a:pPr/>
              <a:t>7</a:t>
            </a:fld>
            <a:endParaRPr 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4000"/>
              <a:t>2. Bayesian vs. classical QTL study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460375" indent="-460375">
              <a:lnSpc>
                <a:spcPct val="80000"/>
              </a:lnSpc>
            </a:pPr>
            <a:r>
              <a:rPr lang="en-US" sz="2800"/>
              <a:t>classical study</a:t>
            </a:r>
          </a:p>
          <a:p>
            <a:pPr marL="1222375" lvl="1" indent="-533400">
              <a:lnSpc>
                <a:spcPct val="80000"/>
              </a:lnSpc>
            </a:pPr>
            <a:r>
              <a:rPr lang="en-US" sz="2400" b="1" i="1"/>
              <a:t>maximize</a:t>
            </a:r>
            <a:r>
              <a:rPr lang="en-US" sz="2400"/>
              <a:t> over unknown effects</a:t>
            </a:r>
          </a:p>
          <a:p>
            <a:pPr marL="1222375" lvl="1" indent="-533400">
              <a:lnSpc>
                <a:spcPct val="80000"/>
              </a:lnSpc>
            </a:pPr>
            <a:r>
              <a:rPr lang="en-US" sz="2400" b="1" i="1"/>
              <a:t>test</a:t>
            </a:r>
            <a:r>
              <a:rPr lang="en-US" sz="2400"/>
              <a:t> for detection of QTL at loci</a:t>
            </a:r>
          </a:p>
          <a:p>
            <a:pPr marL="1222375" lvl="1" indent="-533400">
              <a:lnSpc>
                <a:spcPct val="80000"/>
              </a:lnSpc>
            </a:pPr>
            <a:r>
              <a:rPr lang="en-US" sz="2400"/>
              <a:t>model selection in stepwise fashion</a:t>
            </a:r>
          </a:p>
          <a:p>
            <a:pPr marL="460375" indent="-460375">
              <a:lnSpc>
                <a:spcPct val="80000"/>
              </a:lnSpc>
            </a:pPr>
            <a:r>
              <a:rPr lang="en-US" sz="2800"/>
              <a:t>Bayesian study</a:t>
            </a:r>
          </a:p>
          <a:p>
            <a:pPr marL="1222375" lvl="1" indent="-533400">
              <a:lnSpc>
                <a:spcPct val="80000"/>
              </a:lnSpc>
            </a:pPr>
            <a:r>
              <a:rPr lang="en-US" sz="2400" b="1" i="1"/>
              <a:t>average</a:t>
            </a:r>
            <a:r>
              <a:rPr lang="en-US" sz="2400"/>
              <a:t> over unknown effects</a:t>
            </a:r>
          </a:p>
          <a:p>
            <a:pPr marL="1222375" lvl="1" indent="-533400">
              <a:lnSpc>
                <a:spcPct val="80000"/>
              </a:lnSpc>
            </a:pPr>
            <a:r>
              <a:rPr lang="en-US" sz="2400" b="1" i="1"/>
              <a:t>estimate</a:t>
            </a:r>
            <a:r>
              <a:rPr lang="en-US" sz="2400"/>
              <a:t> chance of detecting QTL</a:t>
            </a:r>
          </a:p>
          <a:p>
            <a:pPr marL="1222375" lvl="1" indent="-533400">
              <a:lnSpc>
                <a:spcPct val="80000"/>
              </a:lnSpc>
            </a:pPr>
            <a:r>
              <a:rPr lang="en-US" sz="2400"/>
              <a:t>sample all possible models</a:t>
            </a:r>
          </a:p>
          <a:p>
            <a:pPr marL="460375" indent="-460375">
              <a:lnSpc>
                <a:spcPct val="80000"/>
              </a:lnSpc>
            </a:pPr>
            <a:r>
              <a:rPr lang="en-US" sz="2800"/>
              <a:t>both approaches</a:t>
            </a:r>
          </a:p>
          <a:p>
            <a:pPr marL="1222375" lvl="1" indent="-533400">
              <a:lnSpc>
                <a:spcPct val="80000"/>
              </a:lnSpc>
            </a:pPr>
            <a:r>
              <a:rPr lang="en-US" sz="2400"/>
              <a:t>average over missing QTL genotypes</a:t>
            </a:r>
            <a:endParaRPr lang="en-US" sz="2400" i="1"/>
          </a:p>
          <a:p>
            <a:pPr marL="1222375" lvl="1" indent="-533400">
              <a:lnSpc>
                <a:spcPct val="80000"/>
              </a:lnSpc>
            </a:pPr>
            <a:r>
              <a:rPr lang="en-US" sz="2400">
                <a:cs typeface="Times New Roman" pitchFamily="18" charset="0"/>
              </a:rPr>
              <a:t>scan over possible loci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280E-2256-4D4F-A815-7EF301A8AA09}" type="slidenum">
              <a:rPr lang="en-US"/>
              <a:pPr/>
              <a:t>70</a:t>
            </a:fld>
            <a:endParaRPr lang="en-US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4000"/>
              <a:t>Bayes factors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ratio of model likelihoods</a:t>
            </a:r>
          </a:p>
          <a:p>
            <a:pPr lvl="1">
              <a:lnSpc>
                <a:spcPct val="90000"/>
              </a:lnSpc>
            </a:pPr>
            <a:r>
              <a:rPr lang="en-US"/>
              <a:t>ratio of posterior to prior odds for architectures</a:t>
            </a:r>
          </a:p>
          <a:p>
            <a:pPr lvl="1">
              <a:lnSpc>
                <a:spcPct val="90000"/>
              </a:lnSpc>
            </a:pPr>
            <a:r>
              <a:rPr lang="en-US"/>
              <a:t>average over unknown effects (</a:t>
            </a:r>
            <a:r>
              <a:rPr lang="en-US" i="1">
                <a:cs typeface="Times New Roman" pitchFamily="18" charset="0"/>
              </a:rPr>
              <a:t>µ</a:t>
            </a:r>
            <a:r>
              <a:rPr lang="en-US"/>
              <a:t>) and loci (</a:t>
            </a:r>
            <a:r>
              <a:rPr lang="en-US" i="1">
                <a:sym typeface="Symbol" pitchFamily="18" charset="2"/>
              </a:rPr>
              <a:t>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roughly equivalent to BIC</a:t>
            </a:r>
          </a:p>
          <a:p>
            <a:pPr lvl="1">
              <a:lnSpc>
                <a:spcPct val="90000"/>
              </a:lnSpc>
            </a:pPr>
            <a:r>
              <a:rPr lang="en-US"/>
              <a:t>BIC maximizes over unknowns</a:t>
            </a:r>
          </a:p>
          <a:p>
            <a:pPr lvl="1">
              <a:lnSpc>
                <a:spcPct val="90000"/>
              </a:lnSpc>
            </a:pPr>
            <a:r>
              <a:rPr lang="en-US"/>
              <a:t>BF averages over unknowns</a:t>
            </a:r>
          </a:p>
        </p:txBody>
      </p:sp>
      <p:graphicFrame>
        <p:nvGraphicFramePr>
          <p:cNvPr id="932868" name="Object 4"/>
          <p:cNvGraphicFramePr>
            <a:graphicFrameLocks noChangeAspect="1"/>
          </p:cNvGraphicFramePr>
          <p:nvPr/>
        </p:nvGraphicFramePr>
        <p:xfrm>
          <a:off x="696913" y="5395913"/>
          <a:ext cx="7370762" cy="504825"/>
        </p:xfrm>
        <a:graphic>
          <a:graphicData uri="http://schemas.openxmlformats.org/presentationml/2006/ole">
            <p:oleObj spid="_x0000_s932868" name="Equation" r:id="rId4" imgW="3301920" imgH="228600" progId="Equation.3">
              <p:embed/>
            </p:oleObj>
          </a:graphicData>
        </a:graphic>
      </p:graphicFrame>
      <p:graphicFrame>
        <p:nvGraphicFramePr>
          <p:cNvPr id="932869" name="Object 5"/>
          <p:cNvGraphicFramePr>
            <a:graphicFrameLocks noChangeAspect="1"/>
          </p:cNvGraphicFramePr>
          <p:nvPr/>
        </p:nvGraphicFramePr>
        <p:xfrm>
          <a:off x="2303463" y="2895600"/>
          <a:ext cx="3368675" cy="911225"/>
        </p:xfrm>
        <a:graphic>
          <a:graphicData uri="http://schemas.openxmlformats.org/presentationml/2006/ole">
            <p:oleObj spid="_x0000_s932869" name="Equation" r:id="rId5" imgW="15872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A960-AB0C-4632-9648-B62B9B1D7C57}" type="slidenum">
              <a:rPr lang="en-US"/>
              <a:pPr/>
              <a:t>71</a:t>
            </a:fld>
            <a:endParaRPr lang="en-US"/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sz="4000"/>
              <a:t>issues in computing Bayes factors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/>
              <a:t>BF</a:t>
            </a:r>
            <a:r>
              <a:rPr lang="en-US" sz="2800"/>
              <a:t> insensitive to shape of prior on </a:t>
            </a:r>
            <a:r>
              <a:rPr lang="en-US" sz="2800" i="1"/>
              <a:t>A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geometric, Poisson, uniform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precision improves when prior mimics posterior</a:t>
            </a:r>
          </a:p>
          <a:p>
            <a:pPr>
              <a:lnSpc>
                <a:spcPct val="80000"/>
              </a:lnSpc>
            </a:pPr>
            <a:r>
              <a:rPr lang="en-US" sz="2800" i="1"/>
              <a:t>BF</a:t>
            </a:r>
            <a:r>
              <a:rPr lang="en-US" sz="2800"/>
              <a:t> sensitivity to prior variance on effects </a:t>
            </a:r>
            <a:r>
              <a:rPr lang="en-US" sz="2800" i="1">
                <a:sym typeface="Symbol" pitchFamily="18" charset="2"/>
              </a:rPr>
              <a:t>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prior variance should reflect data variability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resolved by using hyper-priors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automatic algorithm; no need for user tuning</a:t>
            </a:r>
          </a:p>
          <a:p>
            <a:pPr>
              <a:lnSpc>
                <a:spcPct val="90000"/>
              </a:lnSpc>
            </a:pPr>
            <a:r>
              <a:rPr lang="en-US" sz="2800"/>
              <a:t>easy to compute Bayes factors from samples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apply Bayes’ rule and solve for </a:t>
            </a:r>
            <a:r>
              <a:rPr lang="en-US" sz="2400">
                <a:solidFill>
                  <a:srgbClr val="FF0000"/>
                </a:solidFill>
              </a:rPr>
              <a:t>pr(</a:t>
            </a:r>
            <a:r>
              <a:rPr lang="en-US" sz="2400" i="1">
                <a:solidFill>
                  <a:srgbClr val="FF0000"/>
                </a:solidFill>
              </a:rPr>
              <a:t>y | m, A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en-US" sz="2400"/>
              <a:t> </a:t>
            </a:r>
            <a:endParaRPr lang="en-US" sz="2400" i="1"/>
          </a:p>
          <a:p>
            <a:pPr lvl="2">
              <a:lnSpc>
                <a:spcPct val="90000"/>
              </a:lnSpc>
            </a:pPr>
            <a:r>
              <a:rPr lang="en-US" sz="2000"/>
              <a:t>pr(</a:t>
            </a:r>
            <a:r>
              <a:rPr lang="en-US" sz="2000" i="1"/>
              <a:t>A</a:t>
            </a:r>
            <a:r>
              <a:rPr lang="en-US" sz="2000"/>
              <a:t> </a:t>
            </a:r>
            <a:r>
              <a:rPr lang="en-US" sz="2000" i="1"/>
              <a:t>| y, m</a:t>
            </a:r>
            <a:r>
              <a:rPr lang="en-US" sz="2000"/>
              <a:t>) = </a:t>
            </a:r>
            <a:r>
              <a:rPr lang="en-US" sz="2000">
                <a:solidFill>
                  <a:srgbClr val="FF0000"/>
                </a:solidFill>
              </a:rPr>
              <a:t>pr(</a:t>
            </a:r>
            <a:r>
              <a:rPr lang="en-US" sz="2000" i="1">
                <a:solidFill>
                  <a:srgbClr val="FF0000"/>
                </a:solidFill>
              </a:rPr>
              <a:t>y | m, A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 pr(</a:t>
            </a:r>
            <a:r>
              <a:rPr lang="en-US" sz="2000" i="1"/>
              <a:t>A</a:t>
            </a:r>
            <a:r>
              <a:rPr lang="en-US" sz="2000"/>
              <a:t> |</a:t>
            </a:r>
            <a:r>
              <a:rPr lang="en-US" sz="2000" i="1"/>
              <a:t> m</a:t>
            </a:r>
            <a:r>
              <a:rPr lang="en-US" sz="2000"/>
              <a:t>) / constant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pr(data|model) = constant * pr(model|data) / pr(model)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posterior pr(</a:t>
            </a:r>
            <a:r>
              <a:rPr lang="en-US" sz="2400" i="1"/>
              <a:t>A</a:t>
            </a:r>
            <a:r>
              <a:rPr lang="en-US" sz="2400"/>
              <a:t> </a:t>
            </a:r>
            <a:r>
              <a:rPr lang="en-US" sz="2400" i="1"/>
              <a:t>| y, m</a:t>
            </a:r>
            <a:r>
              <a:rPr lang="en-US" sz="2400"/>
              <a:t>) is marginal histogram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304-EBF4-4DCE-A082-3A4D4AAB3119}" type="slidenum">
              <a:rPr lang="en-US"/>
              <a:pPr/>
              <a:t>72</a:t>
            </a:fld>
            <a:endParaRPr lang="en-US"/>
          </a:p>
        </p:txBody>
      </p:sp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/>
          <a:lstStyle/>
          <a:p>
            <a:r>
              <a:rPr lang="en-US"/>
              <a:t>Bayes factors and genetic model </a:t>
            </a:r>
            <a:r>
              <a:rPr lang="en-US" i="1"/>
              <a:t>A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r>
              <a:rPr lang="en-US" i="1"/>
              <a:t>|A| = </a:t>
            </a:r>
            <a:r>
              <a:rPr lang="en-US"/>
              <a:t>number of QTL</a:t>
            </a:r>
            <a:endParaRPr lang="en-US" i="1"/>
          </a:p>
          <a:p>
            <a:pPr lvl="1"/>
            <a:r>
              <a:rPr lang="en-US"/>
              <a:t>prior pr(</a:t>
            </a:r>
            <a:r>
              <a:rPr lang="en-US" i="1"/>
              <a:t>A</a:t>
            </a:r>
            <a:r>
              <a:rPr lang="en-US"/>
              <a:t>) chosen by user</a:t>
            </a:r>
          </a:p>
          <a:p>
            <a:pPr lvl="1"/>
            <a:r>
              <a:rPr lang="en-US"/>
              <a:t>posterior pr(</a:t>
            </a:r>
            <a:r>
              <a:rPr lang="en-US" i="1"/>
              <a:t>A|y,m</a:t>
            </a:r>
            <a:r>
              <a:rPr lang="en-US"/>
              <a:t>)</a:t>
            </a:r>
          </a:p>
          <a:p>
            <a:pPr marL="1085850" lvl="2"/>
            <a:r>
              <a:rPr lang="en-US"/>
              <a:t>sampled marginal histogram</a:t>
            </a:r>
          </a:p>
          <a:p>
            <a:pPr marL="1085850" lvl="2"/>
            <a:r>
              <a:rPr lang="en-US"/>
              <a:t>shape affected by prior pr(</a:t>
            </a:r>
            <a:r>
              <a:rPr lang="en-US" i="1"/>
              <a:t>A</a:t>
            </a:r>
            <a:r>
              <a:rPr lang="en-US"/>
              <a:t>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pattern of QTL across genome</a:t>
            </a:r>
          </a:p>
          <a:p>
            <a:r>
              <a:rPr lang="en-US"/>
              <a:t>gene action and epistasis</a:t>
            </a:r>
          </a:p>
        </p:txBody>
      </p:sp>
      <p:graphicFrame>
        <p:nvGraphicFramePr>
          <p:cNvPr id="967684" name="Object 4"/>
          <p:cNvGraphicFramePr>
            <a:graphicFrameLocks noChangeAspect="1"/>
          </p:cNvGraphicFramePr>
          <p:nvPr/>
        </p:nvGraphicFramePr>
        <p:xfrm>
          <a:off x="1095375" y="3660775"/>
          <a:ext cx="4846638" cy="987425"/>
        </p:xfrm>
        <a:graphic>
          <a:graphicData uri="http://schemas.openxmlformats.org/presentationml/2006/ole">
            <p:oleObj spid="_x0000_s967684" name="Equation" r:id="rId4" imgW="2057400" imgH="419040" progId="Equation.3">
              <p:embed/>
            </p:oleObj>
          </a:graphicData>
        </a:graphic>
      </p:graphicFrame>
      <p:pic>
        <p:nvPicPr>
          <p:cNvPr id="9676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301750"/>
            <a:ext cx="26670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7686" name="Text Box 6"/>
          <p:cNvSpPr txBox="1">
            <a:spLocks noChangeArrowheads="1"/>
          </p:cNvSpPr>
          <p:nvPr/>
        </p:nvSpPr>
        <p:spPr bwMode="auto">
          <a:xfrm>
            <a:off x="7467600" y="1387475"/>
            <a:ext cx="9239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geometric  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3B8A-C109-4213-8D33-1833A85D11AF}" type="slidenum">
              <a:rPr lang="en-US"/>
              <a:pPr/>
              <a:t>73</a:t>
            </a:fld>
            <a:endParaRPr lang="en-US"/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685800"/>
          </a:xfrm>
        </p:spPr>
        <p:txBody>
          <a:bodyPr/>
          <a:lstStyle/>
          <a:p>
            <a:r>
              <a:rPr lang="en-US" sz="4000"/>
              <a:t>BF sensitivity to fixed prior for effects</a:t>
            </a:r>
          </a:p>
        </p:txBody>
      </p:sp>
      <p:graphicFrame>
        <p:nvGraphicFramePr>
          <p:cNvPr id="969731" name="Object 3"/>
          <p:cNvGraphicFramePr>
            <a:graphicFrameLocks noChangeAspect="1"/>
          </p:cNvGraphicFramePr>
          <p:nvPr/>
        </p:nvGraphicFramePr>
        <p:xfrm>
          <a:off x="1597025" y="5483225"/>
          <a:ext cx="5721350" cy="582613"/>
        </p:xfrm>
        <a:graphic>
          <a:graphicData uri="http://schemas.openxmlformats.org/presentationml/2006/ole">
            <p:oleObj spid="_x0000_s969731" name="Equation" r:id="rId4" imgW="2489040" imgH="253800" progId="Equation.3">
              <p:embed/>
            </p:oleObj>
          </a:graphicData>
        </a:graphic>
      </p:graphicFrame>
      <p:pic>
        <p:nvPicPr>
          <p:cNvPr id="969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5650" y="1447800"/>
            <a:ext cx="50927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00F0-5613-434D-920F-F59D8DA45EAE}" type="slidenum">
              <a:rPr lang="en-US"/>
              <a:pPr/>
              <a:t>74</a:t>
            </a:fld>
            <a:endParaRPr lang="en-US"/>
          </a:p>
        </p:txBody>
      </p:sp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685800"/>
          </a:xfrm>
        </p:spPr>
        <p:txBody>
          <a:bodyPr/>
          <a:lstStyle/>
          <a:p>
            <a:r>
              <a:rPr lang="en-US" sz="4000"/>
              <a:t>BF insensitivity to random effects prior</a:t>
            </a:r>
          </a:p>
        </p:txBody>
      </p:sp>
      <p:graphicFrame>
        <p:nvGraphicFramePr>
          <p:cNvPr id="971779" name="Object 3"/>
          <p:cNvGraphicFramePr>
            <a:graphicFrameLocks noChangeAspect="1"/>
          </p:cNvGraphicFramePr>
          <p:nvPr/>
        </p:nvGraphicFramePr>
        <p:xfrm>
          <a:off x="1022350" y="5365750"/>
          <a:ext cx="6916738" cy="581025"/>
        </p:xfrm>
        <a:graphic>
          <a:graphicData uri="http://schemas.openxmlformats.org/presentationml/2006/ole">
            <p:oleObj spid="_x0000_s971779" name="Equation" r:id="rId4" imgW="3009600" imgH="253800" progId="Equation.3">
              <p:embed/>
            </p:oleObj>
          </a:graphicData>
        </a:graphic>
      </p:graphicFrame>
      <p:pic>
        <p:nvPicPr>
          <p:cNvPr id="9717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513" y="1295400"/>
            <a:ext cx="805497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9DC6-9CA2-4DA1-B153-2DDEC0F1F034}" type="slidenum">
              <a:rPr lang="en-US"/>
              <a:pPr/>
              <a:t>75</a:t>
            </a:fld>
            <a:endParaRPr lang="en-U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BF scan by QTL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67600" cy="2819400"/>
          </a:xfrm>
        </p:spPr>
        <p:txBody>
          <a:bodyPr/>
          <a:lstStyle/>
          <a:p>
            <a:r>
              <a:rPr lang="en-US" sz="2800"/>
              <a:t>compare models with and without QTL at </a:t>
            </a:r>
            <a:r>
              <a:rPr lang="en-US" sz="2800">
                <a:sym typeface="Symbol" pitchFamily="18" charset="2"/>
              </a:rPr>
              <a:t></a:t>
            </a:r>
          </a:p>
          <a:p>
            <a:pPr lvl="1"/>
            <a:r>
              <a:rPr lang="en-US" sz="2400">
                <a:sym typeface="Symbol" pitchFamily="18" charset="2"/>
              </a:rPr>
              <a:t>average over all possible models</a:t>
            </a:r>
          </a:p>
          <a:p>
            <a:pPr lvl="1"/>
            <a:r>
              <a:rPr lang="en-US" sz="2400">
                <a:sym typeface="Symbol" pitchFamily="18" charset="2"/>
              </a:rPr>
              <a:t>estimate as ratio of samples with/without QTL</a:t>
            </a:r>
          </a:p>
          <a:p>
            <a:r>
              <a:rPr lang="en-US" sz="2800">
                <a:sym typeface="Symbol" pitchFamily="18" charset="2"/>
              </a:rPr>
              <a:t>scan over genome for peaks</a:t>
            </a:r>
          </a:p>
          <a:p>
            <a:pPr lvl="1"/>
            <a:r>
              <a:rPr lang="en-US" sz="2400">
                <a:sym typeface="Symbol" pitchFamily="18" charset="2"/>
              </a:rPr>
              <a:t>2log(BF) seems to have similar properties to LPD</a:t>
            </a:r>
          </a:p>
        </p:txBody>
      </p:sp>
      <p:graphicFrame>
        <p:nvGraphicFramePr>
          <p:cNvPr id="9390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557338" y="4648200"/>
          <a:ext cx="5335587" cy="1079500"/>
        </p:xfrm>
        <a:graphic>
          <a:graphicData uri="http://schemas.openxmlformats.org/presentationml/2006/ole">
            <p:oleObj spid="_x0000_s939012" name="Equation" r:id="rId4" imgW="20700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1DA8-B2F4-4AD3-8B2C-F3F7E9BBB585}" type="slidenum">
              <a:rPr lang="en-US"/>
              <a:pPr/>
              <a:t>76</a:t>
            </a:fld>
            <a:endParaRPr lang="en-US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model averaging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average summaries over multiple architectures</a:t>
            </a:r>
          </a:p>
          <a:p>
            <a:r>
              <a:rPr lang="en-US"/>
              <a:t>avoid selection of “best” model</a:t>
            </a:r>
          </a:p>
          <a:p>
            <a:r>
              <a:rPr lang="en-US"/>
              <a:t>focus on “better” models</a:t>
            </a:r>
          </a:p>
          <a:p>
            <a:r>
              <a:rPr lang="en-US"/>
              <a:t>examples in data talk later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65DB-82CE-4760-A0E8-83747B9D1440}" type="slidenum">
              <a:rPr lang="en-US"/>
              <a:pPr/>
              <a:t>77</a:t>
            </a:fld>
            <a:endParaRPr lang="en-US"/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analysis of hyper data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marginal scans of genome</a:t>
            </a:r>
          </a:p>
          <a:p>
            <a:pPr lvl="1">
              <a:lnSpc>
                <a:spcPct val="90000"/>
              </a:lnSpc>
            </a:pPr>
            <a:r>
              <a:rPr lang="en-US"/>
              <a:t>detect significant loci</a:t>
            </a:r>
          </a:p>
          <a:p>
            <a:pPr lvl="1">
              <a:lnSpc>
                <a:spcPct val="90000"/>
              </a:lnSpc>
            </a:pPr>
            <a:r>
              <a:rPr lang="en-US"/>
              <a:t>infer main and epistatic QTL, GxE</a:t>
            </a:r>
          </a:p>
          <a:p>
            <a:pPr>
              <a:lnSpc>
                <a:spcPct val="90000"/>
              </a:lnSpc>
            </a:pPr>
            <a:r>
              <a:rPr lang="en-US"/>
              <a:t>infer most probable genetic architecture</a:t>
            </a:r>
          </a:p>
          <a:p>
            <a:pPr lvl="1">
              <a:lnSpc>
                <a:spcPct val="90000"/>
              </a:lnSpc>
            </a:pPr>
            <a:r>
              <a:rPr lang="en-US"/>
              <a:t>number of QTL</a:t>
            </a:r>
          </a:p>
          <a:p>
            <a:pPr lvl="1">
              <a:lnSpc>
                <a:spcPct val="90000"/>
              </a:lnSpc>
            </a:pPr>
            <a:r>
              <a:rPr lang="en-US"/>
              <a:t>chromosome pattern of QTL with epistasis</a:t>
            </a:r>
          </a:p>
          <a:p>
            <a:pPr>
              <a:lnSpc>
                <a:spcPct val="90000"/>
              </a:lnSpc>
            </a:pPr>
            <a:r>
              <a:rPr lang="en-US"/>
              <a:t>diagnostic summaries</a:t>
            </a:r>
          </a:p>
          <a:p>
            <a:pPr lvl="1">
              <a:lnSpc>
                <a:spcPct val="90000"/>
              </a:lnSpc>
            </a:pPr>
            <a:r>
              <a:rPr lang="en-US"/>
              <a:t>heritability, unexplained variation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BF58-53A7-4FC1-A8F6-1E7C26E09761}" type="slidenum">
              <a:rPr lang="en-US"/>
              <a:pPr/>
              <a:t>78</a:t>
            </a:fld>
            <a:endParaRPr lang="en-US"/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scans of genome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LPD and 2log(BF) “tests” for each locus</a:t>
            </a:r>
          </a:p>
          <a:p>
            <a:r>
              <a:rPr lang="en-US"/>
              <a:t>estimates of QTL effects at each locus</a:t>
            </a:r>
          </a:p>
          <a:p>
            <a:r>
              <a:rPr lang="en-US"/>
              <a:t>separately infer main effects and epistasis</a:t>
            </a:r>
          </a:p>
          <a:p>
            <a:pPr lvl="1"/>
            <a:r>
              <a:rPr lang="en-US"/>
              <a:t>main effect for each locus (blue)</a:t>
            </a:r>
          </a:p>
          <a:p>
            <a:pPr lvl="1"/>
            <a:r>
              <a:rPr lang="en-US"/>
              <a:t>epistasis for loci paired with another (purple)</a:t>
            </a:r>
          </a:p>
          <a:p>
            <a:pPr lvl="2"/>
            <a:r>
              <a:rPr lang="en-US"/>
              <a:t>identify epistatic QTL in 1-D scan</a:t>
            </a:r>
          </a:p>
          <a:p>
            <a:pPr lvl="2"/>
            <a:r>
              <a:rPr lang="en-US"/>
              <a:t>infer pairing in 2-D scan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1D5B-FFCD-4B88-9FD3-0A34289E4B5E}" type="slidenum">
              <a:rPr lang="en-US"/>
              <a:pPr/>
              <a:t>79</a:t>
            </a:fld>
            <a:endParaRPr lang="en-US"/>
          </a:p>
        </p:txBody>
      </p:sp>
      <p:pic>
        <p:nvPicPr>
          <p:cNvPr id="850949" name="Picture 5" descr="hyperscan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4000"/>
              <a:t>hyper data: scanone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DA7B-D9F6-4192-A088-57F6A298E96E}" type="slidenum">
              <a:rPr lang="en-US"/>
              <a:pPr/>
              <a:t>8</a:t>
            </a:fld>
            <a:endParaRPr 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609600"/>
          </a:xfrm>
        </p:spPr>
        <p:txBody>
          <a:bodyPr/>
          <a:lstStyle/>
          <a:p>
            <a:r>
              <a:rPr lang="en-US"/>
              <a:t>QTL model selection: key players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observed measurements</a:t>
            </a:r>
          </a:p>
          <a:p>
            <a:pPr lvl="1">
              <a:lnSpc>
                <a:spcPct val="80000"/>
              </a:lnSpc>
            </a:pPr>
            <a:r>
              <a:rPr lang="en-US" sz="1600" i="1"/>
              <a:t>y</a:t>
            </a:r>
            <a:r>
              <a:rPr lang="en-US" sz="1600"/>
              <a:t> = phenotypic trait</a:t>
            </a:r>
            <a:endParaRPr lang="en-US" sz="1600" i="1"/>
          </a:p>
          <a:p>
            <a:pPr lvl="1">
              <a:lnSpc>
                <a:spcPct val="80000"/>
              </a:lnSpc>
            </a:pPr>
            <a:r>
              <a:rPr lang="en-US" sz="1600" i="1"/>
              <a:t>m</a:t>
            </a:r>
            <a:r>
              <a:rPr lang="en-US" sz="1600"/>
              <a:t> = markers &amp; linkage map</a:t>
            </a:r>
          </a:p>
          <a:p>
            <a:pPr lvl="1">
              <a:lnSpc>
                <a:spcPct val="80000"/>
              </a:lnSpc>
            </a:pPr>
            <a:r>
              <a:rPr lang="en-US" sz="1600" i="1"/>
              <a:t>i = </a:t>
            </a:r>
            <a:r>
              <a:rPr lang="en-US" sz="1600"/>
              <a:t>individual index (1,…,</a:t>
            </a:r>
            <a:r>
              <a:rPr lang="en-US" sz="1600" i="1"/>
              <a:t>n</a:t>
            </a:r>
            <a:r>
              <a:rPr lang="en-US" sz="1600"/>
              <a:t>)</a:t>
            </a:r>
            <a:endParaRPr lang="en-US" sz="1600" i="1"/>
          </a:p>
          <a:p>
            <a:pPr>
              <a:lnSpc>
                <a:spcPct val="80000"/>
              </a:lnSpc>
            </a:pPr>
            <a:r>
              <a:rPr lang="en-US" sz="1800"/>
              <a:t>missing data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missing marker data</a:t>
            </a:r>
          </a:p>
          <a:p>
            <a:pPr lvl="1">
              <a:lnSpc>
                <a:spcPct val="80000"/>
              </a:lnSpc>
            </a:pPr>
            <a:r>
              <a:rPr lang="en-US" sz="1600" i="1"/>
              <a:t>q = </a:t>
            </a:r>
            <a:r>
              <a:rPr lang="en-US" sz="1600"/>
              <a:t>QT genotypes</a:t>
            </a:r>
          </a:p>
          <a:p>
            <a:pPr lvl="2">
              <a:lnSpc>
                <a:spcPct val="80000"/>
              </a:lnSpc>
            </a:pPr>
            <a:r>
              <a:rPr lang="en-US" sz="1400"/>
              <a:t>alleles</a:t>
            </a:r>
            <a:r>
              <a:rPr lang="en-US" sz="1400" i="1"/>
              <a:t> </a:t>
            </a:r>
            <a:r>
              <a:rPr lang="en-US" sz="1400"/>
              <a:t>QQ, Qq, or qq at locus</a:t>
            </a:r>
          </a:p>
          <a:p>
            <a:pPr>
              <a:lnSpc>
                <a:spcPct val="80000"/>
              </a:lnSpc>
            </a:pPr>
            <a:r>
              <a:rPr lang="en-US" sz="1800"/>
              <a:t>unknown quantities</a:t>
            </a:r>
          </a:p>
          <a:p>
            <a:pPr lvl="1">
              <a:lnSpc>
                <a:spcPct val="80000"/>
              </a:lnSpc>
            </a:pPr>
            <a:r>
              <a:rPr lang="en-US" sz="1600" i="1">
                <a:sym typeface="Symbol" pitchFamily="18" charset="2"/>
              </a:rPr>
              <a:t></a:t>
            </a:r>
            <a:r>
              <a:rPr lang="en-US" sz="1600"/>
              <a:t>  = QT locus (or loci)</a:t>
            </a:r>
            <a:endParaRPr lang="en-US" sz="160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sz="1600" i="1">
                <a:sym typeface="Symbol" pitchFamily="18" charset="2"/>
              </a:rPr>
              <a:t></a:t>
            </a:r>
            <a:r>
              <a:rPr lang="en-US" sz="1600"/>
              <a:t>  = phenotype model parameters</a:t>
            </a:r>
          </a:p>
          <a:p>
            <a:pPr lvl="1">
              <a:lnSpc>
                <a:spcPct val="80000"/>
              </a:lnSpc>
            </a:pPr>
            <a:r>
              <a:rPr lang="en-US" sz="1600" i="1"/>
              <a:t>A = </a:t>
            </a:r>
            <a:r>
              <a:rPr lang="en-US" sz="1600"/>
              <a:t>QTL model/genetic architecture</a:t>
            </a:r>
            <a:endParaRPr lang="en-US" sz="1600" i="1"/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CC0000"/>
                </a:solidFill>
              </a:rPr>
              <a:t>pr(</a:t>
            </a:r>
            <a:r>
              <a:rPr lang="en-US" sz="1800" i="1">
                <a:solidFill>
                  <a:srgbClr val="CC0000"/>
                </a:solidFill>
              </a:rPr>
              <a:t>q|m,</a:t>
            </a:r>
            <a:r>
              <a:rPr lang="en-US" sz="1800" i="1">
                <a:solidFill>
                  <a:srgbClr val="CC0000"/>
                </a:solidFill>
                <a:sym typeface="Symbol" pitchFamily="18" charset="2"/>
              </a:rPr>
              <a:t>,A</a:t>
            </a:r>
            <a:r>
              <a:rPr lang="en-US" sz="1800">
                <a:solidFill>
                  <a:srgbClr val="CC0000"/>
                </a:solidFill>
                <a:sym typeface="Symbol" pitchFamily="18" charset="2"/>
              </a:rPr>
              <a:t>)</a:t>
            </a:r>
            <a:r>
              <a:rPr lang="en-US" sz="1800">
                <a:solidFill>
                  <a:srgbClr val="CC0000"/>
                </a:solidFill>
              </a:rPr>
              <a:t> genotype model</a:t>
            </a:r>
            <a:endParaRPr lang="en-US" sz="1800">
              <a:solidFill>
                <a:srgbClr val="CC0000"/>
              </a:solidFill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sz="1600">
                <a:sym typeface="Symbol" pitchFamily="18" charset="2"/>
              </a:rPr>
              <a:t>grounded by linkage map, experimental cross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ym typeface="Symbol" pitchFamily="18" charset="2"/>
              </a:rPr>
              <a:t>recombination yields multinomial for </a:t>
            </a:r>
            <a:r>
              <a:rPr lang="en-US" sz="1600" i="1">
                <a:sym typeface="Symbol" pitchFamily="18" charset="2"/>
              </a:rPr>
              <a:t>q</a:t>
            </a:r>
            <a:r>
              <a:rPr lang="en-US" sz="1600">
                <a:sym typeface="Symbol" pitchFamily="18" charset="2"/>
              </a:rPr>
              <a:t> given </a:t>
            </a:r>
            <a:r>
              <a:rPr lang="en-US" sz="1600" i="1">
                <a:sym typeface="Symbol" pitchFamily="18" charset="2"/>
              </a:rPr>
              <a:t>m</a:t>
            </a:r>
            <a:endParaRPr lang="en-US" sz="1600"/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accent2"/>
                </a:solidFill>
              </a:rPr>
              <a:t>pr(</a:t>
            </a:r>
            <a:r>
              <a:rPr lang="en-US" sz="1800" i="1">
                <a:solidFill>
                  <a:schemeClr val="accent2"/>
                </a:solidFill>
              </a:rPr>
              <a:t>y</a:t>
            </a:r>
            <a:r>
              <a:rPr lang="en-US" sz="1800">
                <a:solidFill>
                  <a:schemeClr val="accent2"/>
                </a:solidFill>
              </a:rPr>
              <a:t>|</a:t>
            </a:r>
            <a:r>
              <a:rPr lang="en-US" sz="1800" i="1">
                <a:solidFill>
                  <a:schemeClr val="accent2"/>
                </a:solidFill>
              </a:rPr>
              <a:t>q,</a:t>
            </a:r>
            <a:r>
              <a:rPr lang="en-US" sz="1800" i="1">
                <a:solidFill>
                  <a:schemeClr val="accent2"/>
                </a:solidFill>
                <a:sym typeface="Symbol" pitchFamily="18" charset="2"/>
              </a:rPr>
              <a:t>,A</a:t>
            </a:r>
            <a:r>
              <a:rPr lang="en-US" sz="1800">
                <a:solidFill>
                  <a:schemeClr val="accent2"/>
                </a:solidFill>
              </a:rPr>
              <a:t>) phenotype model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distribution shape (assumed normal here)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unknown parameters </a:t>
            </a:r>
            <a:r>
              <a:rPr lang="en-US" sz="1600" i="1">
                <a:sym typeface="Symbol" pitchFamily="18" charset="2"/>
              </a:rPr>
              <a:t></a:t>
            </a:r>
            <a:r>
              <a:rPr lang="en-US" sz="1600"/>
              <a:t> (could be non-parametric)</a:t>
            </a:r>
          </a:p>
        </p:txBody>
      </p:sp>
      <p:pic>
        <p:nvPicPr>
          <p:cNvPr id="911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2672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65" name="Text Box 5"/>
          <p:cNvSpPr txBox="1">
            <a:spLocks noChangeArrowheads="1"/>
          </p:cNvSpPr>
          <p:nvPr/>
        </p:nvSpPr>
        <p:spPr bwMode="auto">
          <a:xfrm>
            <a:off x="6248400" y="5302250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Times New Roman" pitchFamily="18" charset="0"/>
              </a:rPr>
              <a:t>after</a:t>
            </a:r>
          </a:p>
          <a:p>
            <a:pPr algn="ctr"/>
            <a:r>
              <a:rPr lang="en-US" sz="1800">
                <a:latin typeface="Times New Roman" pitchFamily="18" charset="0"/>
              </a:rPr>
              <a:t>Sen Churchill (2001)</a:t>
            </a:r>
          </a:p>
        </p:txBody>
      </p:sp>
      <p:sp>
        <p:nvSpPr>
          <p:cNvPr id="911366" name="Text Box 6"/>
          <p:cNvSpPr txBox="1">
            <a:spLocks noChangeArrowheads="1"/>
          </p:cNvSpPr>
          <p:nvPr/>
        </p:nvSpPr>
        <p:spPr bwMode="auto">
          <a:xfrm>
            <a:off x="8175625" y="1409700"/>
            <a:ext cx="3873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accent2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911367" name="Text Box 7"/>
          <p:cNvSpPr txBox="1">
            <a:spLocks noChangeArrowheads="1"/>
          </p:cNvSpPr>
          <p:nvPr/>
        </p:nvSpPr>
        <p:spPr bwMode="auto">
          <a:xfrm>
            <a:off x="6076950" y="3455988"/>
            <a:ext cx="4349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911368" name="Text Box 8"/>
          <p:cNvSpPr txBox="1">
            <a:spLocks noChangeArrowheads="1"/>
          </p:cNvSpPr>
          <p:nvPr/>
        </p:nvSpPr>
        <p:spPr bwMode="auto">
          <a:xfrm>
            <a:off x="7131050" y="2416175"/>
            <a:ext cx="4127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rgbClr val="9900CC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911369" name="Text Box 9"/>
          <p:cNvSpPr txBox="1">
            <a:spLocks noChangeArrowheads="1"/>
          </p:cNvSpPr>
          <p:nvPr/>
        </p:nvSpPr>
        <p:spPr bwMode="auto">
          <a:xfrm>
            <a:off x="8124825" y="3436938"/>
            <a:ext cx="4476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</a:t>
            </a:r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6019800" y="1390650"/>
            <a:ext cx="5143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911371" name="Oval 11"/>
          <p:cNvSpPr>
            <a:spLocks noChangeArrowheads="1"/>
          </p:cNvSpPr>
          <p:nvPr/>
        </p:nvSpPr>
        <p:spPr bwMode="auto">
          <a:xfrm>
            <a:off x="6858000" y="43434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372" name="Text Box 12"/>
          <p:cNvSpPr txBox="1">
            <a:spLocks noChangeArrowheads="1"/>
          </p:cNvSpPr>
          <p:nvPr/>
        </p:nvSpPr>
        <p:spPr bwMode="auto">
          <a:xfrm>
            <a:off x="7086600" y="447675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911373" name="Line 13"/>
          <p:cNvSpPr>
            <a:spLocks noChangeShapeType="1"/>
          </p:cNvSpPr>
          <p:nvPr/>
        </p:nvSpPr>
        <p:spPr bwMode="auto">
          <a:xfrm flipH="1" flipV="1">
            <a:off x="6553200" y="41148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374" name="Line 14"/>
          <p:cNvSpPr>
            <a:spLocks noChangeShapeType="1"/>
          </p:cNvSpPr>
          <p:nvPr/>
        </p:nvSpPr>
        <p:spPr bwMode="auto">
          <a:xfrm flipV="1">
            <a:off x="7315200" y="31242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375" name="Line 15"/>
          <p:cNvSpPr>
            <a:spLocks noChangeShapeType="1"/>
          </p:cNvSpPr>
          <p:nvPr/>
        </p:nvSpPr>
        <p:spPr bwMode="auto">
          <a:xfrm flipV="1">
            <a:off x="7620000" y="40386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CC34-95BE-4C18-A4D6-0AC075C92F3F}" type="slidenum">
              <a:rPr lang="en-US"/>
              <a:pPr/>
              <a:t>80</a:t>
            </a:fld>
            <a:endParaRPr lang="en-US"/>
          </a:p>
        </p:txBody>
      </p:sp>
      <p:pic>
        <p:nvPicPr>
          <p:cNvPr id="855044" name="Picture 4" descr="hyperhp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95350"/>
            <a:ext cx="8686800" cy="5429250"/>
          </a:xfrm>
          <a:prstGeom prst="rect">
            <a:avLst/>
          </a:prstGeom>
          <a:noFill/>
        </p:spPr>
      </p:pic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4000"/>
              <a:t>2log(BF) scan with 50% HPD region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B005-A42D-4FAD-A54B-1240657A9703}" type="slidenum">
              <a:rPr lang="en-US"/>
              <a:pPr/>
              <a:t>81</a:t>
            </a:fld>
            <a:endParaRPr lang="en-US"/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4000"/>
              <a:t>2-D plot of 2logBF: chr 6 &amp; 15</a:t>
            </a:r>
          </a:p>
        </p:txBody>
      </p:sp>
      <p:pic>
        <p:nvPicPr>
          <p:cNvPr id="881670" name="Picture 6" descr="hypertw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09650"/>
            <a:ext cx="7086600" cy="5314950"/>
          </a:xfrm>
          <a:prstGeom prst="rect">
            <a:avLst/>
          </a:prstGeom>
          <a:noFill/>
        </p:spPr>
      </p:pic>
      <p:sp>
        <p:nvSpPr>
          <p:cNvPr id="881671" name="Line 7"/>
          <p:cNvSpPr>
            <a:spLocks noChangeShapeType="1"/>
          </p:cNvSpPr>
          <p:nvPr/>
        </p:nvSpPr>
        <p:spPr bwMode="auto">
          <a:xfrm flipV="1">
            <a:off x="3810000" y="1731963"/>
            <a:ext cx="0" cy="1828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672" name="Line 8"/>
          <p:cNvSpPr>
            <a:spLocks noChangeShapeType="1"/>
          </p:cNvSpPr>
          <p:nvPr/>
        </p:nvSpPr>
        <p:spPr bwMode="auto">
          <a:xfrm flipH="1" flipV="1">
            <a:off x="1736725" y="3079750"/>
            <a:ext cx="24384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026D-3F84-42AB-BBFB-929600BDA0FE}" type="slidenum">
              <a:rPr lang="en-US"/>
              <a:pPr/>
              <a:t>82</a:t>
            </a:fld>
            <a:endParaRPr lang="en-US"/>
          </a:p>
        </p:txBody>
      </p:sp>
      <p:sp>
        <p:nvSpPr>
          <p:cNvPr id="8888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4000"/>
              <a:t>1-D Slices of 2-D scans: chr 6 &amp; 15</a:t>
            </a:r>
          </a:p>
        </p:txBody>
      </p:sp>
      <p:pic>
        <p:nvPicPr>
          <p:cNvPr id="888837" name="Picture 5" descr="hyper2pro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85850"/>
            <a:ext cx="838200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70BA-EF59-43D5-8A4D-16905D312D37}" type="slidenum">
              <a:rPr lang="en-US"/>
              <a:pPr/>
              <a:t>83</a:t>
            </a:fld>
            <a:endParaRPr lang="en-US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4000"/>
              <a:t>1-D Slices of 2-D scans: chr 6 &amp; 15</a:t>
            </a:r>
          </a:p>
        </p:txBody>
      </p:sp>
      <p:pic>
        <p:nvPicPr>
          <p:cNvPr id="890883" name="Picture 3" descr="hyper2effe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458200" cy="528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315-684C-4CE7-981B-27375E9EAE9E}" type="slidenum">
              <a:rPr lang="en-US"/>
              <a:pPr/>
              <a:t>84</a:t>
            </a:fld>
            <a:endParaRPr lang="en-US"/>
          </a:p>
        </p:txBody>
      </p:sp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best genetic architecture? 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QTL?</a:t>
            </a:r>
          </a:p>
          <a:p>
            <a:r>
              <a:rPr lang="en-US"/>
              <a:t>What is pattern across chromosomes?</a:t>
            </a:r>
          </a:p>
          <a:p>
            <a:r>
              <a:rPr lang="en-US"/>
              <a:t>examine posterior relative to prior</a:t>
            </a:r>
          </a:p>
          <a:p>
            <a:pPr lvl="1"/>
            <a:r>
              <a:rPr lang="en-US"/>
              <a:t>prior determined ahead of time</a:t>
            </a:r>
          </a:p>
          <a:p>
            <a:pPr lvl="1"/>
            <a:r>
              <a:rPr lang="en-US"/>
              <a:t>posterior estimated by histogram/bar chart</a:t>
            </a:r>
          </a:p>
          <a:p>
            <a:pPr lvl="1"/>
            <a:r>
              <a:rPr lang="en-US"/>
              <a:t>Bayes factor ratio = pr(model|data) / pr(model)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C5E6-E4AB-4D7B-89D6-287508617F49}" type="slidenum">
              <a:rPr lang="en-US"/>
              <a:pPr/>
              <a:t>85</a:t>
            </a:fld>
            <a:endParaRPr lang="en-US"/>
          </a:p>
        </p:txBody>
      </p:sp>
      <p:sp>
        <p:nvSpPr>
          <p:cNvPr id="848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z="4000"/>
              <a:t>How many QTL?</a:t>
            </a:r>
            <a:br>
              <a:rPr lang="en-US" sz="4000"/>
            </a:br>
            <a:r>
              <a:rPr lang="en-US" sz="4000"/>
              <a:t>posterior, prior, Bayes factor ratios</a:t>
            </a:r>
          </a:p>
        </p:txBody>
      </p:sp>
      <p:pic>
        <p:nvPicPr>
          <p:cNvPr id="848904" name="Picture 8" descr="hyperBFnqt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8839200" cy="4419600"/>
          </a:xfrm>
          <a:prstGeom prst="rect">
            <a:avLst/>
          </a:prstGeom>
          <a:noFill/>
        </p:spPr>
      </p:pic>
      <p:sp>
        <p:nvSpPr>
          <p:cNvPr id="848905" name="Line 9"/>
          <p:cNvSpPr>
            <a:spLocks noChangeShapeType="1"/>
          </p:cNvSpPr>
          <p:nvPr/>
        </p:nvSpPr>
        <p:spPr bwMode="auto">
          <a:xfrm flipH="1">
            <a:off x="2819400" y="2057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8906" name="Text Box 10"/>
          <p:cNvSpPr txBox="1">
            <a:spLocks noChangeArrowheads="1"/>
          </p:cNvSpPr>
          <p:nvPr/>
        </p:nvSpPr>
        <p:spPr bwMode="auto">
          <a:xfrm>
            <a:off x="1050925" y="2468563"/>
            <a:ext cx="60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prior</a:t>
            </a:r>
          </a:p>
        </p:txBody>
      </p:sp>
      <p:sp>
        <p:nvSpPr>
          <p:cNvPr id="848907" name="Line 11"/>
          <p:cNvSpPr>
            <a:spLocks noChangeShapeType="1"/>
          </p:cNvSpPr>
          <p:nvPr/>
        </p:nvSpPr>
        <p:spPr bwMode="auto">
          <a:xfrm>
            <a:off x="1371600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8908" name="Text Box 12"/>
          <p:cNvSpPr txBox="1">
            <a:spLocks noChangeArrowheads="1"/>
          </p:cNvSpPr>
          <p:nvPr/>
        </p:nvSpPr>
        <p:spPr bwMode="auto">
          <a:xfrm>
            <a:off x="6842125" y="3459163"/>
            <a:ext cx="1165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strength</a:t>
            </a:r>
          </a:p>
          <a:p>
            <a:r>
              <a:rPr lang="en-US" sz="1400"/>
              <a:t>of evidence</a:t>
            </a:r>
          </a:p>
        </p:txBody>
      </p:sp>
      <p:sp>
        <p:nvSpPr>
          <p:cNvPr id="848909" name="Line 13"/>
          <p:cNvSpPr>
            <a:spLocks noChangeShapeType="1"/>
          </p:cNvSpPr>
          <p:nvPr/>
        </p:nvSpPr>
        <p:spPr bwMode="auto">
          <a:xfrm flipH="1" flipV="1">
            <a:off x="6934200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8910" name="Line 14"/>
          <p:cNvSpPr>
            <a:spLocks noChangeShapeType="1"/>
          </p:cNvSpPr>
          <p:nvPr/>
        </p:nvSpPr>
        <p:spPr bwMode="auto">
          <a:xfrm flipH="1">
            <a:off x="6781800" y="3962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8911" name="Text Box 15"/>
          <p:cNvSpPr txBox="1">
            <a:spLocks noChangeArrowheads="1"/>
          </p:cNvSpPr>
          <p:nvPr/>
        </p:nvSpPr>
        <p:spPr bwMode="auto">
          <a:xfrm>
            <a:off x="7908925" y="4297363"/>
            <a:ext cx="733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MCMC</a:t>
            </a:r>
          </a:p>
          <a:p>
            <a:r>
              <a:rPr lang="en-US" sz="1400"/>
              <a:t>error</a:t>
            </a:r>
          </a:p>
        </p:txBody>
      </p:sp>
      <p:sp>
        <p:nvSpPr>
          <p:cNvPr id="848912" name="Line 16"/>
          <p:cNvSpPr>
            <a:spLocks noChangeShapeType="1"/>
          </p:cNvSpPr>
          <p:nvPr/>
        </p:nvSpPr>
        <p:spPr bwMode="auto">
          <a:xfrm flipV="1">
            <a:off x="8474075" y="4572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36D4-94BE-4ABF-ACD6-3AA81FBF6CD4}" type="slidenum">
              <a:rPr lang="en-US"/>
              <a:pPr/>
              <a:t>86</a:t>
            </a:fld>
            <a:endParaRPr lang="en-US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probable patterns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                  nqtl posterior    prior    bf  bfse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1,4,6,15,6:15        5   0.03400 2.71e-05 24.30 2.360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1,4,6,6,15,6:15      6   0.00467 5.22e-06 17.40 4.630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1,1,4,6,15,6:15      6   0.00600 9.05e-06 12.80 3.020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1,1,4,5,6,15,6:15    7   0.00267 4.11e-06 12.60 4.450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1,4,6,15,15,6:15     6   0.00300 4.96e-06 11.70 3.910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1,4,4,6,15,6:15      6   0.00300 5.81e-06 10.00 3.330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1,2,4,6,15,6:15      6   0.00767 1.54e-05  9.66 2.010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1,4,5,6,15,6:15      6   0.00500 1.28e-05  7.56 1.950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1,2,4,5,6,15,6:15    7   0.00267 6.98e-06  7.41 2.620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1,4                  2   0.01430 1.51e-04  1.84 0.279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1,1,2,4              4   0.00300 3.66e-05  1.59 0.529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1,2,4                3   0.00733 1.03e-04  1.38 0.294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1,1,4                3   0.00400 6.05e-05  1.28 0.370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>
                <a:latin typeface="Courier New" pitchFamily="49" charset="0"/>
              </a:rPr>
              <a:t>1,4,19               3   0.00300 5.82e-05  1.00 0.333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9EE5E-C437-4098-823D-136BA6FCBC4C}" type="slidenum">
              <a:rPr lang="en-US"/>
              <a:pPr/>
              <a:t>87</a:t>
            </a:fld>
            <a:endParaRPr lang="en-US"/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best estimate of QTL?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find most probable pattern</a:t>
            </a:r>
          </a:p>
          <a:p>
            <a:pPr lvl="1">
              <a:lnSpc>
                <a:spcPct val="90000"/>
              </a:lnSpc>
            </a:pPr>
            <a:r>
              <a:rPr lang="en-US" sz="1600" b="1">
                <a:latin typeface="Courier New" pitchFamily="49" charset="0"/>
              </a:rPr>
              <a:t>1,4,6,15,6:15 has posterior of 3.4%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estimate locus across all nested patterns</a:t>
            </a:r>
          </a:p>
          <a:p>
            <a:pPr lvl="1">
              <a:lnSpc>
                <a:spcPct val="90000"/>
              </a:lnSpc>
            </a:pPr>
            <a:r>
              <a:rPr lang="en-US" sz="1600" b="1">
                <a:latin typeface="Courier New" pitchFamily="49" charset="0"/>
              </a:rPr>
              <a:t>Exact pattern seen ~100/3000 samples</a:t>
            </a:r>
          </a:p>
          <a:p>
            <a:pPr lvl="1">
              <a:lnSpc>
                <a:spcPct val="90000"/>
              </a:lnSpc>
            </a:pPr>
            <a:r>
              <a:rPr lang="en-US" sz="1600" b="1">
                <a:latin typeface="Courier New" pitchFamily="49" charset="0"/>
              </a:rPr>
              <a:t>Nested pattern seen ~2000/3000 samples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estimate 95% confidence interval using quantiles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b="1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    chrom locus locus.LCL locus.UCL     n.qtl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247     1  69.9  24.44875   95.7985 0.8026667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245     4  29.5  14.20000   74.3000 0.8800000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248     6  59.0  13.83333   66.7000 0.7096667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>
                <a:latin typeface="Courier New" pitchFamily="49" charset="0"/>
              </a:rPr>
              <a:t>246    15  19.5  13.10000   55.7000 0.8450000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F774-54AF-4FB6-845D-91D93A153399}" type="slidenum">
              <a:rPr lang="en-US"/>
              <a:pPr/>
              <a:t>88</a:t>
            </a:fld>
            <a:endParaRPr lang="en-US"/>
          </a:p>
        </p:txBody>
      </p:sp>
      <p:pic>
        <p:nvPicPr>
          <p:cNvPr id="974852" name="Picture 4" descr="b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09700"/>
            <a:ext cx="6248400" cy="4686300"/>
          </a:xfrm>
          <a:prstGeom prst="rect">
            <a:avLst/>
          </a:prstGeom>
          <a:noFill/>
        </p:spPr>
      </p:pic>
      <p:sp>
        <p:nvSpPr>
          <p:cNvPr id="97485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/>
              <a:t>how close are other patterns?</a:t>
            </a:r>
          </a:p>
        </p:txBody>
      </p:sp>
      <p:sp>
        <p:nvSpPr>
          <p:cNvPr id="97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48200" y="2133600"/>
            <a:ext cx="4343400" cy="3200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size &amp; shade ~ posterior</a:t>
            </a:r>
          </a:p>
          <a:p>
            <a:pPr>
              <a:lnSpc>
                <a:spcPct val="80000"/>
              </a:lnSpc>
            </a:pPr>
            <a:r>
              <a:rPr lang="en-US" sz="2400"/>
              <a:t>distance between patterns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sum of squared attenuation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match loci between patterns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squared attenuation = (1-2r)</a:t>
            </a:r>
            <a:r>
              <a:rPr lang="en-US" sz="2000" baseline="30000"/>
              <a:t>2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sq.atten in scale of LOD &amp; LPD</a:t>
            </a:r>
          </a:p>
          <a:p>
            <a:pPr>
              <a:lnSpc>
                <a:spcPct val="80000"/>
              </a:lnSpc>
            </a:pPr>
            <a:r>
              <a:rPr lang="en-US" sz="2400"/>
              <a:t>multidimensional scaling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MDS projects distance onto 2-D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think mileage between cities</a:t>
            </a:r>
          </a:p>
        </p:txBody>
      </p:sp>
      <p:sp>
        <p:nvSpPr>
          <p:cNvPr id="974856" name="Oval 8"/>
          <p:cNvSpPr>
            <a:spLocks noChangeArrowheads="1"/>
          </p:cNvSpPr>
          <p:nvPr/>
        </p:nvSpPr>
        <p:spPr bwMode="auto">
          <a:xfrm>
            <a:off x="3505200" y="5181600"/>
            <a:ext cx="4572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857" name="Oval 9"/>
          <p:cNvSpPr>
            <a:spLocks noChangeArrowheads="1"/>
          </p:cNvSpPr>
          <p:nvPr/>
        </p:nvSpPr>
        <p:spPr bwMode="auto">
          <a:xfrm rot="-1293148">
            <a:off x="1987550" y="2078038"/>
            <a:ext cx="2212975" cy="814387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858" name="Oval 10"/>
          <p:cNvSpPr>
            <a:spLocks noChangeArrowheads="1"/>
          </p:cNvSpPr>
          <p:nvPr/>
        </p:nvSpPr>
        <p:spPr bwMode="auto">
          <a:xfrm>
            <a:off x="1143000" y="2438400"/>
            <a:ext cx="2438400" cy="2514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859" name="Oval 11"/>
          <p:cNvSpPr>
            <a:spLocks noChangeArrowheads="1"/>
          </p:cNvSpPr>
          <p:nvPr/>
        </p:nvSpPr>
        <p:spPr bwMode="auto">
          <a:xfrm rot="500399">
            <a:off x="1901825" y="3148013"/>
            <a:ext cx="2212975" cy="609600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D81C-0565-4FF6-A8B7-07E9FDBE4DA7}" type="slidenum">
              <a:rPr lang="en-US"/>
              <a:pPr/>
              <a:t>89</a:t>
            </a:fld>
            <a:endParaRPr lang="en-US"/>
          </a:p>
        </p:txBody>
      </p:sp>
      <p:pic>
        <p:nvPicPr>
          <p:cNvPr id="975876" name="Picture 4" descr="closep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572000" cy="4572000"/>
          </a:xfrm>
          <a:prstGeom prst="rect">
            <a:avLst/>
          </a:prstGeom>
          <a:noFill/>
        </p:spPr>
      </p:pic>
      <p:pic>
        <p:nvPicPr>
          <p:cNvPr id="975877" name="Picture 5" descr="closen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4572000" cy="4572000"/>
          </a:xfrm>
          <a:prstGeom prst="rect">
            <a:avLst/>
          </a:prstGeom>
          <a:noFill/>
        </p:spPr>
      </p:pic>
      <p:sp>
        <p:nvSpPr>
          <p:cNvPr id="9758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/>
              <a:t>how close are other patterns?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EC0D-F05D-4E9A-92CB-155CC8E03A1D}" type="slidenum">
              <a:rPr lang="en-US"/>
              <a:pPr/>
              <a:t>9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/>
              <a:t>likelihood and posterior</a:t>
            </a:r>
          </a:p>
        </p:txBody>
      </p:sp>
      <p:graphicFrame>
        <p:nvGraphicFramePr>
          <p:cNvPr id="926724" name="Object 4"/>
          <p:cNvGraphicFramePr>
            <a:graphicFrameLocks noChangeAspect="1"/>
          </p:cNvGraphicFramePr>
          <p:nvPr/>
        </p:nvGraphicFramePr>
        <p:xfrm>
          <a:off x="228600" y="1752600"/>
          <a:ext cx="8707438" cy="4038600"/>
        </p:xfrm>
        <a:graphic>
          <a:graphicData uri="http://schemas.openxmlformats.org/presentationml/2006/ole">
            <p:oleObj spid="_x0000_s926724" name="Equation" r:id="rId4" imgW="3886200" imgH="1803240" progId="Equation.3">
              <p:embed/>
            </p:oleObj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C1CF-CD2F-4FF9-B11B-EBBDFB0759CF}" type="slidenum">
              <a:rPr lang="en-US"/>
              <a:pPr/>
              <a:t>90</a:t>
            </a:fld>
            <a:endParaRPr lang="en-US"/>
          </a:p>
        </p:txBody>
      </p:sp>
      <p:sp>
        <p:nvSpPr>
          <p:cNvPr id="8857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sz="4000"/>
              <a:t>diagnostic summaries</a:t>
            </a:r>
          </a:p>
        </p:txBody>
      </p:sp>
      <p:pic>
        <p:nvPicPr>
          <p:cNvPr id="885765" name="Picture 5" descr="hyperdi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447800"/>
            <a:ext cx="8839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097CE-B31E-4D41-8AB2-30D298067099}" type="slidenum">
              <a:rPr lang="en-US"/>
              <a:pPr/>
              <a:t>91</a:t>
            </a:fld>
            <a:endParaRPr lang="en-US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/>
              <a:t>7. Software for Bayesian QTLs</a:t>
            </a:r>
            <a:br>
              <a:rPr lang="en-US" sz="4000"/>
            </a:br>
            <a:r>
              <a:rPr lang="en-US" sz="4000"/>
              <a:t>R/qtlbim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/>
              <a:t>publication</a:t>
            </a:r>
          </a:p>
          <a:p>
            <a:pPr lvl="1"/>
            <a:r>
              <a:rPr lang="en-US"/>
              <a:t>CRAN release Fall 2006</a:t>
            </a:r>
          </a:p>
          <a:p>
            <a:pPr lvl="1"/>
            <a:r>
              <a:rPr lang="en-US"/>
              <a:t>Yandell et al. (2007 </a:t>
            </a:r>
            <a:r>
              <a:rPr lang="en-US" i="1"/>
              <a:t>Bioinformatics</a:t>
            </a:r>
            <a:r>
              <a:rPr lang="en-US"/>
              <a:t>)</a:t>
            </a:r>
          </a:p>
          <a:p>
            <a:r>
              <a:rPr lang="en-US"/>
              <a:t>properties</a:t>
            </a:r>
          </a:p>
          <a:p>
            <a:pPr lvl="1"/>
            <a:r>
              <a:rPr lang="en-US"/>
              <a:t>cross-compatible with R/qtl</a:t>
            </a:r>
          </a:p>
          <a:p>
            <a:pPr lvl="1"/>
            <a:r>
              <a:rPr lang="en-US"/>
              <a:t>epistasis, fixed &amp; random covariates, GxE</a:t>
            </a:r>
          </a:p>
          <a:p>
            <a:pPr lvl="1"/>
            <a:r>
              <a:rPr lang="en-US"/>
              <a:t>extensive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3A58E-BB45-4D13-9D81-9ED8E7046530}" type="slidenum">
              <a:rPr lang="en-US"/>
              <a:pPr/>
              <a:t>92</a:t>
            </a:fld>
            <a:endParaRPr lang="en-U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sz="4000"/>
              <a:t>R/qtlbim:</a:t>
            </a:r>
            <a:r>
              <a:rPr lang="en-US"/>
              <a:t> software history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r>
              <a:rPr lang="en-US"/>
              <a:t>Bayesian module within WinQTLCart</a:t>
            </a:r>
          </a:p>
          <a:p>
            <a:pPr lvl="1"/>
            <a:r>
              <a:rPr lang="en-US" sz="2400"/>
              <a:t>WinQTLCart output can be processed using R/bim</a:t>
            </a:r>
          </a:p>
          <a:p>
            <a:r>
              <a:rPr lang="en-US"/>
              <a:t>Software history</a:t>
            </a:r>
          </a:p>
          <a:p>
            <a:pPr lvl="1"/>
            <a:r>
              <a:rPr lang="en-US"/>
              <a:t>initially designed </a:t>
            </a:r>
            <a:r>
              <a:rPr lang="en-US" sz="2400"/>
              <a:t>(Satagopan Yandell 1996)</a:t>
            </a:r>
          </a:p>
          <a:p>
            <a:pPr lvl="1"/>
            <a:r>
              <a:rPr lang="en-US"/>
              <a:t>major revision and extension </a:t>
            </a:r>
            <a:r>
              <a:rPr lang="en-US" sz="2400"/>
              <a:t>(Gaffney 2001)</a:t>
            </a:r>
          </a:p>
          <a:p>
            <a:pPr lvl="1"/>
            <a:r>
              <a:rPr lang="en-US"/>
              <a:t>R/bim to CRAN </a:t>
            </a:r>
            <a:r>
              <a:rPr lang="en-US" sz="2400"/>
              <a:t>(Wu, Gaffney, Jin, Yandell 2003)</a:t>
            </a:r>
          </a:p>
          <a:p>
            <a:pPr lvl="1"/>
            <a:r>
              <a:rPr lang="en-US"/>
              <a:t>R/qtlbim total rewrite </a:t>
            </a:r>
            <a:r>
              <a:rPr lang="en-US" sz="2400"/>
              <a:t>(Yandell et al.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C9F4-5273-4492-941A-FB2F140F9750}" type="slidenum">
              <a:rPr lang="en-US"/>
              <a:pPr/>
              <a:t>93</a:t>
            </a:fld>
            <a:endParaRPr 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4000"/>
              <a:t>other Bayesian software for QTLs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R/bim</a:t>
            </a:r>
            <a:r>
              <a:rPr lang="en-US" sz="2000">
                <a:solidFill>
                  <a:srgbClr val="FF0000"/>
                </a:solidFill>
              </a:rPr>
              <a:t>*</a:t>
            </a:r>
            <a:r>
              <a:rPr lang="en-US" sz="2000"/>
              <a:t>: Bayesian Interval Mapping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Satagopan Yandell (1996; Gaffney 2001) CRAN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 epistasis; reversible jump MCMC algorithm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version available within WinQTLCart (statgen.ncsu.edu/qtlcart)</a:t>
            </a:r>
          </a:p>
          <a:p>
            <a:pPr>
              <a:lnSpc>
                <a:spcPct val="80000"/>
              </a:lnSpc>
            </a:pPr>
            <a:r>
              <a:rPr lang="en-US" sz="2000"/>
              <a:t>R/qtl</a:t>
            </a:r>
            <a:r>
              <a:rPr lang="en-US" sz="2000">
                <a:solidFill>
                  <a:srgbClr val="FF0000"/>
                </a:solidFill>
              </a:rPr>
              <a:t>*</a:t>
            </a:r>
            <a:r>
              <a:rPr lang="en-US" sz="200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Broman et al. (2003 Bioinformatics) CRAN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multiple imputation algorithm for 1, 2 QTL scans &amp; limited mult-QTL fits</a:t>
            </a:r>
          </a:p>
          <a:p>
            <a:pPr>
              <a:lnSpc>
                <a:spcPct val="80000"/>
              </a:lnSpc>
            </a:pPr>
            <a:r>
              <a:rPr lang="en-US" sz="2000"/>
              <a:t>Bayesian QTL / Multimapper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Sillanp</a:t>
            </a:r>
            <a:r>
              <a:rPr lang="en-US" sz="1800">
                <a:cs typeface="Times New Roman" pitchFamily="18" charset="0"/>
              </a:rPr>
              <a:t>ää</a:t>
            </a:r>
            <a:r>
              <a:rPr lang="en-US" sz="1800"/>
              <a:t> Arjas (1998 Genetics) www.rni.helsinki.fi/~mjs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 epistasis; introduced posterior intensity for QTLs</a:t>
            </a:r>
          </a:p>
          <a:p>
            <a:pPr>
              <a:lnSpc>
                <a:spcPct val="80000"/>
              </a:lnSpc>
            </a:pPr>
            <a:r>
              <a:rPr lang="en-US" sz="2000"/>
              <a:t>(no released code)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Stephens &amp; Fisch (1998 Biometrics)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 epistasis</a:t>
            </a:r>
          </a:p>
          <a:p>
            <a:pPr>
              <a:lnSpc>
                <a:spcPct val="80000"/>
              </a:lnSpc>
            </a:pPr>
            <a:r>
              <a:rPr lang="en-US" sz="2000"/>
              <a:t>R/bqtl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 Berry (1998 TR) CRAN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no epistasis, Haley Knott approximation</a:t>
            </a:r>
            <a:endParaRPr lang="en-US" sz="18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* Jackson Labs (Hao Wu, Randy von Smith) provided crucial technical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UW-Madison © Brian S. Yandell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1DE2-F009-413A-A4E5-405F2C4960E4}" type="slidenum">
              <a:rPr lang="en-US"/>
              <a:pPr/>
              <a:t>94</a:t>
            </a:fld>
            <a:endParaRPr lang="en-US"/>
          </a:p>
        </p:txBody>
      </p:sp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latin typeface="Times New Roman" pitchFamily="18" charset="0"/>
              </a:rPr>
              <a:t>many thanks</a:t>
            </a:r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457200" y="1447800"/>
            <a:ext cx="2667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Karl Broman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Jackson Labs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Gary Churchill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Hao Wu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Randy von Smith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U AL Birmingham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David Allison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Nengjun Yi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Tapan Mehta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Samprit Banerjee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Ram Venkataraman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Daniel Shriner</a:t>
            </a:r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5562600" y="1447800"/>
            <a:ext cx="259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Michael Newton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Hyuna Yang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Daniel Sorensen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Daniel Gianola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Liang Li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my students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Jaya Satagopan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	Fei Zou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	Patrick Gaffney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	Chunfang Jin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	Elias Chaibub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	W Whipple Neely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	Jee Young Moon</a:t>
            </a:r>
          </a:p>
        </p:txBody>
      </p:sp>
      <p:sp>
        <p:nvSpPr>
          <p:cNvPr id="561157" name="Text Box 5"/>
          <p:cNvSpPr txBox="1">
            <a:spLocks noChangeArrowheads="1"/>
          </p:cNvSpPr>
          <p:nvPr/>
        </p:nvSpPr>
        <p:spPr bwMode="auto">
          <a:xfrm>
            <a:off x="914400" y="5791200"/>
            <a:ext cx="747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USDA Hatch, NIH/NIDDK (Attie), NIH/R01 (Yi, Broman)</a:t>
            </a:r>
          </a:p>
        </p:txBody>
      </p:sp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3048000" y="1447800"/>
            <a:ext cx="259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Tom Osborn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David Butruille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	Marcio Ferrera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	Josh Udahl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	Pablo Quijada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Alan Attie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Jonathan Stoehr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	Hong Lan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	Susie Clee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	Jessica Byers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	Mark Keller</a:t>
            </a:r>
            <a:endParaRPr lang="en-US" sz="20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9648</TotalTime>
  <Words>4635</Words>
  <Application>Microsoft Office PowerPoint</Application>
  <PresentationFormat>On-screen Show (4:3)</PresentationFormat>
  <Paragraphs>1082</Paragraphs>
  <Slides>94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Arial</vt:lpstr>
      <vt:lpstr>Times New Roman</vt:lpstr>
      <vt:lpstr>Lucida Sans Unicode</vt:lpstr>
      <vt:lpstr>Symbol</vt:lpstr>
      <vt:lpstr>Courier New</vt:lpstr>
      <vt:lpstr>Default Design</vt:lpstr>
      <vt:lpstr>Equation</vt:lpstr>
      <vt:lpstr>Bayesian QTL Mapping</vt:lpstr>
      <vt:lpstr>outline</vt:lpstr>
      <vt:lpstr>1. what is the goal of QTL study?</vt:lpstr>
      <vt:lpstr>advantages of multiple QTL approach</vt:lpstr>
      <vt:lpstr>Pareto diagram of QTL effects</vt:lpstr>
      <vt:lpstr>check QTL in context of genetic architecture </vt:lpstr>
      <vt:lpstr>2. Bayesian vs. classical QTL study</vt:lpstr>
      <vt:lpstr>QTL model selection: key players</vt:lpstr>
      <vt:lpstr>likelihood and posterior</vt:lpstr>
      <vt:lpstr>Bayes posterior vs. maximum likelihood (genetic architecture A = single QTL at )</vt:lpstr>
      <vt:lpstr>LOD &amp; LPD: 1 QTL n.ind = 100, 1 cM marker spacing</vt:lpstr>
      <vt:lpstr>Simplified likelihood surface 2-D for BC locus and effect</vt:lpstr>
      <vt:lpstr>LOD &amp; LPD: 1 QTL n.ind = 100, 10 cM marker spacing</vt:lpstr>
      <vt:lpstr>likelihood and posterior</vt:lpstr>
      <vt:lpstr>marginal LOD or LPD</vt:lpstr>
      <vt:lpstr>LPD: 1 QTL vs. multi-QTL marginal contribution to LPD from QTL at </vt:lpstr>
      <vt:lpstr>substitution effect: 1 QTL vs. multi-QTL single QTL effect vs. marginal effect from QTL at </vt:lpstr>
      <vt:lpstr>3. Bayesian strategy for QTLs</vt:lpstr>
      <vt:lpstr>do phenotypes help to guess genotypes? posterior on QTL genotypes q</vt:lpstr>
      <vt:lpstr>posterior on QTL genotypes q</vt:lpstr>
      <vt:lpstr>Slide 21</vt:lpstr>
      <vt:lpstr>where are the genotypic means? (phenotype mean for genotype q is q)</vt:lpstr>
      <vt:lpstr>prior &amp; posteriors: genotypic means q</vt:lpstr>
      <vt:lpstr>multiple QTL phenotype model</vt:lpstr>
      <vt:lpstr>QTL with epistasis</vt:lpstr>
      <vt:lpstr>partition of multiple QTL effects</vt:lpstr>
      <vt:lpstr>Where are the loci  on the genome?</vt:lpstr>
      <vt:lpstr>model fit with multiple imputation (Sen and Churchill 2001)</vt:lpstr>
      <vt:lpstr>What is the genetic architecture A?</vt:lpstr>
      <vt:lpstr>4. QTL Model Search using MCMC</vt:lpstr>
      <vt:lpstr>MCMC sampling of (,q,µ)</vt:lpstr>
      <vt:lpstr>Gibbs sampler idea</vt:lpstr>
      <vt:lpstr>Gibbs sampler samples:  = 0.6</vt:lpstr>
      <vt:lpstr>Metropolis-Hastings idea</vt:lpstr>
      <vt:lpstr>Metropolis-Hastings samples</vt:lpstr>
      <vt:lpstr>MCMC realization</vt:lpstr>
      <vt:lpstr>Multiple QTL Phenotype Model</vt:lpstr>
      <vt:lpstr>methods of model search</vt:lpstr>
      <vt:lpstr>RJ-MCMC full conditional updates</vt:lpstr>
      <vt:lpstr>index architecture  by number of QTL m </vt:lpstr>
      <vt:lpstr>reversible jump MCMC</vt:lpstr>
      <vt:lpstr>Markov chain for number m</vt:lpstr>
      <vt:lpstr>jumping QTL number and loci</vt:lpstr>
      <vt:lpstr>RJ-MCMC updates</vt:lpstr>
      <vt:lpstr>propose to drop a locus</vt:lpstr>
      <vt:lpstr>propose to add a locus</vt:lpstr>
      <vt:lpstr>sampling across QTL models A</vt:lpstr>
      <vt:lpstr>acceptance of reversible jump</vt:lpstr>
      <vt:lpstr>acceptance of reversible jump</vt:lpstr>
      <vt:lpstr>reversible jump details</vt:lpstr>
      <vt:lpstr>reversible jump idea</vt:lpstr>
      <vt:lpstr>model selection in regression</vt:lpstr>
      <vt:lpstr>slope estimate for 1 regressor</vt:lpstr>
      <vt:lpstr>2 correlated regressors</vt:lpstr>
      <vt:lpstr>Gibbs Sampler for Model 1</vt:lpstr>
      <vt:lpstr>Gibbs Sampler for Model 2</vt:lpstr>
      <vt:lpstr>updates from 2-&gt;1</vt:lpstr>
      <vt:lpstr>updates from 1-&gt;2</vt:lpstr>
      <vt:lpstr>model selection in regression</vt:lpstr>
      <vt:lpstr>change of variables</vt:lpstr>
      <vt:lpstr>Jacobian &amp; the calculus</vt:lpstr>
      <vt:lpstr>geometry of reversible jump</vt:lpstr>
      <vt:lpstr>QT additive reversible jump </vt:lpstr>
      <vt:lpstr>credible set for additive</vt:lpstr>
      <vt:lpstr>multivariate updating of effects</vt:lpstr>
      <vt:lpstr>Gibbs sampler with loci indicators  </vt:lpstr>
      <vt:lpstr>Bayesian shrinkage estimation  </vt:lpstr>
      <vt:lpstr>epistatic interactions</vt:lpstr>
      <vt:lpstr>5. Model Assessment</vt:lpstr>
      <vt:lpstr>Bayes factors</vt:lpstr>
      <vt:lpstr>issues in computing Bayes factors</vt:lpstr>
      <vt:lpstr>Bayes factors and genetic model A</vt:lpstr>
      <vt:lpstr>BF sensitivity to fixed prior for effects</vt:lpstr>
      <vt:lpstr>BF insensitivity to random effects prior</vt:lpstr>
      <vt:lpstr>marginal BF scan by QTL</vt:lpstr>
      <vt:lpstr>Bayesian model averaging</vt:lpstr>
      <vt:lpstr>6. analysis of hyper data</vt:lpstr>
      <vt:lpstr>marginal scans of genome</vt:lpstr>
      <vt:lpstr>hyper data: scanone</vt:lpstr>
      <vt:lpstr>2log(BF) scan with 50% HPD region</vt:lpstr>
      <vt:lpstr>2-D plot of 2logBF: chr 6 &amp; 15</vt:lpstr>
      <vt:lpstr>1-D Slices of 2-D scans: chr 6 &amp; 15</vt:lpstr>
      <vt:lpstr>1-D Slices of 2-D scans: chr 6 &amp; 15</vt:lpstr>
      <vt:lpstr>What is best genetic architecture? </vt:lpstr>
      <vt:lpstr>How many QTL? posterior, prior, Bayes factor ratios</vt:lpstr>
      <vt:lpstr>most probable patterns</vt:lpstr>
      <vt:lpstr>what is best estimate of QTL?</vt:lpstr>
      <vt:lpstr>how close are other patterns?</vt:lpstr>
      <vt:lpstr>how close are other patterns?</vt:lpstr>
      <vt:lpstr>diagnostic summaries</vt:lpstr>
      <vt:lpstr>7. Software for Bayesian QTLs R/qtlbim</vt:lpstr>
      <vt:lpstr>R/qtlbim: software history</vt:lpstr>
      <vt:lpstr>other Bayesian software for QTLs</vt:lpstr>
      <vt:lpstr>Slide 94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Inference for QTLs in Inbred Lines</dc:title>
  <dc:creator>Brian S. Yandell</dc:creator>
  <cp:lastModifiedBy>Your User Name</cp:lastModifiedBy>
  <cp:revision>282</cp:revision>
  <cp:lastPrinted>2001-09-27T20:23:39Z</cp:lastPrinted>
  <dcterms:created xsi:type="dcterms:W3CDTF">1999-04-29T15:12:26Z</dcterms:created>
  <dcterms:modified xsi:type="dcterms:W3CDTF">2010-04-24T16:28:11Z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yandell@stat.wisc.edu</vt:lpwstr>
  </property>
  <property fmtid="{D5CDD505-2E9C-101B-9397-08002B2CF9AE}" pid="8" name="HomePage">
    <vt:lpwstr>www.stat.wisc.edu/~yandell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D:\Home\campus\ncsu\ncsu2000</vt:lpwstr>
  </property>
</Properties>
</file>