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7" r:id="rId3"/>
    <p:sldId id="268" r:id="rId4"/>
    <p:sldId id="267" r:id="rId5"/>
    <p:sldId id="281" r:id="rId6"/>
    <p:sldId id="266" r:id="rId7"/>
    <p:sldId id="282" r:id="rId8"/>
    <p:sldId id="258" r:id="rId9"/>
    <p:sldId id="259" r:id="rId10"/>
    <p:sldId id="278" r:id="rId11"/>
    <p:sldId id="279" r:id="rId12"/>
    <p:sldId id="280" r:id="rId13"/>
    <p:sldId id="274" r:id="rId14"/>
    <p:sldId id="276" r:id="rId15"/>
    <p:sldId id="275" r:id="rId16"/>
    <p:sldId id="269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10FE8-912B-40DD-A394-4392246C803A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D726B-6914-4951-AB07-D44578F06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A25C7-8683-4908-8DC6-7BB465849252}" type="datetimeFigureOut">
              <a:rPr lang="en-US" smtClean="0"/>
              <a:pPr/>
              <a:t>12/11/2011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6835D-27A0-46B7-9380-863632137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1C7BD-E03C-4AA9-94F5-36713EB6434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1C7BD-E03C-4AA9-94F5-36713EB6434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1C7BD-E03C-4AA9-94F5-36713EB6434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F3D-CFEF-4588-B96D-617F78E6C4BC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0839-3731-43B2-BEB5-1B8CFE29A8ED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484C-279D-4B56-AAB3-D8CF2098A8B0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E9EC-6D44-4BCB-B17D-AFB4FF01E1BE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0765-DE52-4028-9274-ACC275BD8086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F67D-2DAE-402F-9A79-F6D0975B7FAE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EB19-7D56-44AA-9692-2DA6AC054684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0817-C436-4BCF-8955-374C8C1008F8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B83DC-E68F-4076-A5C1-47FB28C40F9A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8E70-6518-4FF5-853D-B48D34D68F5D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A292C-037C-4961-9C2D-F903BC6BD07B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3244D-627B-45FF-B13E-666C12335CC1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2625"/>
            <a:ext cx="7772400" cy="917575"/>
          </a:xfrm>
        </p:spPr>
        <p:txBody>
          <a:bodyPr/>
          <a:lstStyle/>
          <a:p>
            <a:r>
              <a:rPr lang="en-US" dirty="0" smtClean="0"/>
              <a:t>Big Data around UW-Madison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1143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Brian S. </a:t>
            </a:r>
            <a:r>
              <a:rPr lang="en-US" dirty="0" err="1" smtClean="0">
                <a:solidFill>
                  <a:schemeClr val="tx1"/>
                </a:solidFill>
              </a:rPr>
              <a:t>Yandell,UW</a:t>
            </a:r>
            <a:r>
              <a:rPr lang="en-US" dirty="0" smtClean="0">
                <a:solidFill>
                  <a:schemeClr val="tx1"/>
                </a:solidFill>
              </a:rPr>
              <a:t>-Madison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www.stat.wisc.edu/~yandell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B004-6573-417F-903C-7C0DCB7F8459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352800"/>
            <a:ext cx="8458200" cy="2773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Our networks are awash in data. </a:t>
            </a: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little of it is information. </a:t>
            </a: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smidgen of this shows up as knowledge. </a:t>
            </a: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Combined with ideas, some of that is actually useful. </a:t>
            </a: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Mix in experience, context, compassion, discipline, humor, tolerance, and humility, and perhaps knowledge becomes wisdom.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8005763" algn="r"/>
              </a:tabLst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Cliff Stoll (1995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Silicon Snake Oil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lvl="0">
              <a:spcBef>
                <a:spcPct val="20000"/>
              </a:spcBef>
              <a:tabLst>
                <a:tab pos="8005763" algn="r"/>
              </a:tabLst>
              <a:defRPr/>
            </a:pPr>
            <a:r>
              <a:rPr lang="en-US" sz="3200" dirty="0" smtClean="0"/>
              <a:t>	</a:t>
            </a:r>
            <a:r>
              <a:rPr lang="en-US" sz="2600" dirty="0" smtClean="0"/>
              <a:t>PBS </a:t>
            </a:r>
            <a:r>
              <a:rPr lang="en-US" sz="2600" i="1" dirty="0" smtClean="0"/>
              <a:t>NOVA</a:t>
            </a:r>
            <a:r>
              <a:rPr lang="en-US" sz="2600" dirty="0" smtClean="0"/>
              <a:t> (1990) "The KGB, the Computer, and Me"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typical data process steps?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56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key questions		why am I doing this study?</a:t>
            </a:r>
          </a:p>
          <a:p>
            <a:r>
              <a:rPr lang="en-US" sz="2800" dirty="0" smtClean="0"/>
              <a:t>experimental design	What is my data plan</a:t>
            </a:r>
          </a:p>
          <a:p>
            <a:pPr>
              <a:buNone/>
            </a:pPr>
            <a:r>
              <a:rPr lang="en-US" sz="2000" dirty="0" smtClean="0"/>
              <a:t> 					(</a:t>
            </a:r>
            <a:r>
              <a:rPr lang="en-US" sz="2000" b="1" i="1" dirty="0" smtClean="0"/>
              <a:t>before</a:t>
            </a:r>
            <a:r>
              <a:rPr lang="en-US" sz="2000" dirty="0" smtClean="0"/>
              <a:t> you start the study)</a:t>
            </a:r>
          </a:p>
          <a:p>
            <a:r>
              <a:rPr lang="en-US" sz="2800" dirty="0" smtClean="0"/>
              <a:t>data inspection		What is the quality of my data?</a:t>
            </a:r>
          </a:p>
          <a:p>
            <a:r>
              <a:rPr lang="en-US" sz="2800" dirty="0" smtClean="0"/>
              <a:t>data management	Where is my master copy(s)? 					How do data it evolve?</a:t>
            </a:r>
            <a:endParaRPr lang="en-US" sz="2800" dirty="0"/>
          </a:p>
          <a:p>
            <a:pPr>
              <a:buNone/>
            </a:pPr>
            <a:r>
              <a:rPr lang="en-US" sz="2800" dirty="0" smtClean="0"/>
              <a:t>					</a:t>
            </a:r>
            <a:r>
              <a:rPr lang="en-US" sz="2000" dirty="0" smtClean="0"/>
              <a:t>What about meta-data? (provenance)</a:t>
            </a:r>
          </a:p>
          <a:p>
            <a:pPr>
              <a:tabLst>
                <a:tab pos="2286000" algn="l"/>
              </a:tabLst>
            </a:pPr>
            <a:r>
              <a:rPr lang="en-US" sz="2800" dirty="0" smtClean="0"/>
              <a:t>data analysis			What questions to ask?</a:t>
            </a:r>
          </a:p>
          <a:p>
            <a:pPr>
              <a:buNone/>
              <a:tabLst>
                <a:tab pos="2286000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			When (before, during, after)</a:t>
            </a:r>
          </a:p>
          <a:p>
            <a:pPr>
              <a:tabLst>
                <a:tab pos="2286000" algn="l"/>
              </a:tabLst>
            </a:pPr>
            <a:r>
              <a:rPr lang="en-US" sz="2800" dirty="0"/>
              <a:t>i</a:t>
            </a:r>
            <a:r>
              <a:rPr lang="en-US" sz="2800" dirty="0" smtClean="0"/>
              <a:t>nterpretation		What is the context for study?</a:t>
            </a:r>
          </a:p>
          <a:p>
            <a:pPr>
              <a:tabLst>
                <a:tab pos="2286000" algn="l"/>
              </a:tabLst>
            </a:pPr>
            <a:r>
              <a:rPr lang="en-US" sz="2800" dirty="0" smtClean="0"/>
              <a:t>access/archiving		How to let others use data?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4910-3022-475E-861A-B6B2E3E411A4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28A5-B31B-4C28-9EBD-93814503440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choices do I make up front?</a:t>
            </a:r>
            <a:br>
              <a:rPr lang="en-US" dirty="0" smtClean="0"/>
            </a:br>
            <a:r>
              <a:rPr lang="en-US" sz="3600" dirty="0" smtClean="0"/>
              <a:t>(</a:t>
            </a:r>
            <a:r>
              <a:rPr lang="en-US" sz="3600" dirty="0" err="1" smtClean="0"/>
              <a:t>omic</a:t>
            </a:r>
            <a:r>
              <a:rPr lang="en-US" sz="3600" dirty="0" smtClean="0"/>
              <a:t> example)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17637"/>
            <a:ext cx="82296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What are the key questions?</a:t>
            </a:r>
          </a:p>
          <a:p>
            <a:pPr lvl="1"/>
            <a:r>
              <a:rPr lang="en-US" dirty="0" smtClean="0"/>
              <a:t>Why do </a:t>
            </a:r>
            <a:r>
              <a:rPr lang="en-US" dirty="0" err="1" smtClean="0"/>
              <a:t>omic</a:t>
            </a:r>
            <a:r>
              <a:rPr lang="en-US" dirty="0" smtClean="0"/>
              <a:t> studies at all? Fishing expedition or??</a:t>
            </a:r>
          </a:p>
          <a:p>
            <a:pPr lvl="2"/>
            <a:r>
              <a:rPr lang="en-US" dirty="0" smtClean="0"/>
              <a:t>Forward genetics/genomics: discovery of disrupted pathways</a:t>
            </a:r>
          </a:p>
          <a:p>
            <a:pPr lvl="1"/>
            <a:r>
              <a:rPr lang="en-US" dirty="0" smtClean="0"/>
              <a:t>Value of controlled experiment</a:t>
            </a:r>
          </a:p>
          <a:p>
            <a:pPr lvl="2"/>
            <a:r>
              <a:rPr lang="en-US" dirty="0" smtClean="0"/>
              <a:t>Scientist-controlled comparison: what is effect of “insult”?</a:t>
            </a:r>
          </a:p>
          <a:p>
            <a:pPr lvl="3"/>
            <a:r>
              <a:rPr lang="en-US" dirty="0" smtClean="0"/>
              <a:t>Genetic vs. treatment &amp; control</a:t>
            </a:r>
          </a:p>
          <a:p>
            <a:pPr lvl="1"/>
            <a:r>
              <a:rPr lang="en-US" dirty="0" smtClean="0"/>
              <a:t>Think of hypothesis generation, not testing</a:t>
            </a:r>
          </a:p>
          <a:p>
            <a:r>
              <a:rPr lang="en-US" dirty="0" smtClean="0"/>
              <a:t>But the cost!</a:t>
            </a:r>
          </a:p>
          <a:p>
            <a:pPr lvl="1"/>
            <a:r>
              <a:rPr lang="en-US" dirty="0" smtClean="0"/>
              <a:t>Costs beyond massive high-throughput platforms</a:t>
            </a:r>
          </a:p>
          <a:p>
            <a:pPr lvl="2"/>
            <a:r>
              <a:rPr lang="en-US" dirty="0" smtClean="0"/>
              <a:t>Need to prepare samples, which is costly in itself</a:t>
            </a:r>
          </a:p>
          <a:p>
            <a:pPr lvl="2"/>
            <a:r>
              <a:rPr lang="en-US" dirty="0" smtClean="0"/>
              <a:t>Need to manage data once </a:t>
            </a:r>
            <a:r>
              <a:rPr lang="en-US" dirty="0" err="1" smtClean="0"/>
              <a:t>omic</a:t>
            </a:r>
            <a:r>
              <a:rPr lang="en-US" dirty="0" smtClean="0"/>
              <a:t> chips are run</a:t>
            </a:r>
          </a:p>
          <a:p>
            <a:pPr lvl="1"/>
            <a:r>
              <a:rPr lang="en-US" dirty="0" smtClean="0"/>
              <a:t>Technical costs drop as use increases</a:t>
            </a:r>
          </a:p>
          <a:p>
            <a:pPr lvl="2"/>
            <a:r>
              <a:rPr lang="en-US" dirty="0" smtClean="0"/>
              <a:t>High-throughput chip platforms: faster, better, smaller</a:t>
            </a:r>
          </a:p>
          <a:p>
            <a:pPr lvl="2"/>
            <a:r>
              <a:rPr lang="en-US" dirty="0" smtClean="0"/>
              <a:t>Computers and storage medium in general</a:t>
            </a:r>
          </a:p>
          <a:p>
            <a:pPr lvl="1"/>
            <a:r>
              <a:rPr lang="en-US" dirty="0" smtClean="0"/>
              <a:t>But cost of people continues to rise</a:t>
            </a:r>
          </a:p>
          <a:p>
            <a:pPr lvl="2"/>
            <a:r>
              <a:rPr lang="en-US" dirty="0" smtClean="0"/>
              <a:t>Lab processing</a:t>
            </a:r>
          </a:p>
          <a:p>
            <a:pPr lvl="2"/>
            <a:r>
              <a:rPr lang="en-US" dirty="0" smtClean="0"/>
              <a:t>Data management and analytics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B767-92C0-42C6-A4E2-438848205AC4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28A5-B31B-4C28-9EBD-93814503440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computers do I need?</a:t>
            </a:r>
            <a:br>
              <a:rPr lang="en-US" dirty="0" smtClean="0"/>
            </a:br>
            <a:r>
              <a:rPr lang="en-US" sz="3600" dirty="0" smtClean="0"/>
              <a:t>(</a:t>
            </a:r>
            <a:r>
              <a:rPr lang="en-US" sz="3600" dirty="0" err="1" smtClean="0"/>
              <a:t>omic</a:t>
            </a:r>
            <a:r>
              <a:rPr lang="en-US" sz="3600" dirty="0" smtClean="0"/>
              <a:t> example)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tremendous computing resource needs</a:t>
            </a:r>
          </a:p>
          <a:p>
            <a:pPr lvl="1"/>
            <a:r>
              <a:rPr lang="en-US" dirty="0" smtClean="0"/>
              <a:t>Multiple analyses, periodically redone</a:t>
            </a:r>
          </a:p>
          <a:p>
            <a:pPr lvl="2"/>
            <a:r>
              <a:rPr lang="en-US" dirty="0" smtClean="0"/>
              <a:t>Algorithms improve</a:t>
            </a:r>
          </a:p>
          <a:p>
            <a:pPr lvl="2"/>
            <a:r>
              <a:rPr lang="en-US" dirty="0" smtClean="0"/>
              <a:t>Gene annotation and sequence data evolve</a:t>
            </a:r>
          </a:p>
          <a:p>
            <a:pPr lvl="1"/>
            <a:r>
              <a:rPr lang="en-US" dirty="0" smtClean="0"/>
              <a:t>Verification of properties of methods</a:t>
            </a:r>
          </a:p>
          <a:p>
            <a:pPr lvl="2"/>
            <a:r>
              <a:rPr lang="en-US" dirty="0" smtClean="0"/>
              <a:t>Theory gives easy cutoff values (LOD &gt; 3) that may not be relevant</a:t>
            </a:r>
          </a:p>
          <a:p>
            <a:pPr lvl="2"/>
            <a:r>
              <a:rPr lang="en-US" dirty="0" smtClean="0"/>
              <a:t>Need to carefully develop re-sampling methods (permutations, etc.)</a:t>
            </a:r>
          </a:p>
          <a:p>
            <a:pPr lvl="1"/>
            <a:r>
              <a:rPr lang="en-US" dirty="0" smtClean="0"/>
              <a:t>Storage of raw, processed and summary data (and metadata)</a:t>
            </a:r>
          </a:p>
          <a:p>
            <a:pPr lvl="2"/>
            <a:r>
              <a:rPr lang="en-US" dirty="0" smtClean="0"/>
              <a:t>Terabyte(s) of backed-up storage (soon </a:t>
            </a:r>
            <a:r>
              <a:rPr lang="en-US" dirty="0" err="1" smtClean="0"/>
              <a:t>petabytes</a:t>
            </a:r>
            <a:r>
              <a:rPr lang="en-US" dirty="0" smtClean="0"/>
              <a:t> and more)</a:t>
            </a:r>
          </a:p>
          <a:p>
            <a:pPr lvl="2"/>
            <a:r>
              <a:rPr lang="en-US" dirty="0" smtClean="0"/>
              <a:t>Web access tools</a:t>
            </a:r>
          </a:p>
          <a:p>
            <a:r>
              <a:rPr lang="en-US" dirty="0" smtClean="0"/>
              <a:t>high throughput computing platforms (Condor) </a:t>
            </a:r>
          </a:p>
          <a:p>
            <a:pPr lvl="1"/>
            <a:r>
              <a:rPr lang="en-US" dirty="0" smtClean="0"/>
              <a:t>Reduce months or years to hours or days</a:t>
            </a:r>
          </a:p>
          <a:p>
            <a:pPr lvl="1"/>
            <a:r>
              <a:rPr lang="en-US" dirty="0" smtClean="0"/>
              <a:t>Free up your mind to think about science rather than mechanics</a:t>
            </a:r>
          </a:p>
          <a:p>
            <a:pPr lvl="1"/>
            <a:r>
              <a:rPr lang="en-US" dirty="0" smtClean="0"/>
              <a:t>Free up your desktop/laptop for more </a:t>
            </a:r>
            <a:r>
              <a:rPr lang="en-US" smtClean="0"/>
              <a:t>immediate tasks</a:t>
            </a:r>
          </a:p>
          <a:p>
            <a:pPr lvl="1"/>
            <a:r>
              <a:rPr lang="en-US" dirty="0" smtClean="0"/>
              <a:t>Need local (regional) infrastructure</a:t>
            </a:r>
          </a:p>
          <a:p>
            <a:pPr lvl="2"/>
            <a:r>
              <a:rPr lang="en-US" dirty="0" smtClean="0"/>
              <a:t>Who maintains the machines, algorithms?</a:t>
            </a:r>
          </a:p>
          <a:p>
            <a:pPr lvl="2"/>
            <a:r>
              <a:rPr lang="en-US" dirty="0" smtClean="0"/>
              <a:t>Who can talk to you in plain language?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91210-2BA5-4215-9AEA-9497215A9BDE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28A5-B31B-4C28-9EBD-93814503440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we need? </a:t>
            </a:r>
            <a:br>
              <a:rPr lang="en-US" dirty="0" smtClean="0"/>
            </a:br>
            <a:r>
              <a:rPr lang="en-US" sz="3600" dirty="0" smtClean="0"/>
              <a:t>inference methods for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8005763" algn="r"/>
              </a:tabLst>
            </a:pPr>
            <a:r>
              <a:rPr lang="en-US" dirty="0" smtClean="0"/>
              <a:t>Computer Science has historically been strong on data structures and … </a:t>
            </a:r>
          </a:p>
          <a:p>
            <a:pPr marL="0" indent="0">
              <a:buNone/>
              <a:tabLst>
                <a:tab pos="8005763" algn="r"/>
              </a:tabLst>
            </a:pPr>
            <a:r>
              <a:rPr lang="en-US" dirty="0" smtClean="0"/>
              <a:t>Statistics has historically been … strong on inference from data. </a:t>
            </a:r>
          </a:p>
          <a:p>
            <a:pPr marL="0" indent="0">
              <a:buNone/>
              <a:tabLst>
                <a:tab pos="8005763" algn="r"/>
              </a:tabLst>
            </a:pPr>
            <a:r>
              <a:rPr lang="en-US" dirty="0" smtClean="0"/>
              <a:t>One way to draw on the strengths of both disciplines is to pursue the study of 'inferential methods for data structures'; </a:t>
            </a:r>
          </a:p>
          <a:p>
            <a:pPr marL="0" indent="0">
              <a:buNone/>
              <a:tabLst>
                <a:tab pos="8005763" algn="r"/>
              </a:tabLst>
            </a:pPr>
            <a:r>
              <a:rPr lang="en-US" dirty="0" smtClean="0"/>
              <a:t>i.e., methods that update probability distributions on recursively-defined objects such as trees, graphs, grammars and function calls.”</a:t>
            </a:r>
          </a:p>
          <a:p>
            <a:pPr marL="0" indent="0">
              <a:buNone/>
              <a:tabLst>
                <a:tab pos="8005763" algn="r"/>
              </a:tabLst>
            </a:pPr>
            <a:r>
              <a:rPr lang="en-US" dirty="0" smtClean="0"/>
              <a:t>	Michael Jordan, UC-Berkeley (2010 UW lecture)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E9EC-6D44-4BCB-B17D-AFB4FF01E1BE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translation gap between</a:t>
            </a:r>
            <a:br>
              <a:rPr lang="en-US" dirty="0" smtClean="0"/>
            </a:br>
            <a:r>
              <a:rPr lang="en-US" dirty="0" smtClean="0"/>
              <a:t>structure and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Many tools emerging for data structure</a:t>
            </a:r>
          </a:p>
          <a:p>
            <a:pPr lvl="1"/>
            <a:r>
              <a:rPr lang="en-US" dirty="0" smtClean="0"/>
              <a:t>Genomic, geospatial, ...</a:t>
            </a:r>
          </a:p>
          <a:p>
            <a:pPr lvl="1"/>
            <a:r>
              <a:rPr lang="en-US" dirty="0" smtClean="0"/>
              <a:t>GMOD.org, .NET bio, … platforms</a:t>
            </a:r>
          </a:p>
          <a:p>
            <a:r>
              <a:rPr lang="en-US" dirty="0" smtClean="0"/>
              <a:t>Basic production inference being added</a:t>
            </a:r>
          </a:p>
          <a:p>
            <a:pPr lvl="1"/>
            <a:r>
              <a:rPr lang="en-US" dirty="0" smtClean="0"/>
              <a:t>T-tests with FDR, enrichment</a:t>
            </a:r>
          </a:p>
          <a:p>
            <a:pPr lvl="1"/>
            <a:r>
              <a:rPr lang="en-US" dirty="0" smtClean="0"/>
              <a:t>Glue to bind resources (</a:t>
            </a:r>
            <a:r>
              <a:rPr lang="en-US" dirty="0" err="1" smtClean="0"/>
              <a:t>GenomeSpace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UCSC genome browser, </a:t>
            </a:r>
            <a:r>
              <a:rPr lang="en-US" dirty="0" err="1" smtClean="0"/>
              <a:t>Cytoscape</a:t>
            </a:r>
            <a:r>
              <a:rPr lang="en-US" smtClean="0"/>
              <a:t>, Galaxy, …</a:t>
            </a:r>
            <a:endParaRPr lang="en-US" dirty="0" smtClean="0"/>
          </a:p>
          <a:p>
            <a:r>
              <a:rPr lang="en-US" dirty="0" smtClean="0"/>
              <a:t>But state-of-the-art collaboration tools lag</a:t>
            </a:r>
          </a:p>
          <a:p>
            <a:pPr lvl="1"/>
            <a:r>
              <a:rPr lang="en-US" dirty="0" smtClean="0"/>
              <a:t>Translate one-off code to pipeline</a:t>
            </a:r>
          </a:p>
          <a:p>
            <a:pPr lvl="1"/>
            <a:r>
              <a:rPr lang="en-US" dirty="0" smtClean="0"/>
              <a:t>Build, maintain, enhance new workflows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E9EC-6D44-4BCB-B17D-AFB4FF01E1BE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625475" algn="l"/>
              </a:tabLst>
            </a:pPr>
            <a:r>
              <a:rPr lang="en-US" dirty="0" smtClean="0"/>
              <a:t>What works and what doesn’t at UW?</a:t>
            </a:r>
            <a:br>
              <a:rPr lang="en-US" dirty="0" smtClean="0"/>
            </a:br>
            <a:r>
              <a:rPr lang="en-US" sz="3600" dirty="0" smtClean="0"/>
              <a:t>(the people dimension)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What have been successful?</a:t>
            </a:r>
          </a:p>
          <a:p>
            <a:pPr lvl="1"/>
            <a:r>
              <a:rPr lang="en-US" dirty="0" smtClean="0"/>
              <a:t>Cancer Informatics Shared Resource (30+ years)</a:t>
            </a:r>
          </a:p>
          <a:p>
            <a:pPr lvl="2"/>
            <a:r>
              <a:rPr lang="en-US" dirty="0" err="1" smtClean="0"/>
              <a:t>Biostat</a:t>
            </a:r>
            <a:r>
              <a:rPr lang="en-US" dirty="0" smtClean="0"/>
              <a:t> &amp; Med Info with Comp Cancer </a:t>
            </a:r>
            <a:r>
              <a:rPr lang="en-US" dirty="0" err="1" smtClean="0"/>
              <a:t>Ctr</a:t>
            </a:r>
            <a:endParaRPr lang="en-US" dirty="0" smtClean="0"/>
          </a:p>
          <a:p>
            <a:pPr lvl="1"/>
            <a:r>
              <a:rPr lang="en-US" dirty="0" smtClean="0"/>
              <a:t>other BMI collaborative research across campus (30+ years)</a:t>
            </a:r>
          </a:p>
          <a:p>
            <a:pPr lvl="1"/>
            <a:r>
              <a:rPr lang="en-US" dirty="0" smtClean="0"/>
              <a:t>Biometry Program (30+ years)</a:t>
            </a:r>
          </a:p>
          <a:p>
            <a:pPr lvl="2"/>
            <a:r>
              <a:rPr lang="en-US" dirty="0" smtClean="0"/>
              <a:t>Stat with CALS and later L&amp;S (</a:t>
            </a:r>
            <a:r>
              <a:rPr lang="en-US" dirty="0" err="1" smtClean="0"/>
              <a:t>Bot,Zoo</a:t>
            </a:r>
            <a:r>
              <a:rPr lang="en-US" dirty="0" smtClean="0"/>
              <a:t>), </a:t>
            </a:r>
            <a:r>
              <a:rPr lang="en-US" dirty="0" err="1" smtClean="0"/>
              <a:t>VetMed</a:t>
            </a:r>
            <a:r>
              <a:rPr lang="en-US" dirty="0" smtClean="0"/>
              <a:t> (off and on)</a:t>
            </a:r>
          </a:p>
          <a:p>
            <a:pPr lvl="1"/>
            <a:r>
              <a:rPr lang="en-US" dirty="0" smtClean="0"/>
              <a:t>Tech Partners (25 years)</a:t>
            </a:r>
          </a:p>
          <a:p>
            <a:pPr lvl="1"/>
            <a:r>
              <a:rPr lang="en-US" dirty="0" smtClean="0"/>
              <a:t>Geospatial Alliance (25 years)</a:t>
            </a:r>
          </a:p>
          <a:p>
            <a:pPr lvl="1"/>
            <a:r>
              <a:rPr lang="en-US" dirty="0" smtClean="0"/>
              <a:t>CIBM, GSTP, Biophysics training grants (10 years)</a:t>
            </a:r>
          </a:p>
          <a:p>
            <a:pPr lvl="2"/>
            <a:r>
              <a:rPr lang="en-US" dirty="0" smtClean="0"/>
              <a:t>CS, Math, BMI with multiple collaborators</a:t>
            </a:r>
          </a:p>
          <a:p>
            <a:r>
              <a:rPr lang="en-US" smtClean="0"/>
              <a:t>What </a:t>
            </a:r>
            <a:r>
              <a:rPr lang="en-US" dirty="0" smtClean="0"/>
              <a:t>is missing?</a:t>
            </a:r>
          </a:p>
          <a:p>
            <a:pPr lvl="1"/>
            <a:r>
              <a:rPr lang="en-US" dirty="0" smtClean="0"/>
              <a:t>link from Gene Expression Center to data analytics</a:t>
            </a:r>
          </a:p>
          <a:p>
            <a:pPr lvl="1"/>
            <a:r>
              <a:rPr lang="en-US" dirty="0" smtClean="0"/>
              <a:t>“free” quantitative consulting across campus</a:t>
            </a:r>
          </a:p>
          <a:p>
            <a:pPr lvl="2"/>
            <a:r>
              <a:rPr lang="en-US" dirty="0" smtClean="0"/>
              <a:t>experimental design, data analysis</a:t>
            </a:r>
          </a:p>
          <a:p>
            <a:pPr lvl="2"/>
            <a:r>
              <a:rPr lang="en-US" dirty="0" smtClean="0"/>
              <a:t>informatics, workflows/pipelines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E9EC-6D44-4BCB-B17D-AFB4FF01E1BE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Who should be involved at UW-Madison?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Chief Information Officers (CIOs) in all organizations</a:t>
            </a:r>
          </a:p>
          <a:p>
            <a:r>
              <a:rPr lang="en-US" dirty="0" smtClean="0"/>
              <a:t>Librarians</a:t>
            </a:r>
          </a:p>
          <a:p>
            <a:pPr lvl="1"/>
            <a:r>
              <a:rPr lang="en-US" dirty="0" smtClean="0"/>
              <a:t>Academic and general library system</a:t>
            </a:r>
          </a:p>
          <a:p>
            <a:r>
              <a:rPr lang="en-US" dirty="0" smtClean="0"/>
              <a:t>Statisticians and biostatisticians</a:t>
            </a:r>
          </a:p>
          <a:p>
            <a:pPr lvl="1"/>
            <a:r>
              <a:rPr lang="en-US" dirty="0" smtClean="0"/>
              <a:t>Develop methods for design and analysis</a:t>
            </a:r>
          </a:p>
          <a:p>
            <a:r>
              <a:rPr lang="en-US" dirty="0" smtClean="0"/>
              <a:t>Computer scientists</a:t>
            </a:r>
          </a:p>
          <a:p>
            <a:pPr lvl="1"/>
            <a:r>
              <a:rPr lang="en-US" dirty="0" smtClean="0"/>
              <a:t>Design and build computers, databases, </a:t>
            </a:r>
            <a:r>
              <a:rPr lang="en-US" dirty="0" smtClean="0"/>
              <a:t>analytics</a:t>
            </a:r>
          </a:p>
          <a:p>
            <a:r>
              <a:rPr lang="en-US" dirty="0" smtClean="0"/>
              <a:t>Social scientists</a:t>
            </a:r>
            <a:endParaRPr lang="en-US" dirty="0" smtClean="0"/>
          </a:p>
          <a:p>
            <a:r>
              <a:rPr lang="en-US" dirty="0" smtClean="0"/>
              <a:t>Other data analytics fields</a:t>
            </a:r>
          </a:p>
          <a:p>
            <a:pPr lvl="1"/>
            <a:r>
              <a:rPr lang="en-US" dirty="0" smtClean="0"/>
              <a:t>Departments: Stat, BMI, CS, ECE, </a:t>
            </a:r>
            <a:r>
              <a:rPr lang="en-US" dirty="0" err="1" smtClean="0"/>
              <a:t>ISyE</a:t>
            </a:r>
            <a:r>
              <a:rPr lang="en-US" dirty="0" smtClean="0"/>
              <a:t>, SLIS, </a:t>
            </a:r>
            <a:r>
              <a:rPr lang="en-US" dirty="0" err="1" smtClean="0"/>
              <a:t>BusInfo</a:t>
            </a:r>
            <a:endParaRPr lang="en-US" dirty="0" smtClean="0"/>
          </a:p>
          <a:p>
            <a:pPr lvl="1"/>
            <a:r>
              <a:rPr lang="en-US" dirty="0" smtClean="0"/>
              <a:t>Informatics experts in general</a:t>
            </a:r>
          </a:p>
          <a:p>
            <a:r>
              <a:rPr lang="en-US" dirty="0" smtClean="0"/>
              <a:t>Subject matter scientists</a:t>
            </a:r>
          </a:p>
          <a:p>
            <a:pPr lvl="1"/>
            <a:r>
              <a:rPr lang="en-US" dirty="0" err="1" smtClean="0"/>
              <a:t>Omics</a:t>
            </a:r>
            <a:r>
              <a:rPr lang="en-US" dirty="0" smtClean="0"/>
              <a:t>, spatial, networks, languages</a:t>
            </a:r>
          </a:p>
          <a:p>
            <a:r>
              <a:rPr lang="en-US" dirty="0" smtClean="0"/>
              <a:t>Both faculty and staff</a:t>
            </a:r>
          </a:p>
          <a:p>
            <a:pPr lvl="1"/>
            <a:r>
              <a:rPr lang="en-US" dirty="0" smtClean="0"/>
              <a:t>Build communication to foster ideas, collaboration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4BED-526A-462D-83E1-2AC4E39DE0CF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specifically at UW-Madison?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Stat/BMI: Brian </a:t>
            </a:r>
            <a:r>
              <a:rPr lang="en-US" dirty="0" err="1" smtClean="0"/>
              <a:t>Yandell</a:t>
            </a:r>
            <a:r>
              <a:rPr lang="en-US" dirty="0" smtClean="0"/>
              <a:t>, </a:t>
            </a:r>
            <a:r>
              <a:rPr lang="en-US" dirty="0" err="1" smtClean="0"/>
              <a:t>Zhiguang</a:t>
            </a:r>
            <a:r>
              <a:rPr lang="en-US" dirty="0" smtClean="0"/>
              <a:t> </a:t>
            </a:r>
            <a:r>
              <a:rPr lang="en-US" dirty="0" err="1" smtClean="0"/>
              <a:t>Qian</a:t>
            </a:r>
            <a:r>
              <a:rPr lang="en-US" dirty="0" smtClean="0"/>
              <a:t>, Mark Craven</a:t>
            </a:r>
          </a:p>
          <a:p>
            <a:r>
              <a:rPr lang="en-US" dirty="0" smtClean="0"/>
              <a:t>CS: Myron </a:t>
            </a:r>
            <a:r>
              <a:rPr lang="en-US" dirty="0" err="1" smtClean="0"/>
              <a:t>Livny</a:t>
            </a:r>
            <a:r>
              <a:rPr lang="en-US" dirty="0" smtClean="0"/>
              <a:t> (CHTC), Michael </a:t>
            </a:r>
            <a:r>
              <a:rPr lang="en-US" dirty="0" err="1" smtClean="0"/>
              <a:t>Gleicher</a:t>
            </a:r>
            <a:r>
              <a:rPr lang="en-US" dirty="0" smtClean="0"/>
              <a:t>, Michael Ferris (</a:t>
            </a:r>
            <a:r>
              <a:rPr lang="en-US" dirty="0" err="1" smtClean="0"/>
              <a:t>ISyE,WID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Libraries: Dorothea </a:t>
            </a:r>
            <a:r>
              <a:rPr lang="en-US" dirty="0" err="1" smtClean="0"/>
              <a:t>Salo</a:t>
            </a:r>
            <a:r>
              <a:rPr lang="en-US" dirty="0" smtClean="0"/>
              <a:t> (RDS,SLIS), Lee </a:t>
            </a:r>
            <a:r>
              <a:rPr lang="en-US" dirty="0" err="1" smtClean="0"/>
              <a:t>Konrad</a:t>
            </a:r>
            <a:r>
              <a:rPr lang="en-US" dirty="0" smtClean="0"/>
              <a:t> (GLS) </a:t>
            </a:r>
          </a:p>
          <a:p>
            <a:r>
              <a:rPr lang="en-US" dirty="0" err="1" smtClean="0"/>
              <a:t>DoIT</a:t>
            </a:r>
            <a:r>
              <a:rPr lang="en-US" dirty="0" smtClean="0"/>
              <a:t>: Jan </a:t>
            </a:r>
            <a:r>
              <a:rPr lang="en-US" dirty="0" err="1" smtClean="0"/>
              <a:t>Cheetham</a:t>
            </a:r>
            <a:r>
              <a:rPr lang="en-US" dirty="0" smtClean="0"/>
              <a:t>, Alan Wolf</a:t>
            </a:r>
          </a:p>
          <a:p>
            <a:r>
              <a:rPr lang="en-US" dirty="0" smtClean="0"/>
              <a:t>CIOs: Phil Barak (Soils/CALS), Umberto </a:t>
            </a:r>
            <a:r>
              <a:rPr lang="en-US" dirty="0" err="1" smtClean="0"/>
              <a:t>Tachinardi</a:t>
            </a:r>
            <a:r>
              <a:rPr lang="en-US" dirty="0" smtClean="0"/>
              <a:t> (SMPH)</a:t>
            </a:r>
          </a:p>
          <a:p>
            <a:r>
              <a:rPr lang="en-US" dirty="0" smtClean="0"/>
              <a:t>Discipline scientists</a:t>
            </a:r>
          </a:p>
          <a:p>
            <a:pPr lvl="1"/>
            <a:r>
              <a:rPr lang="en-US" dirty="0" smtClean="0"/>
              <a:t>Sandra Splinter </a:t>
            </a:r>
            <a:r>
              <a:rPr lang="en-US" dirty="0" err="1" smtClean="0"/>
              <a:t>BonDurant</a:t>
            </a:r>
            <a:r>
              <a:rPr lang="en-US" dirty="0" smtClean="0"/>
              <a:t> (Gene Expression </a:t>
            </a:r>
            <a:r>
              <a:rPr lang="en-US" dirty="0" err="1" smtClean="0"/>
              <a:t>Ctr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George Phillips (CIBM, </a:t>
            </a:r>
            <a:r>
              <a:rPr lang="en-US" dirty="0" err="1" smtClean="0"/>
              <a:t>Biochem&amp;CS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Juan de Pablo (</a:t>
            </a:r>
            <a:r>
              <a:rPr lang="en-US" dirty="0" err="1" smtClean="0"/>
              <a:t>BiolChemEngr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Edgar Spalding (Botany)</a:t>
            </a:r>
          </a:p>
          <a:p>
            <a:pPr lvl="1"/>
            <a:r>
              <a:rPr lang="en-US" dirty="0" smtClean="0"/>
              <a:t>Howard </a:t>
            </a:r>
            <a:r>
              <a:rPr lang="en-US" dirty="0" err="1" smtClean="0"/>
              <a:t>Veregin</a:t>
            </a:r>
            <a:r>
              <a:rPr lang="en-US" dirty="0" smtClean="0"/>
              <a:t> (State Cartographer, Geospatial Alliance)</a:t>
            </a:r>
          </a:p>
          <a:p>
            <a:pPr lvl="1"/>
            <a:r>
              <a:rPr lang="en-US" dirty="0" err="1" smtClean="0"/>
              <a:t>Corinna</a:t>
            </a:r>
            <a:r>
              <a:rPr lang="en-US" dirty="0" smtClean="0"/>
              <a:t> </a:t>
            </a:r>
            <a:r>
              <a:rPr lang="en-US" dirty="0" err="1" smtClean="0"/>
              <a:t>Gries</a:t>
            </a:r>
            <a:r>
              <a:rPr lang="en-US" dirty="0" smtClean="0"/>
              <a:t> (LTER, Limnology)</a:t>
            </a:r>
          </a:p>
          <a:p>
            <a:pPr lvl="1"/>
            <a:r>
              <a:rPr lang="en-US" dirty="0" smtClean="0"/>
              <a:t>Tom Mish (BCG/SMPH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Nancy McDermott (SSCC)</a:t>
            </a:r>
            <a:endParaRPr lang="en-US" dirty="0" smtClean="0"/>
          </a:p>
          <a:p>
            <a:r>
              <a:rPr lang="en-US" dirty="0" smtClean="0"/>
              <a:t>Ex-officio: Bruce Maas (UW CIO), Katrina Forest (ITC)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E448-D821-41B9-B843-9841270410FC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Data Science at UW-Madison</a:t>
            </a:r>
            <a:br>
              <a:rPr lang="en-US" sz="3600" dirty="0" smtClean="0"/>
            </a:br>
            <a:r>
              <a:rPr lang="en-US" sz="3600" dirty="0" smtClean="0"/>
              <a:t>who thinks about data for its own sake?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dirty="0" smtClean="0"/>
              <a:t>Academic Programs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Statistics Department, L&amp;S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Biostatistics &amp; Medical Informatics Department, SMPH	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Computer Science Department, L&amp;S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Electrical &amp; Computer Engineering Department, </a:t>
            </a:r>
            <a:r>
              <a:rPr lang="en-US" sz="1400" dirty="0" err="1" smtClean="0"/>
              <a:t>CoE</a:t>
            </a:r>
            <a:endParaRPr lang="en-US" sz="1400" dirty="0" smtClean="0"/>
          </a:p>
          <a:p>
            <a:pPr lvl="1">
              <a:spcBef>
                <a:spcPts val="0"/>
              </a:spcBef>
            </a:pPr>
            <a:r>
              <a:rPr lang="en-US" sz="1400" dirty="0" smtClean="0"/>
              <a:t>Industrial &amp; Systems Engineering Department, </a:t>
            </a:r>
            <a:r>
              <a:rPr lang="en-US" sz="1400" dirty="0" err="1" smtClean="0"/>
              <a:t>CoE</a:t>
            </a:r>
            <a:endParaRPr lang="en-US" sz="1400" dirty="0" smtClean="0"/>
          </a:p>
          <a:p>
            <a:pPr lvl="1">
              <a:spcBef>
                <a:spcPts val="0"/>
              </a:spcBef>
            </a:pPr>
            <a:r>
              <a:rPr lang="en-US" sz="1400" dirty="0" smtClean="0"/>
              <a:t>Operations &amp; Information Management Department, Business School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Library and Information Studies Department, SLIS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Biometry Program, CALS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Mathematics Department, L&amp;S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Research Groups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Cancer Informatics Shared Resource, SMPH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Computing &amp; Biometry, CALS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Geospatial Alliance (formerly SIAC)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Gene Expression Center, Genome </a:t>
            </a:r>
            <a:r>
              <a:rPr lang="en-US" sz="1400" dirty="0" smtClean="0"/>
              <a:t>Center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Social </a:t>
            </a:r>
            <a:r>
              <a:rPr lang="en-US" sz="1400" dirty="0" smtClean="0"/>
              <a:t>Sciences </a:t>
            </a:r>
            <a:r>
              <a:rPr lang="en-US" sz="1400" dirty="0" smtClean="0"/>
              <a:t>(Computer Center (SSCC, formerly </a:t>
            </a:r>
            <a:r>
              <a:rPr lang="en-US" sz="1400" dirty="0" smtClean="0"/>
              <a:t>DACC, DPLS)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Administrative Groups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General Library System (GLS)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Biomedical Computing Group (BCG), SMPH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Division of Information Technology (</a:t>
            </a:r>
            <a:r>
              <a:rPr lang="en-US" sz="1400" dirty="0" err="1" smtClean="0"/>
              <a:t>DoIT</a:t>
            </a:r>
            <a:r>
              <a:rPr lang="en-US" sz="1400" dirty="0" smtClean="0"/>
              <a:t>)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Research Data Services (RDS)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Information Technology Committee (ITC)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Wisconsin Institutes of Discovery (WID/MIR)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E9EC-6D44-4BCB-B17D-AFB4FF01E1BE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(are) big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Old school: n &gt; 100</a:t>
            </a:r>
          </a:p>
          <a:p>
            <a:r>
              <a:rPr lang="en-US" dirty="0" smtClean="0"/>
              <a:t>Recent history: n &gt; 2 gigabyte</a:t>
            </a:r>
          </a:p>
          <a:p>
            <a:r>
              <a:rPr lang="en-US" dirty="0" smtClean="0"/>
              <a:t>Now: n &gt; </a:t>
            </a:r>
            <a:r>
              <a:rPr lang="en-US" dirty="0" err="1" smtClean="0"/>
              <a:t>tera</a:t>
            </a:r>
            <a:r>
              <a:rPr lang="en-US" dirty="0" smtClean="0"/>
              <a:t>/</a:t>
            </a:r>
            <a:r>
              <a:rPr lang="en-US" dirty="0" err="1" smtClean="0"/>
              <a:t>peta</a:t>
            </a:r>
            <a:r>
              <a:rPr lang="en-US" dirty="0" smtClean="0"/>
              <a:t>/</a:t>
            </a:r>
            <a:r>
              <a:rPr lang="en-US" dirty="0" err="1" smtClean="0"/>
              <a:t>exa</a:t>
            </a:r>
            <a:r>
              <a:rPr lang="en-US" dirty="0" smtClean="0"/>
              <a:t>/</a:t>
            </a:r>
            <a:r>
              <a:rPr lang="en-US" dirty="0" err="1" smtClean="0"/>
              <a:t>zetta</a:t>
            </a:r>
            <a:r>
              <a:rPr lang="en-US" dirty="0" smtClean="0"/>
              <a:t>-byte</a:t>
            </a:r>
          </a:p>
          <a:p>
            <a:r>
              <a:rPr lang="en-US" dirty="0" smtClean="0"/>
              <a:t>Static or dynamic data?</a:t>
            </a:r>
          </a:p>
          <a:p>
            <a:r>
              <a:rPr lang="en-US" dirty="0" smtClean="0"/>
              <a:t>Single user? Shared?</a:t>
            </a:r>
          </a:p>
          <a:p>
            <a:r>
              <a:rPr lang="en-US" dirty="0" smtClean="0"/>
              <a:t>Public or private access?</a:t>
            </a:r>
          </a:p>
          <a:p>
            <a:r>
              <a:rPr lang="en-US" dirty="0" err="1" smtClean="0"/>
              <a:t>Curation</a:t>
            </a:r>
            <a:r>
              <a:rPr lang="en-US" dirty="0" smtClean="0"/>
              <a:t> and provenance (meta-data)</a:t>
            </a:r>
          </a:p>
          <a:p>
            <a:pPr lvl="1"/>
            <a:r>
              <a:rPr lang="en-US" dirty="0" smtClean="0"/>
              <a:t>Increasingly important as data size grows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CC41-986E-4D38-A932-60C8F6C3AC61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 definition of “big data”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datasets that grow so large that they become awkward to work with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capture, storage,</a:t>
            </a:r>
            <a:r>
              <a:rPr lang="en-US" sz="1800" baseline="30000" dirty="0"/>
              <a:t> </a:t>
            </a:r>
            <a:r>
              <a:rPr lang="en-US" sz="1800" dirty="0" smtClean="0"/>
              <a:t>search, sharing, analytics, visualizing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on-hand database management tools are </a:t>
            </a:r>
            <a:r>
              <a:rPr lang="en-US" sz="1800" dirty="0" err="1" smtClean="0"/>
              <a:t>indequate</a:t>
            </a:r>
            <a:endParaRPr lang="en-US" sz="1800" dirty="0" smtClean="0"/>
          </a:p>
          <a:p>
            <a:pPr lvl="2">
              <a:spcBef>
                <a:spcPts val="0"/>
              </a:spcBef>
            </a:pPr>
            <a:r>
              <a:rPr lang="en-US" sz="1600" dirty="0" smtClean="0"/>
              <a:t>relational databases</a:t>
            </a:r>
          </a:p>
          <a:p>
            <a:pPr lvl="2">
              <a:spcBef>
                <a:spcPts val="0"/>
              </a:spcBef>
            </a:pPr>
            <a:r>
              <a:rPr lang="en-US" sz="1600" dirty="0" smtClean="0"/>
              <a:t>desktop statistics/visualization packages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requires "massively parallel software running on” 10-1000 servers</a:t>
            </a:r>
            <a:r>
              <a:rPr lang="en-US" sz="1800" baseline="30000" dirty="0" smtClean="0"/>
              <a:t>[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current limits: terabytes, </a:t>
            </a:r>
            <a:r>
              <a:rPr lang="en-US" sz="1800" dirty="0" err="1" smtClean="0"/>
              <a:t>exabytes</a:t>
            </a:r>
            <a:r>
              <a:rPr lang="en-US" sz="1800" dirty="0" smtClean="0"/>
              <a:t> and </a:t>
            </a:r>
            <a:r>
              <a:rPr lang="en-US" sz="1800" dirty="0" err="1" smtClean="0"/>
              <a:t>zettabytes</a:t>
            </a: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increasingly gathered by ubiquitous information-sensing mobile devices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aerial sensory technologies , wireless sensor networks, software logs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cameras, microphones, RFID readers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benefits of working with larger and larger datasets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allows analysts to "spot business trends, prevent diseases, combat crime.“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Subject areas (now)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meteorology, genomics, </a:t>
            </a:r>
            <a:r>
              <a:rPr lang="en-US" sz="1800" dirty="0" err="1" smtClean="0"/>
              <a:t>connectomics</a:t>
            </a:r>
            <a:r>
              <a:rPr lang="en-US" sz="1800" dirty="0" smtClean="0"/>
              <a:t>, complex physics simulations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biological and environmental research , Internet search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finance, business informatics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(social) media, publications, audio, video, interactive gaming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00FD-3BA5-4B86-92CE-CD2871623E51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Comply with federal, private grants (audit risks)</a:t>
            </a:r>
          </a:p>
          <a:p>
            <a:pPr lvl="1"/>
            <a:r>
              <a:rPr lang="en-US" dirty="0" smtClean="0"/>
              <a:t>security, confidentiality, access, IRB</a:t>
            </a:r>
            <a:r>
              <a:rPr lang="en-US" smtClean="0"/>
              <a:t>, FERPA</a:t>
            </a:r>
            <a:endParaRPr lang="en-US" dirty="0" smtClean="0"/>
          </a:p>
          <a:p>
            <a:pPr lvl="1"/>
            <a:r>
              <a:rPr lang="en-US" dirty="0" smtClean="0"/>
              <a:t>demands  by NSF for data plans, NIH to publish data</a:t>
            </a:r>
          </a:p>
          <a:p>
            <a:r>
              <a:rPr lang="en-US" dirty="0" smtClean="0"/>
              <a:t>Make efficient use of scarce resources</a:t>
            </a:r>
          </a:p>
          <a:p>
            <a:pPr lvl="1"/>
            <a:r>
              <a:rPr lang="en-US" dirty="0" smtClean="0"/>
              <a:t>save time, money, people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educe errors: detection, correction</a:t>
            </a:r>
          </a:p>
          <a:p>
            <a:pPr lvl="1"/>
            <a:r>
              <a:rPr lang="en-US" dirty="0" smtClean="0"/>
              <a:t>reduce duplication of effort in separate research projects</a:t>
            </a:r>
          </a:p>
          <a:p>
            <a:r>
              <a:rPr lang="en-US" dirty="0" smtClean="0"/>
              <a:t>Facilitate reproducible research</a:t>
            </a:r>
          </a:p>
          <a:p>
            <a:pPr lvl="1"/>
            <a:r>
              <a:rPr lang="en-US" dirty="0" smtClean="0"/>
              <a:t>redo calculations years later</a:t>
            </a:r>
          </a:p>
          <a:p>
            <a:pPr lvl="1"/>
            <a:r>
              <a:rPr lang="en-US" dirty="0" smtClean="0"/>
              <a:t>compare old to new data/methods</a:t>
            </a:r>
          </a:p>
          <a:p>
            <a:pPr lvl="1"/>
            <a:r>
              <a:rPr lang="en-US" dirty="0" smtClean="0"/>
              <a:t>document data study steps in detail</a:t>
            </a:r>
          </a:p>
          <a:p>
            <a:r>
              <a:rPr lang="en-US" dirty="0" smtClean="0"/>
              <a:t>Share data within and among project groups</a:t>
            </a:r>
          </a:p>
          <a:p>
            <a:r>
              <a:rPr lang="en-US" dirty="0" smtClean="0"/>
              <a:t>Visualization: move quickly from data to insight</a:t>
            </a:r>
          </a:p>
          <a:p>
            <a:r>
              <a:rPr lang="en-US" dirty="0" smtClean="0"/>
              <a:t>Keep up with growing size: </a:t>
            </a:r>
            <a:r>
              <a:rPr lang="en-US" dirty="0" err="1" smtClean="0"/>
              <a:t>tera</a:t>
            </a:r>
            <a:r>
              <a:rPr lang="en-US" dirty="0" smtClean="0"/>
              <a:t>/</a:t>
            </a:r>
            <a:r>
              <a:rPr lang="en-US" dirty="0" err="1" smtClean="0"/>
              <a:t>peta</a:t>
            </a:r>
            <a:r>
              <a:rPr lang="en-US" dirty="0" smtClean="0"/>
              <a:t>/</a:t>
            </a:r>
            <a:r>
              <a:rPr lang="en-US" dirty="0" err="1" smtClean="0"/>
              <a:t>exa</a:t>
            </a:r>
            <a:r>
              <a:rPr lang="en-US" dirty="0" smtClean="0"/>
              <a:t>/</a:t>
            </a:r>
            <a:r>
              <a:rPr lang="en-US" dirty="0" err="1" smtClean="0"/>
              <a:t>zetta</a:t>
            </a:r>
            <a:r>
              <a:rPr lang="en-US" dirty="0" smtClean="0"/>
              <a:t>-bytes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F585-0AE9-4098-8F6D-665B43179B79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visualization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eed to filter/abstract to key features</a:t>
            </a:r>
          </a:p>
          <a:p>
            <a:pPr lvl="1"/>
            <a:r>
              <a:rPr lang="en-US" dirty="0" smtClean="0"/>
              <a:t>Picture is worth 1000 words</a:t>
            </a:r>
          </a:p>
          <a:p>
            <a:r>
              <a:rPr lang="en-US" dirty="0" smtClean="0"/>
              <a:t>Need quick views to compare ideas</a:t>
            </a:r>
          </a:p>
          <a:p>
            <a:pPr lvl="1"/>
            <a:r>
              <a:rPr lang="en-US" dirty="0" smtClean="0"/>
              <a:t>Results using multiple methods</a:t>
            </a:r>
          </a:p>
          <a:p>
            <a:pPr lvl="1"/>
            <a:r>
              <a:rPr lang="en-US" dirty="0" smtClean="0"/>
              <a:t>Multiple datasets from different sources</a:t>
            </a:r>
          </a:p>
          <a:p>
            <a:r>
              <a:rPr lang="en-US" dirty="0" smtClean="0"/>
              <a:t>Human mind is amazing analytic tool</a:t>
            </a:r>
          </a:p>
          <a:p>
            <a:pPr lvl="1"/>
            <a:r>
              <a:rPr lang="en-US" dirty="0" smtClean="0"/>
              <a:t>Catalyzed by excellent visuals</a:t>
            </a:r>
          </a:p>
          <a:p>
            <a:r>
              <a:rPr lang="en-US" dirty="0" smtClean="0"/>
              <a:t>Problem: visuals need to scale up well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63F0-EEFB-4189-8475-23CC2C5D94E0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What types of data matter?</a:t>
            </a:r>
            <a:r>
              <a:rPr lang="en-US" sz="2400" dirty="0" smtClean="0"/>
              <a:t> (everything)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Metadata: data about data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data description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study plan, experimental design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diagnostics and analytics: plans, tools, scripts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Molecular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DNA, RNA, protein sequences and 2/3/4-D structure</a:t>
            </a:r>
          </a:p>
          <a:p>
            <a:pPr lvl="1">
              <a:spcBef>
                <a:spcPts val="0"/>
              </a:spcBef>
            </a:pPr>
            <a:r>
              <a:rPr lang="en-US" sz="1600" dirty="0" err="1" smtClean="0"/>
              <a:t>transcriptomic</a:t>
            </a:r>
            <a:r>
              <a:rPr lang="en-US" sz="1600" dirty="0" smtClean="0"/>
              <a:t>, proteomic, </a:t>
            </a:r>
            <a:r>
              <a:rPr lang="en-US" sz="1600" dirty="0" err="1" smtClean="0"/>
              <a:t>metabolomic</a:t>
            </a:r>
            <a:endParaRPr lang="en-US" sz="1600" dirty="0" smtClean="0"/>
          </a:p>
          <a:p>
            <a:pPr lvl="1">
              <a:spcBef>
                <a:spcPts val="0"/>
              </a:spcBef>
            </a:pPr>
            <a:r>
              <a:rPr lang="en-US" sz="1600" dirty="0" err="1" smtClean="0"/>
              <a:t>interactomes</a:t>
            </a:r>
            <a:r>
              <a:rPr lang="en-US" sz="1600" dirty="0" smtClean="0"/>
              <a:t>, pathways and networks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Spatial/temporal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images at all scales, static and dynamic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g</a:t>
            </a:r>
            <a:r>
              <a:rPr lang="en-US" sz="1600" dirty="0" smtClean="0"/>
              <a:t>eospatial alliance, biomedical imaging, networks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point/line/object data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Population-based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socioeconomic, cultural, political, health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transportation, financial, linguistic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Methodology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code, algorithms, pipelines, workflows, user interfaces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visualization: static, dynamic, interactive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publication instruments: papers, graphs, audio, video, interactive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reproducible research tools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26A1-6F2B-44AF-B3A6-5585600FBA5B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Storage is Cheap (or is it?)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Pay Amazon (or …) to use their cloud</a:t>
            </a:r>
          </a:p>
          <a:p>
            <a:pPr lvl="1"/>
            <a:r>
              <a:rPr lang="en-US" dirty="0" smtClean="0"/>
              <a:t>Amazon: $50-120/TB/month scalable</a:t>
            </a:r>
          </a:p>
          <a:p>
            <a:pPr lvl="1"/>
            <a:r>
              <a:rPr lang="en-US" dirty="0" err="1" smtClean="0"/>
              <a:t>Backblaze</a:t>
            </a:r>
            <a:r>
              <a:rPr lang="en-US" dirty="0" smtClean="0"/>
              <a:t>: $4-5/month for unlimited storage</a:t>
            </a:r>
          </a:p>
          <a:p>
            <a:r>
              <a:rPr lang="en-US" dirty="0" smtClean="0"/>
              <a:t>Or build it yourself</a:t>
            </a:r>
          </a:p>
          <a:p>
            <a:pPr lvl="1"/>
            <a:r>
              <a:rPr lang="en-US" dirty="0" err="1" smtClean="0"/>
              <a:t>Petabytes</a:t>
            </a:r>
            <a:r>
              <a:rPr lang="en-US" dirty="0" smtClean="0"/>
              <a:t> on a budget v2.0: </a:t>
            </a:r>
            <a:r>
              <a:rPr lang="en-US" dirty="0" err="1" smtClean="0"/>
              <a:t>Backblaze</a:t>
            </a:r>
            <a:endParaRPr lang="en-US" dirty="0" smtClean="0"/>
          </a:p>
          <a:p>
            <a:pPr lvl="2"/>
            <a:r>
              <a:rPr lang="en-US" dirty="0" smtClean="0"/>
              <a:t>135 terabytes for ~$6-7K</a:t>
            </a:r>
          </a:p>
          <a:p>
            <a:pPr lvl="1"/>
            <a:r>
              <a:rPr lang="en-US" dirty="0" smtClean="0"/>
              <a:t>But who is going to maintain it?</a:t>
            </a:r>
          </a:p>
          <a:p>
            <a:pPr lvl="2"/>
            <a:r>
              <a:rPr lang="en-US" dirty="0" smtClean="0"/>
              <a:t>You? </a:t>
            </a:r>
            <a:r>
              <a:rPr lang="en-US" dirty="0" err="1" smtClean="0"/>
              <a:t>DoIT</a:t>
            </a:r>
            <a:r>
              <a:rPr lang="en-US" dirty="0" smtClean="0"/>
              <a:t>? </a:t>
            </a:r>
            <a:r>
              <a:rPr lang="en-US" i="1" dirty="0" smtClean="0"/>
              <a:t>Confluence</a:t>
            </a:r>
            <a:r>
              <a:rPr lang="en-US" dirty="0" smtClean="0"/>
              <a:t> enterprise solution?</a:t>
            </a:r>
          </a:p>
          <a:p>
            <a:pPr lvl="2"/>
            <a:r>
              <a:rPr lang="en-US" dirty="0" smtClean="0"/>
              <a:t>Human costs are ultimately the big issue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E9EC-6D44-4BCB-B17D-AFB4FF01E1BE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Enterprise Storage System</a:t>
            </a:r>
            <a:br>
              <a:rPr lang="en-US" dirty="0" smtClean="0"/>
            </a:br>
            <a:r>
              <a:rPr lang="en-US" sz="3100" dirty="0" smtClean="0"/>
              <a:t>(</a:t>
            </a:r>
            <a:r>
              <a:rPr lang="en-US" sz="3100" i="1" dirty="0" smtClean="0"/>
              <a:t>Confluence</a:t>
            </a:r>
            <a:r>
              <a:rPr lang="en-US" sz="3100" dirty="0" smtClean="0"/>
              <a:t> use at Biomedical Computing Group)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direct access to "snapshot's" of data</a:t>
            </a:r>
          </a:p>
          <a:p>
            <a:r>
              <a:rPr lang="en-US" dirty="0" smtClean="0"/>
              <a:t>12TB total with quick expansion to 24TB usable</a:t>
            </a:r>
          </a:p>
          <a:p>
            <a:r>
              <a:rPr lang="en-US" dirty="0" smtClean="0"/>
              <a:t>institutional cost model</a:t>
            </a:r>
          </a:p>
          <a:p>
            <a:r>
              <a:rPr lang="en-US" dirty="0" smtClean="0"/>
              <a:t>Work-spaces</a:t>
            </a:r>
          </a:p>
          <a:p>
            <a:pPr lvl="1"/>
            <a:r>
              <a:rPr lang="en-US" dirty="0" smtClean="0"/>
              <a:t>bring some sanity and structure</a:t>
            </a:r>
          </a:p>
          <a:p>
            <a:pPr lvl="1"/>
            <a:r>
              <a:rPr lang="en-US" dirty="0" smtClean="0"/>
              <a:t>customize specifically for user needs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37C2-2BCD-4992-9D86-DF0CD2C867FD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Work-Spaces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User Work-Spaces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user specific, access limited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disk quota: 25GB for “home directory” work-spaces 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Project Work-Spaces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shared work-spaces for data sets/files shared among team members/co-workers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data retention, backups, archiving and access controls are strictly controlled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Example: SDAC drug study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Computational Work-Spaces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shared work-spaces for high throughput computational usage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less strict data retention and no archiving need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Example: many different users all accessing and updating many shared files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Data Warehousing Work-Spaces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large data sets generally written once and read many times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local repository for extremely large (multi </a:t>
            </a:r>
            <a:r>
              <a:rPr lang="en-US" sz="1600" dirty="0" err="1" smtClean="0"/>
              <a:t>Tera</a:t>
            </a:r>
            <a:r>
              <a:rPr lang="en-US" sz="1600" dirty="0" smtClean="0"/>
              <a:t>-byte) genetics or statistical data sets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no backup or retention requirements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can be re-fetched from another location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EFC5-2D30-4B2D-9387-829A7C494394}" type="datetime1">
              <a:rPr lang="en-US" smtClean="0"/>
              <a:pPr/>
              <a:t>12/11/2011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1644</Words>
  <Application>Microsoft Office PowerPoint</Application>
  <PresentationFormat>On-screen Show (4:3)</PresentationFormat>
  <Paragraphs>324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Big Data around UW-Madison</vt:lpstr>
      <vt:lpstr>What is (are) big data?</vt:lpstr>
      <vt:lpstr>Wikipedia definition of “big data”</vt:lpstr>
      <vt:lpstr>Why do we care?</vt:lpstr>
      <vt:lpstr>Why is visualization important?</vt:lpstr>
      <vt:lpstr>What types of data matter? (everything)</vt:lpstr>
      <vt:lpstr>Data Storage is Cheap (or is it?)</vt:lpstr>
      <vt:lpstr>Enterprise Storage System (Confluence use at Biomedical Computing Group)</vt:lpstr>
      <vt:lpstr>Enterprise Work-Spaces</vt:lpstr>
      <vt:lpstr>What are typical data process steps?</vt:lpstr>
      <vt:lpstr>What choices do I make up front? (omic example)</vt:lpstr>
      <vt:lpstr>how many computers do I need? (omic example)</vt:lpstr>
      <vt:lpstr>What do we need?  inference methods for data structures</vt:lpstr>
      <vt:lpstr>The translation gap between structure and inference</vt:lpstr>
      <vt:lpstr>What works and what doesn’t at UW? (the people dimension)</vt:lpstr>
      <vt:lpstr>Who should be involved at UW-Madison?</vt:lpstr>
      <vt:lpstr>Who specifically at UW-Madison?</vt:lpstr>
      <vt:lpstr>Data Science at UW-Madison who thinks about data for its own sake?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around UW-Madison</dc:title>
  <dc:creator>Brian Yandell</dc:creator>
  <cp:lastModifiedBy>Your User Name</cp:lastModifiedBy>
  <cp:revision>33</cp:revision>
  <dcterms:created xsi:type="dcterms:W3CDTF">2011-10-15T10:34:46Z</dcterms:created>
  <dcterms:modified xsi:type="dcterms:W3CDTF">2011-12-12T03:00:46Z</dcterms:modified>
</cp:coreProperties>
</file>