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168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5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5AFC-7468-8D4E-B779-A47B03159829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5DDE-32FF-4749-98CA-268F3DD8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kbroman/GNap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ata @ </a:t>
            </a:r>
            <a:r>
              <a:rPr lang="en-US" dirty="0" err="1" smtClean="0"/>
              <a:t>uw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brian.yandell@wisc.edu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00967" y="2016481"/>
            <a:ext cx="2382972" cy="1427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eam research aims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8756" y="2168881"/>
            <a:ext cx="2382972" cy="1427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tx1"/>
                </a:solidFill>
              </a:rPr>
              <a:t>earning objectives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8756" y="4324668"/>
            <a:ext cx="2382972" cy="1427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technology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&amp; tools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31952" y="4608009"/>
            <a:ext cx="2382972" cy="1427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wide data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Curved Connector 9"/>
          <p:cNvCxnSpPr>
            <a:stCxn id="5" idx="1"/>
            <a:endCxn id="8" idx="1"/>
          </p:cNvCxnSpPr>
          <p:nvPr/>
        </p:nvCxnSpPr>
        <p:spPr>
          <a:xfrm rot="10800000" flipH="1" flipV="1">
            <a:off x="1400966" y="2730106"/>
            <a:ext cx="330985" cy="2591528"/>
          </a:xfrm>
          <a:prstGeom prst="curvedConnector3">
            <a:avLst>
              <a:gd name="adj1" fmla="val -690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7" idx="2"/>
            <a:endCxn id="8" idx="2"/>
          </p:cNvCxnSpPr>
          <p:nvPr/>
        </p:nvCxnSpPr>
        <p:spPr>
          <a:xfrm rot="5400000">
            <a:off x="4545170" y="4130186"/>
            <a:ext cx="283341" cy="3526804"/>
          </a:xfrm>
          <a:prstGeom prst="curvedConnector3">
            <a:avLst>
              <a:gd name="adj1" fmla="val 18068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0"/>
            <a:endCxn id="5" idx="2"/>
          </p:cNvCxnSpPr>
          <p:nvPr/>
        </p:nvCxnSpPr>
        <p:spPr>
          <a:xfrm rot="16200000" flipV="1">
            <a:off x="4080880" y="1955305"/>
            <a:ext cx="880937" cy="3857789"/>
          </a:xfrm>
          <a:prstGeom prst="curvedConnector3">
            <a:avLst>
              <a:gd name="adj1" fmla="val 50000"/>
            </a:avLst>
          </a:prstGeom>
          <a:ln w="101600"/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0"/>
            <a:endCxn id="6" idx="0"/>
          </p:cNvCxnSpPr>
          <p:nvPr/>
        </p:nvCxnSpPr>
        <p:spPr>
          <a:xfrm rot="16200000" flipH="1">
            <a:off x="4445147" y="163787"/>
            <a:ext cx="152400" cy="3857789"/>
          </a:xfrm>
          <a:prstGeom prst="curvedConnector3">
            <a:avLst>
              <a:gd name="adj1" fmla="val -1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6" idx="3"/>
            <a:endCxn id="7" idx="3"/>
          </p:cNvCxnSpPr>
          <p:nvPr/>
        </p:nvCxnSpPr>
        <p:spPr>
          <a:xfrm>
            <a:off x="7641728" y="2882506"/>
            <a:ext cx="12700" cy="2155787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108011" y="5551870"/>
            <a:ext cx="1636647" cy="200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42" y="304207"/>
            <a:ext cx="4361117" cy="497910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eam research aims</a:t>
            </a:r>
            <a:endParaRPr lang="en-US" dirty="0"/>
          </a:p>
        </p:txBody>
      </p:sp>
      <p:pic>
        <p:nvPicPr>
          <p:cNvPr id="4" name="Picture 3" descr="scan1images.pdf" title="genome sc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04" y="1139764"/>
            <a:ext cx="1768264" cy="1768264"/>
          </a:xfrm>
          <a:prstGeom prst="rect">
            <a:avLst/>
          </a:prstGeom>
        </p:spPr>
      </p:pic>
      <p:pic>
        <p:nvPicPr>
          <p:cNvPr id="5" name="Picture 4" descr="scan1imag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54" y="219411"/>
            <a:ext cx="1938723" cy="1967293"/>
          </a:xfrm>
          <a:prstGeom prst="rect">
            <a:avLst/>
          </a:prstGeom>
        </p:spPr>
      </p:pic>
      <p:pic>
        <p:nvPicPr>
          <p:cNvPr id="6" name="Picture 5" descr="scan1imag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26" y="2359326"/>
            <a:ext cx="2190574" cy="2195110"/>
          </a:xfrm>
          <a:prstGeom prst="rect">
            <a:avLst/>
          </a:prstGeom>
        </p:spPr>
      </p:pic>
      <p:pic>
        <p:nvPicPr>
          <p:cNvPr id="7" name="Picture 6" descr="scan1imag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88" y="4880392"/>
            <a:ext cx="1871276" cy="1851945"/>
          </a:xfrm>
          <a:prstGeom prst="rect">
            <a:avLst/>
          </a:prstGeom>
        </p:spPr>
      </p:pic>
      <p:pic>
        <p:nvPicPr>
          <p:cNvPr id="8" name="Picture 7" descr="scan1image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48" y="4554436"/>
            <a:ext cx="2142631" cy="2177901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3"/>
            <a:endCxn id="5" idx="1"/>
          </p:cNvCxnSpPr>
          <p:nvPr/>
        </p:nvCxnSpPr>
        <p:spPr>
          <a:xfrm flipV="1">
            <a:off x="4307668" y="1203058"/>
            <a:ext cx="798686" cy="82083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5" idx="3"/>
            <a:endCxn id="6" idx="0"/>
          </p:cNvCxnSpPr>
          <p:nvPr/>
        </p:nvCxnSpPr>
        <p:spPr>
          <a:xfrm>
            <a:off x="7045077" y="1203058"/>
            <a:ext cx="1003636" cy="115626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2"/>
            <a:endCxn id="7" idx="3"/>
          </p:cNvCxnSpPr>
          <p:nvPr/>
        </p:nvCxnSpPr>
        <p:spPr>
          <a:xfrm rot="5400000">
            <a:off x="7342925" y="5100576"/>
            <a:ext cx="1251929" cy="15964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7" idx="1"/>
            <a:endCxn id="8" idx="3"/>
          </p:cNvCxnSpPr>
          <p:nvPr/>
        </p:nvCxnSpPr>
        <p:spPr>
          <a:xfrm rot="10800000">
            <a:off x="5327480" y="5643387"/>
            <a:ext cx="690309" cy="1629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vitruvian_mous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1" y="1253859"/>
            <a:ext cx="1574866" cy="1879315"/>
          </a:xfrm>
          <a:prstGeom prst="rect">
            <a:avLst/>
          </a:prstGeom>
        </p:spPr>
      </p:pic>
      <p:pic>
        <p:nvPicPr>
          <p:cNvPr id="39" name="Picture 38" descr="da-vinci-ma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1" y="4197937"/>
            <a:ext cx="2032443" cy="1971202"/>
          </a:xfrm>
          <a:prstGeom prst="rect">
            <a:avLst/>
          </a:prstGeom>
        </p:spPr>
      </p:pic>
      <p:cxnSp>
        <p:nvCxnSpPr>
          <p:cNvPr id="40" name="Curved Connector 39"/>
          <p:cNvCxnSpPr>
            <a:stCxn id="8" idx="1"/>
            <a:endCxn id="39" idx="3"/>
          </p:cNvCxnSpPr>
          <p:nvPr/>
        </p:nvCxnSpPr>
        <p:spPr>
          <a:xfrm rot="10800000">
            <a:off x="2539404" y="5183539"/>
            <a:ext cx="645444" cy="45984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38" idx="3"/>
            <a:endCxn id="4" idx="1"/>
          </p:cNvCxnSpPr>
          <p:nvPr/>
        </p:nvCxnSpPr>
        <p:spPr>
          <a:xfrm flipV="1">
            <a:off x="2081827" y="2023896"/>
            <a:ext cx="457577" cy="1696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8" idx="2"/>
            <a:endCxn id="39" idx="0"/>
          </p:cNvCxnSpPr>
          <p:nvPr/>
        </p:nvCxnSpPr>
        <p:spPr>
          <a:xfrm rot="16200000" flipH="1">
            <a:off x="876407" y="3551160"/>
            <a:ext cx="1064763" cy="228789"/>
          </a:xfrm>
          <a:prstGeom prst="curvedConnector3">
            <a:avLst>
              <a:gd name="adj1" fmla="val 50000"/>
            </a:avLst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9002" y="973000"/>
            <a:ext cx="8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3711" y="1125400"/>
            <a:ext cx="142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enome scan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25268" y="1406080"/>
            <a:ext cx="93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oom 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25044" y="4085596"/>
            <a:ext cx="115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llele scan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34248" y="481420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contrast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72164" y="5787599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extract</a:t>
            </a:r>
          </a:p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44247" y="3216364"/>
            <a:ext cx="106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82718" y="6038524"/>
            <a:ext cx="8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05744" y="3460096"/>
            <a:ext cx="101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28702" y="2642501"/>
            <a:ext cx="1821744" cy="1735459"/>
          </a:xfrm>
          <a:prstGeom prst="ellipse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V="1">
            <a:off x="4795490" y="2514224"/>
            <a:ext cx="272377" cy="38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7"/>
          </p:cNvCxnSpPr>
          <p:nvPr/>
        </p:nvCxnSpPr>
        <p:spPr>
          <a:xfrm>
            <a:off x="6083658" y="2896653"/>
            <a:ext cx="395080" cy="383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5"/>
          </p:cNvCxnSpPr>
          <p:nvPr/>
        </p:nvCxnSpPr>
        <p:spPr>
          <a:xfrm flipH="1">
            <a:off x="5725268" y="4123808"/>
            <a:ext cx="358390" cy="430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</p:cNvCxnSpPr>
          <p:nvPr/>
        </p:nvCxnSpPr>
        <p:spPr>
          <a:xfrm flipH="1" flipV="1">
            <a:off x="4307668" y="3726804"/>
            <a:ext cx="487822" cy="397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64892" y="4168997"/>
            <a:ext cx="2399056" cy="5806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</a:rPr>
              <a:t>uix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anages packages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05247" y="2785424"/>
            <a:ext cx="1231602" cy="10903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GNapi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onnects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7741642" y="5438229"/>
            <a:ext cx="872384" cy="11801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</a:t>
            </a:r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05323" y="998591"/>
            <a:ext cx="1722176" cy="109035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eveloper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38293" y="1323239"/>
            <a:ext cx="1077652" cy="1090353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eb / app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9017" y="4365588"/>
            <a:ext cx="1831508" cy="5726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R/qtl2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Curved Connector 9"/>
          <p:cNvCxnSpPr>
            <a:stCxn id="8" idx="3"/>
            <a:endCxn id="96" idx="2"/>
          </p:cNvCxnSpPr>
          <p:nvPr/>
        </p:nvCxnSpPr>
        <p:spPr>
          <a:xfrm flipV="1">
            <a:off x="2650525" y="3427208"/>
            <a:ext cx="1022738" cy="1224720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29" idx="1"/>
            <a:endCxn id="4" idx="3"/>
          </p:cNvCxnSpPr>
          <p:nvPr/>
        </p:nvCxnSpPr>
        <p:spPr>
          <a:xfrm rot="10800000" flipV="1">
            <a:off x="5936850" y="3319625"/>
            <a:ext cx="298123" cy="1097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1"/>
            <a:endCxn id="92" idx="2"/>
          </p:cNvCxnSpPr>
          <p:nvPr/>
        </p:nvCxnSpPr>
        <p:spPr>
          <a:xfrm rot="5400000" flipH="1" flipV="1">
            <a:off x="8058471" y="5237608"/>
            <a:ext cx="319985" cy="81259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45618" y="1579955"/>
            <a:ext cx="2078961" cy="76141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ython/flask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eb framework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4" idx="0"/>
            <a:endCxn id="20" idx="2"/>
          </p:cNvCxnSpPr>
          <p:nvPr/>
        </p:nvCxnSpPr>
        <p:spPr>
          <a:xfrm rot="5400000" flipH="1" flipV="1">
            <a:off x="5231048" y="2431374"/>
            <a:ext cx="444050" cy="26405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2"/>
            <a:endCxn id="6" idx="1"/>
          </p:cNvCxnSpPr>
          <p:nvPr/>
        </p:nvCxnSpPr>
        <p:spPr>
          <a:xfrm rot="5400000" flipH="1">
            <a:off x="-327203" y="2876294"/>
            <a:ext cx="3394500" cy="729448"/>
          </a:xfrm>
          <a:prstGeom prst="curvedConnector4">
            <a:avLst>
              <a:gd name="adj1" fmla="val -6734"/>
              <a:gd name="adj2" fmla="val 18501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234972" y="2987331"/>
            <a:ext cx="1212351" cy="66459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runs </a:t>
            </a:r>
            <a:r>
              <a:rPr lang="en-US" dirty="0" smtClean="0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4272639" y="5620514"/>
            <a:ext cx="872384" cy="11801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JAX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</p:txBody>
      </p:sp>
      <p:sp>
        <p:nvSpPr>
          <p:cNvPr id="39" name="Can 38"/>
          <p:cNvSpPr/>
          <p:nvPr/>
        </p:nvSpPr>
        <p:spPr>
          <a:xfrm>
            <a:off x="6504381" y="5452554"/>
            <a:ext cx="872384" cy="11801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UW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</p:txBody>
      </p:sp>
      <p:cxnSp>
        <p:nvCxnSpPr>
          <p:cNvPr id="40" name="Curved Connector 39"/>
          <p:cNvCxnSpPr>
            <a:stCxn id="39" idx="1"/>
            <a:endCxn id="3" idx="2"/>
          </p:cNvCxnSpPr>
          <p:nvPr/>
        </p:nvCxnSpPr>
        <p:spPr>
          <a:xfrm rot="16200000" flipV="1">
            <a:off x="6201035" y="4713015"/>
            <a:ext cx="702924" cy="77615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8" idx="1"/>
            <a:endCxn id="3" idx="1"/>
          </p:cNvCxnSpPr>
          <p:nvPr/>
        </p:nvCxnSpPr>
        <p:spPr>
          <a:xfrm rot="5400000" flipH="1" flipV="1">
            <a:off x="4256261" y="4911884"/>
            <a:ext cx="1161200" cy="256061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33413" y="5388414"/>
            <a:ext cx="1393755" cy="6624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</a:t>
            </a:r>
            <a:r>
              <a:rPr lang="en-US" dirty="0" err="1" smtClean="0">
                <a:solidFill>
                  <a:schemeClr val="tx1"/>
                </a:solidFill>
              </a:rPr>
              <a:t>ulia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9052" y="3444543"/>
            <a:ext cx="1727328" cy="62033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R/intermediate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Curved Connector 62"/>
          <p:cNvCxnSpPr>
            <a:stCxn id="53" idx="2"/>
            <a:endCxn id="6" idx="1"/>
          </p:cNvCxnSpPr>
          <p:nvPr/>
        </p:nvCxnSpPr>
        <p:spPr>
          <a:xfrm rot="5400000" flipH="1">
            <a:off x="-985753" y="3534844"/>
            <a:ext cx="4507119" cy="524968"/>
          </a:xfrm>
          <a:prstGeom prst="curvedConnector4">
            <a:avLst>
              <a:gd name="adj1" fmla="val -5072"/>
              <a:gd name="adj2" fmla="val 23738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4" idx="1"/>
            <a:endCxn id="6" idx="1"/>
          </p:cNvCxnSpPr>
          <p:nvPr/>
        </p:nvCxnSpPr>
        <p:spPr>
          <a:xfrm rot="10800000" flipH="1">
            <a:off x="859051" y="1543769"/>
            <a:ext cx="146271" cy="2210941"/>
          </a:xfrm>
          <a:prstGeom prst="curvedConnector3">
            <a:avLst>
              <a:gd name="adj1" fmla="val -2264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53" idx="3"/>
            <a:endCxn id="96" idx="2"/>
          </p:cNvCxnSpPr>
          <p:nvPr/>
        </p:nvCxnSpPr>
        <p:spPr>
          <a:xfrm flipV="1">
            <a:off x="2227168" y="3427208"/>
            <a:ext cx="1446095" cy="2292443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54" idx="3"/>
            <a:endCxn id="96" idx="2"/>
          </p:cNvCxnSpPr>
          <p:nvPr/>
        </p:nvCxnSpPr>
        <p:spPr>
          <a:xfrm flipV="1">
            <a:off x="2586380" y="3427208"/>
            <a:ext cx="1086883" cy="327501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3" idx="0"/>
            <a:endCxn id="29" idx="2"/>
          </p:cNvCxnSpPr>
          <p:nvPr/>
        </p:nvCxnSpPr>
        <p:spPr>
          <a:xfrm rot="5400000" flipH="1" flipV="1">
            <a:off x="6244246" y="3572095"/>
            <a:ext cx="517076" cy="67672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rapezoid 91"/>
          <p:cNvSpPr/>
          <p:nvPr/>
        </p:nvSpPr>
        <p:spPr>
          <a:xfrm>
            <a:off x="7576244" y="3818078"/>
            <a:ext cx="1365697" cy="13001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 Beacon</a:t>
            </a:r>
          </a:p>
          <a:p>
            <a:pPr algn="ctr"/>
            <a:r>
              <a:rPr lang="en-US" dirty="0" smtClean="0"/>
              <a:t>cores</a:t>
            </a:r>
            <a:endParaRPr lang="en-US" dirty="0"/>
          </a:p>
        </p:txBody>
      </p:sp>
      <p:cxnSp>
        <p:nvCxnSpPr>
          <p:cNvPr id="93" name="Curved Connector 92"/>
          <p:cNvCxnSpPr>
            <a:stCxn id="3" idx="3"/>
            <a:endCxn id="92" idx="1"/>
          </p:cNvCxnSpPr>
          <p:nvPr/>
        </p:nvCxnSpPr>
        <p:spPr>
          <a:xfrm>
            <a:off x="7363948" y="4459314"/>
            <a:ext cx="374817" cy="8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2996908" y="2809356"/>
            <a:ext cx="1352710" cy="61785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 access</a:t>
            </a:r>
          </a:p>
        </p:txBody>
      </p:sp>
      <p:cxnSp>
        <p:nvCxnSpPr>
          <p:cNvPr id="98" name="Curved Connector 97"/>
          <p:cNvCxnSpPr>
            <a:stCxn id="7" idx="1"/>
            <a:endCxn id="20" idx="3"/>
          </p:cNvCxnSpPr>
          <p:nvPr/>
        </p:nvCxnSpPr>
        <p:spPr>
          <a:xfrm rot="10800000" flipV="1">
            <a:off x="6624579" y="1868415"/>
            <a:ext cx="713714" cy="92249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urved Connector 162"/>
          <p:cNvCxnSpPr>
            <a:stCxn id="4" idx="1"/>
            <a:endCxn id="96" idx="3"/>
          </p:cNvCxnSpPr>
          <p:nvPr/>
        </p:nvCxnSpPr>
        <p:spPr>
          <a:xfrm rot="10800000">
            <a:off x="4349619" y="3118283"/>
            <a:ext cx="355629" cy="212319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166"/>
          <p:cNvSpPr/>
          <p:nvPr/>
        </p:nvSpPr>
        <p:spPr>
          <a:xfrm>
            <a:off x="5144502" y="487883"/>
            <a:ext cx="1910021" cy="77761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omain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2" name="Curved Connector 191"/>
          <p:cNvCxnSpPr>
            <a:stCxn id="167" idx="1"/>
            <a:endCxn id="6" idx="3"/>
          </p:cNvCxnSpPr>
          <p:nvPr/>
        </p:nvCxnSpPr>
        <p:spPr>
          <a:xfrm rot="10800000" flipV="1">
            <a:off x="2727500" y="876690"/>
            <a:ext cx="2417003" cy="667077"/>
          </a:xfrm>
          <a:prstGeom prst="curvedConnector3">
            <a:avLst>
              <a:gd name="adj1" fmla="val 50000"/>
            </a:avLst>
          </a:prstGeom>
          <a:ln w="571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194"/>
          <p:cNvCxnSpPr>
            <a:stCxn id="167" idx="3"/>
            <a:endCxn id="7" idx="0"/>
          </p:cNvCxnSpPr>
          <p:nvPr/>
        </p:nvCxnSpPr>
        <p:spPr>
          <a:xfrm>
            <a:off x="7054523" y="876691"/>
            <a:ext cx="822596" cy="446548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Curved Connector 208"/>
          <p:cNvCxnSpPr>
            <a:stCxn id="5" idx="2"/>
            <a:endCxn id="3" idx="3"/>
          </p:cNvCxnSpPr>
          <p:nvPr/>
        </p:nvCxnSpPr>
        <p:spPr>
          <a:xfrm rot="10800000">
            <a:off x="7363948" y="4459315"/>
            <a:ext cx="377694" cy="1568989"/>
          </a:xfrm>
          <a:prstGeom prst="curvedConnector3">
            <a:avLst>
              <a:gd name="adj1" fmla="val 7038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rapezoid 214"/>
          <p:cNvSpPr/>
          <p:nvPr/>
        </p:nvSpPr>
        <p:spPr>
          <a:xfrm>
            <a:off x="3399733" y="4366662"/>
            <a:ext cx="1202882" cy="1143214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JAX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luster cores</a:t>
            </a:r>
            <a:endParaRPr lang="en-US" dirty="0"/>
          </a:p>
        </p:txBody>
      </p:sp>
      <p:cxnSp>
        <p:nvCxnSpPr>
          <p:cNvPr id="220" name="Curved Connector 219"/>
          <p:cNvCxnSpPr>
            <a:stCxn id="215" idx="3"/>
            <a:endCxn id="3" idx="1"/>
          </p:cNvCxnSpPr>
          <p:nvPr/>
        </p:nvCxnSpPr>
        <p:spPr>
          <a:xfrm flipV="1">
            <a:off x="4459713" y="4459314"/>
            <a:ext cx="505179" cy="47895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/>
          <p:cNvCxnSpPr>
            <a:stCxn id="38" idx="2"/>
            <a:endCxn id="215" idx="2"/>
          </p:cNvCxnSpPr>
          <p:nvPr/>
        </p:nvCxnSpPr>
        <p:spPr>
          <a:xfrm rot="10800000">
            <a:off x="4001175" y="5509876"/>
            <a:ext cx="271465" cy="700712"/>
          </a:xfrm>
          <a:prstGeom prst="curved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rapezoid 243"/>
          <p:cNvSpPr/>
          <p:nvPr/>
        </p:nvSpPr>
        <p:spPr>
          <a:xfrm>
            <a:off x="5234304" y="5029918"/>
            <a:ext cx="1149021" cy="112666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UW </a:t>
            </a:r>
          </a:p>
          <a:p>
            <a:pPr algn="ctr"/>
            <a:r>
              <a:rPr lang="en-US" dirty="0" smtClean="0"/>
              <a:t>CHCT</a:t>
            </a:r>
          </a:p>
          <a:p>
            <a:pPr algn="ctr"/>
            <a:r>
              <a:rPr lang="en-US" dirty="0" smtClean="0"/>
              <a:t>cores</a:t>
            </a:r>
            <a:endParaRPr lang="en-US" dirty="0"/>
          </a:p>
        </p:txBody>
      </p:sp>
      <p:cxnSp>
        <p:nvCxnSpPr>
          <p:cNvPr id="250" name="Curved Connector 249"/>
          <p:cNvCxnSpPr>
            <a:stCxn id="39" idx="2"/>
            <a:endCxn id="244" idx="2"/>
          </p:cNvCxnSpPr>
          <p:nvPr/>
        </p:nvCxnSpPr>
        <p:spPr>
          <a:xfrm rot="10800000" flipV="1">
            <a:off x="5808815" y="6042628"/>
            <a:ext cx="695566" cy="113958"/>
          </a:xfrm>
          <a:prstGeom prst="curvedConnector4">
            <a:avLst>
              <a:gd name="adj1" fmla="val 8702"/>
              <a:gd name="adj2" fmla="val 41447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Curved Connector 253"/>
          <p:cNvCxnSpPr>
            <a:stCxn id="3" idx="2"/>
            <a:endCxn id="244" idx="0"/>
          </p:cNvCxnSpPr>
          <p:nvPr/>
        </p:nvCxnSpPr>
        <p:spPr>
          <a:xfrm rot="5400000">
            <a:off x="5846474" y="4711972"/>
            <a:ext cx="280288" cy="35560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itle 256"/>
          <p:cNvSpPr>
            <a:spLocks noGrp="1"/>
          </p:cNvSpPr>
          <p:nvPr>
            <p:ph type="title"/>
          </p:nvPr>
        </p:nvSpPr>
        <p:spPr>
          <a:xfrm>
            <a:off x="298108" y="260074"/>
            <a:ext cx="3710752" cy="595673"/>
          </a:xfrm>
        </p:spPr>
        <p:txBody>
          <a:bodyPr>
            <a:noAutofit/>
          </a:bodyPr>
          <a:lstStyle/>
          <a:p>
            <a:r>
              <a:rPr lang="en-US" sz="3600" dirty="0" smtClean="0"/>
              <a:t>tools workflow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504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tl2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 err="1" smtClean="0">
                <a:hlinkClick r:id="rId2"/>
              </a:rPr>
              <a:t>GNapi</a:t>
            </a:r>
            <a:r>
              <a:rPr lang="en-US" dirty="0" smtClean="0"/>
              <a:t> (</a:t>
            </a:r>
            <a:r>
              <a:rPr lang="en-US" dirty="0" err="1" smtClean="0"/>
              <a:t>Prins</a:t>
            </a:r>
            <a:r>
              <a:rPr lang="en-US" dirty="0" smtClean="0"/>
              <a:t>, Broman, </a:t>
            </a:r>
            <a:r>
              <a:rPr lang="en-US" dirty="0" err="1" smtClean="0"/>
              <a:t>Sen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extraction </a:t>
            </a:r>
            <a:r>
              <a:rPr lang="en-US" smtClean="0"/>
              <a:t>tools created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ata upload, workflow tools needed</a:t>
            </a:r>
          </a:p>
          <a:p>
            <a:r>
              <a:rPr lang="en-US" dirty="0" smtClean="0"/>
              <a:t>redesign qtl2 packages to use </a:t>
            </a:r>
            <a:r>
              <a:rPr lang="en-US" dirty="0" err="1" smtClean="0"/>
              <a:t>GNapi</a:t>
            </a:r>
            <a:r>
              <a:rPr lang="en-US" dirty="0" smtClean="0"/>
              <a:t> (Broman, Yandell)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extraction, upload, etc.</a:t>
            </a:r>
          </a:p>
          <a:p>
            <a:pPr lvl="1"/>
            <a:r>
              <a:rPr lang="en-US" dirty="0" smtClean="0"/>
              <a:t>CC and DO mouse SQL information</a:t>
            </a:r>
          </a:p>
          <a:p>
            <a:pPr lvl="1"/>
            <a:r>
              <a:rPr lang="en-US" dirty="0" smtClean="0"/>
              <a:t>doqtl2 pipeline</a:t>
            </a:r>
          </a:p>
          <a:p>
            <a:r>
              <a:rPr lang="en-US" dirty="0" smtClean="0"/>
              <a:t>develop auxiliary qtl2 packages (Broman, Yandell)</a:t>
            </a:r>
          </a:p>
          <a:p>
            <a:pPr lvl="1"/>
            <a:r>
              <a:rPr lang="en-US" dirty="0" smtClean="0"/>
              <a:t>qtl2ggplot, qtl2shiny, qtl2feature</a:t>
            </a:r>
          </a:p>
          <a:p>
            <a:pPr lvl="1"/>
            <a:r>
              <a:rPr lang="en-US" dirty="0" smtClean="0"/>
              <a:t>qtl2d3plot</a:t>
            </a:r>
          </a:p>
          <a:p>
            <a:r>
              <a:rPr lang="en-US" dirty="0"/>
              <a:t>r</a:t>
            </a:r>
            <a:r>
              <a:rPr lang="en-US" dirty="0" smtClean="0"/>
              <a:t>ethink qtl2 data architecture (Broman, Yandell, </a:t>
            </a:r>
            <a:r>
              <a:rPr lang="en-US" dirty="0" err="1" smtClean="0"/>
              <a:t>Sen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master data object</a:t>
            </a:r>
          </a:p>
          <a:p>
            <a:pPr lvl="1"/>
            <a:r>
              <a:rPr lang="en-US" dirty="0" smtClean="0"/>
              <a:t>data source indirection</a:t>
            </a:r>
          </a:p>
          <a:p>
            <a:pPr lvl="1"/>
            <a:r>
              <a:rPr lang="en-US" dirty="0" smtClean="0"/>
              <a:t>rethink genotype probability object?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/>
              <a:t>next generation of young </a:t>
            </a:r>
            <a:r>
              <a:rPr lang="en-US" dirty="0" smtClean="0"/>
              <a:t>scientists</a:t>
            </a:r>
          </a:p>
          <a:p>
            <a:pPr lvl="1"/>
            <a:r>
              <a:rPr lang="en-US" dirty="0" smtClean="0"/>
              <a:t>scalable </a:t>
            </a:r>
            <a:r>
              <a:rPr lang="en-US" dirty="0"/>
              <a:t>integrative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disease </a:t>
            </a:r>
            <a:r>
              <a:rPr lang="en-US" dirty="0"/>
              <a:t>risk and </a:t>
            </a:r>
            <a:r>
              <a:rPr lang="en-US" dirty="0" smtClean="0"/>
              <a:t>treatment</a:t>
            </a:r>
          </a:p>
          <a:p>
            <a:r>
              <a:rPr lang="en-US" dirty="0"/>
              <a:t>d</a:t>
            </a:r>
            <a:r>
              <a:rPr lang="en-US" dirty="0" smtClean="0"/>
              <a:t>evelop digital learning modules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lended / flipped learning environments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&amp; software carpentry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ateway to intermediate to advanced skills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eproducible research in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196</Words>
  <Application>Microsoft Macintosh PowerPoint</Application>
  <PresentationFormat>On-screen Show (4:3)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data @ uw brian.yandell@wisc.edu</vt:lpstr>
      <vt:lpstr>team research aims</vt:lpstr>
      <vt:lpstr>tools workflow</vt:lpstr>
      <vt:lpstr>qtl2 tasks</vt:lpstr>
      <vt:lpstr>learning objectives</vt:lpstr>
    </vt:vector>
  </TitlesOfParts>
  <Company>UW-Madison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@ uw brian.yandell@</dc:title>
  <dc:creator>Brian Yandell</dc:creator>
  <cp:lastModifiedBy>Brian Yandell</cp:lastModifiedBy>
  <cp:revision>25</cp:revision>
  <dcterms:created xsi:type="dcterms:W3CDTF">2016-11-10T12:03:22Z</dcterms:created>
  <dcterms:modified xsi:type="dcterms:W3CDTF">2017-01-09T21:47:45Z</dcterms:modified>
</cp:coreProperties>
</file>