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256" r:id="rId13"/>
    <p:sldId id="308" r:id="rId14"/>
    <p:sldId id="257" r:id="rId15"/>
    <p:sldId id="322" r:id="rId16"/>
    <p:sldId id="323" r:id="rId17"/>
    <p:sldId id="324" r:id="rId18"/>
    <p:sldId id="325" r:id="rId19"/>
    <p:sldId id="326" r:id="rId20"/>
    <p:sldId id="260" r:id="rId21"/>
    <p:sldId id="278" r:id="rId22"/>
    <p:sldId id="279" r:id="rId23"/>
    <p:sldId id="280" r:id="rId24"/>
    <p:sldId id="281" r:id="rId25"/>
    <p:sldId id="282" r:id="rId26"/>
    <p:sldId id="261" r:id="rId27"/>
    <p:sldId id="262" r:id="rId28"/>
    <p:sldId id="283" r:id="rId29"/>
    <p:sldId id="284" r:id="rId30"/>
    <p:sldId id="291" r:id="rId31"/>
    <p:sldId id="263" r:id="rId32"/>
    <p:sldId id="264" r:id="rId33"/>
    <p:sldId id="265" r:id="rId34"/>
    <p:sldId id="267" r:id="rId35"/>
    <p:sldId id="268" r:id="rId36"/>
    <p:sldId id="269" r:id="rId37"/>
    <p:sldId id="270" r:id="rId38"/>
    <p:sldId id="271" r:id="rId39"/>
    <p:sldId id="272" r:id="rId40"/>
    <p:sldId id="293" r:id="rId41"/>
    <p:sldId id="294" r:id="rId42"/>
    <p:sldId id="296" r:id="rId43"/>
    <p:sldId id="297" r:id="rId44"/>
    <p:sldId id="292" r:id="rId45"/>
    <p:sldId id="298" r:id="rId46"/>
    <p:sldId id="274" r:id="rId47"/>
    <p:sldId id="299" r:id="rId48"/>
    <p:sldId id="300" r:id="rId49"/>
    <p:sldId id="321" r:id="rId50"/>
    <p:sldId id="276" r:id="rId51"/>
    <p:sldId id="277" r:id="rId52"/>
    <p:sldId id="275" r:id="rId53"/>
    <p:sldId id="30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26FCB-3A59-452A-8472-AF127EB7C859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CAE85-CE1F-4F71-98DF-C940078DA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EDBFE8-49EF-42F7-9024-EF4DD27748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4A5647-AC9A-4DC5-A3EB-2A25E56FB7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EDBFE8-49EF-42F7-9024-EF4DD27748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90BCD2-18C1-4A02-B219-5B41ABD0389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>
              <a:ea typeface="Bitstream Vera Sans" charset="0"/>
              <a:cs typeface="Bitstream Vera Sans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/>
          </p:nvPr>
        </p:nvSpPr>
        <p:spPr>
          <a:xfrm>
            <a:off x="915293" y="4342190"/>
            <a:ext cx="5024438" cy="420460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B1BCF3-F917-46D6-B8E3-6AF7EEB407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841AF4-ACDF-4D2C-BA8D-F6DA3D24EC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E2ACF-4174-461A-8516-C8705166FE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A73888-A7A6-42BC-B57C-7867C49E425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BE1C2-9963-4500-8C90-3404C1D1DF3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C5F0D5-CC13-4BA4-A077-B744C53209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57197DF-D8A0-466D-861B-7DF60A26BD10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741FF-F4B0-4498-BFE8-B6C7B35785C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5B39D0-1D36-4BF1-8883-DEA0BEF2BF6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13F55B-8E61-4FF8-A334-99C7458459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E6B1DE-523F-410E-BAF1-20BB9F00433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348A1F-0C62-4CE3-B86B-D3F906A0605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59588BF-E912-4738-ADC1-31300A384D3D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97B42E9-2DB4-4CC4-8E88-CC863A98E42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0A2DAA-7AC8-4911-AFCE-64A95EE6BBE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68C9C-6628-4C17-A158-FBCD77D25AF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93E103-70C3-4F04-803E-691F482EB2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34718A-E8EB-4D94-9ACA-1FFE4CDC413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B7189C-7CFC-451D-BD38-3F2ED8701B4F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79102FC-3220-4619-ACBA-F46AE4AD92A2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263C2D-C432-45C1-A716-61AF92D679AB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C96E941-521C-4010-B68C-92A36866977D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DFBB7B4-8584-4C51-BF6E-E0FDA7D6A6E1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18164A-26A0-4940-AC47-AB5771BE08D3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BC5390-C74F-4055-80A1-B935710B18FA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815099-FAEF-41AD-846D-EE2990971960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32D331-D2A8-472F-B7F4-10549DFF83C8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EDBFE8-49EF-42F7-9024-EF4DD27748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238300F-625E-4C9F-A091-0C1E52E80966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687DD-D012-4C45-92D0-694F6B9C1C89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C7B26-F5E3-4219-B1CB-45E5F040441B}" type="slidenum">
              <a:rPr lang="en-US"/>
              <a:pPr/>
              <a:t>5</a:t>
            </a:fld>
            <a:endParaRPr lang="en-US"/>
          </a:p>
        </p:txBody>
      </p:sp>
      <p:sp>
        <p:nvSpPr>
          <p:cNvPr id="434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EDBFE8-49EF-42F7-9024-EF4DD27748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EDBFE8-49EF-42F7-9024-EF4DD27748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C501C7-4B5F-43F6-875F-C367EF49D0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94AD72-B405-48B4-BDA6-549EC166C2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52CAA6-86E0-41EE-B1EF-148816E4A0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Expression Modules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Brian S. </a:t>
            </a:r>
            <a:r>
              <a:rPr lang="en-US" dirty="0" err="1" smtClean="0">
                <a:solidFill>
                  <a:schemeClr val="tx1"/>
                </a:solidFill>
              </a:rPr>
              <a:t>Yandell</a:t>
            </a:r>
            <a:r>
              <a:rPr lang="en-US" dirty="0" smtClean="0">
                <a:solidFill>
                  <a:schemeClr val="tx1"/>
                </a:solidFill>
              </a:rPr>
              <a:t> (with slides from Steve Horvath, UCLA, 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Mark Keller, UW-Madison)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Islet – </a:t>
            </a:r>
            <a:r>
              <a:rPr lang="en-US" sz="3200" smtClean="0"/>
              <a:t>enrichment for modules</a:t>
            </a:r>
          </a:p>
        </p:txBody>
      </p:sp>
      <p:pic>
        <p:nvPicPr>
          <p:cNvPr id="7171" name="Picture 7" descr="C:\Documents and Settings\Attie\Desktop\Pings stuff\Insulin_adipose_clusteredTOM_lodheatmapf1.png"/>
          <p:cNvPicPr>
            <a:picLocks noChangeAspect="1" noChangeArrowheads="1"/>
          </p:cNvPicPr>
          <p:nvPr/>
        </p:nvPicPr>
        <p:blipFill>
          <a:blip r:embed="rId3" cstate="print"/>
          <a:srcRect l="4333" r="80667" b="82889"/>
          <a:stretch>
            <a:fillRect/>
          </a:stretch>
        </p:blipFill>
        <p:spPr bwMode="auto">
          <a:xfrm>
            <a:off x="7913688" y="838200"/>
            <a:ext cx="1143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Documents and Settings\Attie\Desktop\Insulin_islet_clusteredTOM_lodheatmapf1.png"/>
          <p:cNvPicPr>
            <a:picLocks noChangeAspect="1" noChangeArrowheads="1"/>
          </p:cNvPicPr>
          <p:nvPr/>
        </p:nvPicPr>
        <p:blipFill>
          <a:blip r:embed="rId4" cstate="print"/>
          <a:srcRect l="19241" t="18668" b="9332"/>
          <a:stretch>
            <a:fillRect/>
          </a:stretch>
        </p:blipFill>
        <p:spPr bwMode="auto">
          <a:xfrm>
            <a:off x="4114800" y="1893888"/>
            <a:ext cx="5029200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027488" y="2492375"/>
            <a:ext cx="5105400" cy="1588"/>
          </a:xfrm>
          <a:prstGeom prst="line">
            <a:avLst/>
          </a:prstGeom>
          <a:ln w="31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06850" y="2817813"/>
            <a:ext cx="5105400" cy="1587"/>
          </a:xfrm>
          <a:prstGeom prst="line">
            <a:avLst/>
          </a:prstGeom>
          <a:ln w="31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19550" y="3011488"/>
            <a:ext cx="5105400" cy="1587"/>
          </a:xfrm>
          <a:prstGeom prst="line">
            <a:avLst/>
          </a:prstGeom>
          <a:ln w="31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8600" y="3321050"/>
            <a:ext cx="5105400" cy="1588"/>
          </a:xfrm>
          <a:prstGeom prst="line">
            <a:avLst/>
          </a:prstGeom>
          <a:ln w="31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27488" y="3992563"/>
            <a:ext cx="5105400" cy="1587"/>
          </a:xfrm>
          <a:prstGeom prst="line">
            <a:avLst/>
          </a:prstGeom>
          <a:ln w="31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27488" y="4995863"/>
            <a:ext cx="5105400" cy="1587"/>
          </a:xfrm>
          <a:prstGeom prst="line">
            <a:avLst/>
          </a:prstGeom>
          <a:ln w="31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9" name="TextBox 14"/>
          <p:cNvSpPr txBox="1">
            <a:spLocks noChangeArrowheads="1"/>
          </p:cNvSpPr>
          <p:nvPr/>
        </p:nvSpPr>
        <p:spPr bwMode="auto">
          <a:xfrm>
            <a:off x="6016625" y="5300663"/>
            <a:ext cx="1363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chromosomes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" y="1397000"/>
          <a:ext cx="3985689" cy="4064009"/>
        </p:xfrm>
        <a:graphic>
          <a:graphicData uri="http://schemas.openxmlformats.org/drawingml/2006/table">
            <a:tbl>
              <a:tblPr/>
              <a:tblGrid>
                <a:gridCol w="516070"/>
                <a:gridCol w="419853"/>
                <a:gridCol w="349878"/>
                <a:gridCol w="306143"/>
                <a:gridCol w="271155"/>
                <a:gridCol w="2122590"/>
              </a:tblGrid>
              <a:tr h="140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Module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Pvalue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Qvalue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Count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Size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5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BLUE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0.0005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0.0463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1068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biosynthetic process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0.0006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0.0470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511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cellular lipid metabolic process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0.0009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0.0507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lipid biosynthetic process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0.0012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0.0593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590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lipid metabolic process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GREEN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0.0008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0.0457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phosphate transport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0.0055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0.0970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intermediate filament-based process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0.0056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0.0970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707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ion transport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PURPLE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0.0011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0.0165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2769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nucleobase, nucleoside, nucleotide and nucleic acid metabolic process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BLACK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0.0078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0.0138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sensory perception of sound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MAGENTA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2.54E-05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0.0011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313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cell cycle process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0.0001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0.0040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microtubule-based process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0.0004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0.0040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mitotic cell cycle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0.0005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0.0040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 phase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0.0006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0.0040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cell division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0.0009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0.0041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cell cycle phase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0.0011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0.0041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mitosis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0.0012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0.0041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 phase of mitotic cell cycle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YELLOW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0.0026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0.0675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281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cell projection organization and biogenesis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0.0026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0.0675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281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cell part morphogenesis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0.0026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0.0675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281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cell projection morphogenesis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0.0017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0.0619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steroid hormone receptor signaling pathway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0.0026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0.0619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reproductive process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BROWN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0.0057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0.1442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response to pheromone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TURQUOISE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0.0002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0.0830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279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enzyme linked receptor protein signaling pathway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0.0003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0.0830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morphogenesis of an epithelium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0.0003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0.0830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morphogenesis of embryonic epithelium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0.0004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0.0830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1021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anatomical structure morphogenesis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PINK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0.0004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0.0608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vesicle organization and biogenesis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0.0092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0.0612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384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regulation of apoptosis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362" name="Rectangle 19"/>
          <p:cNvSpPr>
            <a:spLocks noChangeArrowheads="1"/>
          </p:cNvSpPr>
          <p:nvPr/>
        </p:nvSpPr>
        <p:spPr bwMode="auto">
          <a:xfrm>
            <a:off x="3789363" y="3028950"/>
            <a:ext cx="6143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Insulin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www.geneontology.org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</a:t>
            </a:r>
            <a:r>
              <a:rPr lang="en-US" dirty="0" err="1" smtClean="0"/>
              <a:t>ntologies</a:t>
            </a:r>
            <a:endParaRPr lang="en-US" dirty="0" smtClean="0"/>
          </a:p>
          <a:p>
            <a:pPr lvl="1"/>
            <a:r>
              <a:rPr lang="en-US" dirty="0" smtClean="0"/>
              <a:t>Cellular component (GOCC)</a:t>
            </a:r>
          </a:p>
          <a:p>
            <a:pPr lvl="1"/>
            <a:r>
              <a:rPr lang="en-US" dirty="0" smtClean="0"/>
              <a:t>Biological process (GOBP)</a:t>
            </a:r>
          </a:p>
          <a:p>
            <a:pPr lvl="1"/>
            <a:r>
              <a:rPr lang="en-US" dirty="0" smtClean="0"/>
              <a:t>Molecular function (GOMF)</a:t>
            </a:r>
          </a:p>
          <a:p>
            <a:r>
              <a:rPr lang="en-US" dirty="0" smtClean="0"/>
              <a:t>h</a:t>
            </a:r>
            <a:r>
              <a:rPr lang="en-US" dirty="0" smtClean="0"/>
              <a:t>ierarchy of classification</a:t>
            </a:r>
          </a:p>
          <a:p>
            <a:pPr lvl="1"/>
            <a:r>
              <a:rPr lang="en-US" dirty="0" smtClean="0"/>
              <a:t>g</a:t>
            </a:r>
            <a:r>
              <a:rPr lang="en-US" dirty="0" smtClean="0"/>
              <a:t>eneral to specific</a:t>
            </a:r>
          </a:p>
          <a:p>
            <a:pPr lvl="1"/>
            <a:r>
              <a:rPr lang="en-US" dirty="0" smtClean="0"/>
              <a:t>b</a:t>
            </a:r>
            <a:r>
              <a:rPr lang="en-US" dirty="0" smtClean="0"/>
              <a:t>ased on extensive literature search, predictions</a:t>
            </a:r>
          </a:p>
          <a:p>
            <a:r>
              <a:rPr lang="en-US" dirty="0" smtClean="0"/>
              <a:t>p</a:t>
            </a:r>
            <a:r>
              <a:rPr lang="en-US" dirty="0" smtClean="0"/>
              <a:t>rone to errors, historical inaccuracies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1828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Bayesian causal phenotype network incorporating genetic variation and biological knowledge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76600"/>
            <a:ext cx="6934200" cy="236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Brian S </a:t>
            </a:r>
            <a:r>
              <a:rPr lang="en-US" dirty="0" err="1" smtClean="0">
                <a:solidFill>
                  <a:schemeClr val="tx1"/>
                </a:solidFill>
              </a:rPr>
              <a:t>Yandell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Jee</a:t>
            </a:r>
            <a:r>
              <a:rPr lang="en-US" dirty="0" smtClean="0">
                <a:solidFill>
                  <a:schemeClr val="tx1"/>
                </a:solidFill>
              </a:rPr>
              <a:t> Young Moon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Wisconsin-Madison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Elias </a:t>
            </a:r>
            <a:r>
              <a:rPr lang="en-US" dirty="0" err="1" smtClean="0">
                <a:solidFill>
                  <a:schemeClr val="tx1"/>
                </a:solidFill>
              </a:rPr>
              <a:t>Chaibub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Neto</a:t>
            </a:r>
            <a:r>
              <a:rPr lang="en-US" dirty="0" smtClean="0">
                <a:solidFill>
                  <a:schemeClr val="tx1"/>
                </a:solidFill>
              </a:rPr>
              <a:t>, Sage Bionetworks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Xinwei</a:t>
            </a:r>
            <a:r>
              <a:rPr lang="en-US" dirty="0" smtClean="0">
                <a:solidFill>
                  <a:schemeClr val="tx1"/>
                </a:solidFill>
              </a:rPr>
              <a:t> Deng, VA Tech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SISG (c) 2012 Brian S Yandell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F56D04-AFA2-4759-84AC-8F3F2E81E40E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229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05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048000"/>
            <a:ext cx="3505200" cy="321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55938"/>
            <a:ext cx="4572000" cy="319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5076825" y="2667000"/>
            <a:ext cx="132873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glucose</a:t>
            </a:r>
          </a:p>
        </p:txBody>
      </p:sp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7296150" y="2667000"/>
            <a:ext cx="11493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insulin</a:t>
            </a:r>
          </a:p>
        </p:txBody>
      </p:sp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1544638" y="6324600"/>
            <a:ext cx="261143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latin typeface="Lucida Sans Unicode" pitchFamily="32" charset="0"/>
              </a:rPr>
              <a:t>(courtesy AD Attie)</a:t>
            </a:r>
            <a:r>
              <a:rPr lang="ar-SA" sz="2000">
                <a:solidFill>
                  <a:srgbClr val="FFFFFF"/>
                </a:solidFill>
                <a:latin typeface="Lucida Sans Unicode" pitchFamily="32" charset="0"/>
                <a:cs typeface="Arial" charset="0"/>
              </a:rPr>
              <a:t>‏</a:t>
            </a:r>
            <a:endParaRPr lang="en-US" sz="2000">
              <a:solidFill>
                <a:srgbClr val="FFFFFF"/>
              </a:solidFill>
              <a:latin typeface="Lucida Sans Unicode" pitchFamily="32" charset="0"/>
            </a:endParaRPr>
          </a:p>
        </p:txBody>
      </p:sp>
      <p:sp>
        <p:nvSpPr>
          <p:cNvPr id="12298" name="Text Box 7"/>
          <p:cNvSpPr txBox="1">
            <a:spLocks noChangeArrowheads="1"/>
          </p:cNvSpPr>
          <p:nvPr/>
        </p:nvSpPr>
        <p:spPr bwMode="auto">
          <a:xfrm>
            <a:off x="5068888" y="225425"/>
            <a:ext cx="3081337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BTBR mouse is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insulin resistant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B6 is not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make both obese…</a:t>
            </a:r>
          </a:p>
        </p:txBody>
      </p:sp>
      <p:pic>
        <p:nvPicPr>
          <p:cNvPr id="69634" name="Picture 2" descr="http://www.biochem.wisc.edu/faculty/attie/images/attie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33349"/>
            <a:ext cx="1352550" cy="13144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0000" y="1487269"/>
            <a:ext cx="1406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Alan </a:t>
            </a:r>
            <a:r>
              <a:rPr lang="en-US" dirty="0" err="1" smtClean="0"/>
              <a:t>Attie</a:t>
            </a:r>
            <a:endParaRPr lang="en-US" dirty="0" smtClean="0"/>
          </a:p>
          <a:p>
            <a:r>
              <a:rPr lang="en-US" dirty="0" smtClean="0"/>
              <a:t>Biochemistry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bigger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how do DNA, RNA, proteins, metabolites regulate each other?</a:t>
            </a:r>
          </a:p>
          <a:p>
            <a:r>
              <a:rPr lang="en-US" dirty="0" smtClean="0"/>
              <a:t>regulatory networks from microarray expression data</a:t>
            </a:r>
          </a:p>
          <a:p>
            <a:pPr lvl="1"/>
            <a:r>
              <a:rPr lang="en-US" dirty="0" smtClean="0"/>
              <a:t>time series measurements or transcriptional perturbations</a:t>
            </a:r>
          </a:p>
          <a:p>
            <a:pPr lvl="1"/>
            <a:r>
              <a:rPr lang="en-US" dirty="0" smtClean="0"/>
              <a:t>segregating population: </a:t>
            </a:r>
            <a:r>
              <a:rPr lang="en-US" b="1" dirty="0" smtClean="0"/>
              <a:t>genotype as driving perturbations</a:t>
            </a:r>
          </a:p>
          <a:p>
            <a:r>
              <a:rPr lang="en-US" dirty="0" smtClean="0"/>
              <a:t>goal: discover causal regulatory relationships among phenotypes</a:t>
            </a:r>
          </a:p>
          <a:p>
            <a:r>
              <a:rPr lang="en-US" dirty="0" smtClean="0"/>
              <a:t>use knowledge of regulatory relationships from databases</a:t>
            </a:r>
          </a:p>
          <a:p>
            <a:pPr lvl="1"/>
            <a:r>
              <a:rPr lang="en-US" dirty="0" smtClean="0"/>
              <a:t>how can this improve causal network reconstruction?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hotspot.causal.archi.for.Bri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03564"/>
            <a:ext cx="6742113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18"/>
          <p:cNvSpPr txBox="1">
            <a:spLocks noChangeArrowheads="1"/>
          </p:cNvSpPr>
          <p:nvPr/>
        </p:nvSpPr>
        <p:spPr bwMode="auto">
          <a:xfrm>
            <a:off x="228600" y="152400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err="1"/>
              <a:t>BxH</a:t>
            </a:r>
            <a:r>
              <a:rPr lang="en-US" sz="4000" dirty="0"/>
              <a:t> </a:t>
            </a:r>
            <a:r>
              <a:rPr lang="en-US" sz="4000" dirty="0" err="1"/>
              <a:t>ApoE</a:t>
            </a:r>
            <a:r>
              <a:rPr lang="en-US" sz="4000" dirty="0"/>
              <a:t>-/- </a:t>
            </a:r>
            <a:r>
              <a:rPr lang="en-US" sz="4000" dirty="0" err="1"/>
              <a:t>chr</a:t>
            </a:r>
            <a:r>
              <a:rPr lang="en-US" sz="4000" dirty="0"/>
              <a:t> 2:  </a:t>
            </a:r>
            <a:r>
              <a:rPr lang="en-US" sz="3600" dirty="0"/>
              <a:t>hotspot</a:t>
            </a:r>
            <a:endParaRPr lang="en-US" sz="3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6DCAA-6CF5-4F31-ACA1-F4235B5912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Sysgen Biological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SISG (c) 2012 Brian S Yandell</a:t>
            </a: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3699164"/>
            <a:ext cx="60960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5"/>
          <p:cNvSpPr txBox="1">
            <a:spLocks noChangeArrowheads="1"/>
          </p:cNvSpPr>
          <p:nvPr/>
        </p:nvSpPr>
        <p:spPr bwMode="auto">
          <a:xfrm>
            <a:off x="4914900" y="3337214"/>
            <a:ext cx="231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x% threshold</a:t>
            </a:r>
          </a:p>
          <a:p>
            <a:r>
              <a:rPr lang="en-US" sz="2000"/>
              <a:t>on number of traits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1219" y="6019800"/>
            <a:ext cx="430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Data: </a:t>
            </a:r>
            <a:r>
              <a:rPr lang="en-US" dirty="0" err="1" smtClean="0"/>
              <a:t>Ghazalpour</a:t>
            </a:r>
            <a:r>
              <a:rPr lang="en-US" dirty="0" smtClean="0"/>
              <a:t> et al.(2006) </a:t>
            </a:r>
            <a:r>
              <a:rPr lang="en-US" i="1" dirty="0" err="1" smtClean="0"/>
              <a:t>PLoS</a:t>
            </a:r>
            <a:r>
              <a:rPr lang="en-US" i="1" dirty="0" smtClean="0"/>
              <a:t> Genetics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124200" y="4572000"/>
            <a:ext cx="457200" cy="38100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05200" y="4278868"/>
            <a:ext cx="325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DNA</a:t>
            </a:r>
            <a:r>
              <a:rPr lang="en-US" dirty="0" err="1" smtClean="0">
                <a:sym typeface="Symbol"/>
              </a:rPr>
              <a:t>local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genedistant</a:t>
            </a:r>
            <a:r>
              <a:rPr lang="en-US" dirty="0" smtClean="0">
                <a:sym typeface="Symbol"/>
              </a:rPr>
              <a:t> genes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causal model selection choices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in context of larger, unknown network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14400" y="1712913"/>
            <a:ext cx="1219200" cy="7620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focal trait</a:t>
            </a:r>
          </a:p>
        </p:txBody>
      </p:sp>
      <p:sp>
        <p:nvSpPr>
          <p:cNvPr id="5" name="Oval 4"/>
          <p:cNvSpPr/>
          <p:nvPr/>
        </p:nvSpPr>
        <p:spPr>
          <a:xfrm>
            <a:off x="4114800" y="1712913"/>
            <a:ext cx="1219200" cy="762000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target trait</a:t>
            </a:r>
          </a:p>
        </p:txBody>
      </p:sp>
      <p:cxnSp>
        <p:nvCxnSpPr>
          <p:cNvPr id="7" name="Straight Arrow Connector 6"/>
          <p:cNvCxnSpPr>
            <a:stCxn id="4" idx="6"/>
            <a:endCxn id="5" idx="2"/>
          </p:cNvCxnSpPr>
          <p:nvPr/>
        </p:nvCxnSpPr>
        <p:spPr>
          <a:xfrm>
            <a:off x="2133600" y="2093913"/>
            <a:ext cx="1981200" cy="15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14400" y="3008313"/>
            <a:ext cx="1219200" cy="7620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focal trait</a:t>
            </a:r>
          </a:p>
        </p:txBody>
      </p:sp>
      <p:sp>
        <p:nvSpPr>
          <p:cNvPr id="11" name="Oval 10"/>
          <p:cNvSpPr/>
          <p:nvPr/>
        </p:nvSpPr>
        <p:spPr>
          <a:xfrm>
            <a:off x="4114800" y="3008313"/>
            <a:ext cx="1219200" cy="762000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target trait</a:t>
            </a:r>
          </a:p>
        </p:txBody>
      </p:sp>
      <p:cxnSp>
        <p:nvCxnSpPr>
          <p:cNvPr id="12" name="Straight Arrow Connector 11"/>
          <p:cNvCxnSpPr>
            <a:stCxn id="10" idx="6"/>
            <a:endCxn id="11" idx="2"/>
          </p:cNvCxnSpPr>
          <p:nvPr/>
        </p:nvCxnSpPr>
        <p:spPr>
          <a:xfrm>
            <a:off x="2133600" y="3389313"/>
            <a:ext cx="1981200" cy="1587"/>
          </a:xfrm>
          <a:prstGeom prst="straightConnector1">
            <a:avLst/>
          </a:prstGeom>
          <a:ln w="76200">
            <a:solidFill>
              <a:srgbClr val="0070C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14400" y="4303713"/>
            <a:ext cx="1219200" cy="7620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focal trait</a:t>
            </a:r>
          </a:p>
        </p:txBody>
      </p:sp>
      <p:sp>
        <p:nvSpPr>
          <p:cNvPr id="14" name="Oval 13"/>
          <p:cNvSpPr/>
          <p:nvPr/>
        </p:nvSpPr>
        <p:spPr>
          <a:xfrm>
            <a:off x="4114800" y="4303713"/>
            <a:ext cx="1219200" cy="762000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target trait</a:t>
            </a:r>
          </a:p>
        </p:txBody>
      </p:sp>
      <p:cxnSp>
        <p:nvCxnSpPr>
          <p:cNvPr id="15" name="Straight Arrow Connector 14"/>
          <p:cNvCxnSpPr>
            <a:stCxn id="13" idx="6"/>
            <a:endCxn id="14" idx="2"/>
          </p:cNvCxnSpPr>
          <p:nvPr/>
        </p:nvCxnSpPr>
        <p:spPr>
          <a:xfrm>
            <a:off x="2133600" y="4684713"/>
            <a:ext cx="1981200" cy="1587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14400" y="5599113"/>
            <a:ext cx="1219200" cy="7620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focal trait</a:t>
            </a:r>
          </a:p>
        </p:txBody>
      </p:sp>
      <p:sp>
        <p:nvSpPr>
          <p:cNvPr id="17" name="Oval 16"/>
          <p:cNvSpPr/>
          <p:nvPr/>
        </p:nvSpPr>
        <p:spPr>
          <a:xfrm>
            <a:off x="4114800" y="5599113"/>
            <a:ext cx="1219200" cy="762000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target trait</a:t>
            </a:r>
          </a:p>
        </p:txBody>
      </p:sp>
      <p:cxnSp>
        <p:nvCxnSpPr>
          <p:cNvPr id="18" name="Straight Arrow Connector 17"/>
          <p:cNvCxnSpPr>
            <a:stCxn id="16" idx="6"/>
            <a:endCxn id="17" idx="2"/>
          </p:cNvCxnSpPr>
          <p:nvPr/>
        </p:nvCxnSpPr>
        <p:spPr>
          <a:xfrm>
            <a:off x="2133600" y="5980113"/>
            <a:ext cx="1981200" cy="1587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TextBox 18"/>
          <p:cNvSpPr txBox="1">
            <a:spLocks noChangeArrowheads="1"/>
          </p:cNvSpPr>
          <p:nvPr/>
        </p:nvSpPr>
        <p:spPr bwMode="auto">
          <a:xfrm>
            <a:off x="6248400" y="1676400"/>
            <a:ext cx="1347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causal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6248400" y="3048000"/>
            <a:ext cx="1677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reactive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0497" name="TextBox 20"/>
          <p:cNvSpPr txBox="1">
            <a:spLocks noChangeArrowheads="1"/>
          </p:cNvSpPr>
          <p:nvPr/>
        </p:nvSpPr>
        <p:spPr bwMode="auto">
          <a:xfrm>
            <a:off x="6248400" y="4267200"/>
            <a:ext cx="2106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correlated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48400" y="5562600"/>
            <a:ext cx="25908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uncorrelated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DF774-2CBF-464C-BFB7-B7763C69BF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Sysgen Biological</a:t>
            </a:r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SISG (c) 2012 Brian S Yandell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causal architecture references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66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BIC: </a:t>
            </a:r>
            <a:r>
              <a:rPr lang="en-US" dirty="0" err="1" smtClean="0"/>
              <a:t>Schadt</a:t>
            </a:r>
            <a:r>
              <a:rPr lang="en-US" dirty="0" smtClean="0"/>
              <a:t> et al. (2005) </a:t>
            </a:r>
            <a:r>
              <a:rPr lang="en-US" i="1" dirty="0" smtClean="0"/>
              <a:t>Nature Genet</a:t>
            </a:r>
            <a:endParaRPr lang="en-US" dirty="0" smtClean="0"/>
          </a:p>
          <a:p>
            <a:r>
              <a:rPr lang="en-US" dirty="0" smtClean="0"/>
              <a:t>CIT: Millstein et al. (2009) </a:t>
            </a:r>
            <a:r>
              <a:rPr lang="en-US" i="1" dirty="0" smtClean="0"/>
              <a:t>BMC Genet</a:t>
            </a:r>
          </a:p>
          <a:p>
            <a:r>
              <a:rPr lang="en-US" dirty="0" err="1" smtClean="0"/>
              <a:t>Aten</a:t>
            </a:r>
            <a:r>
              <a:rPr lang="en-US" dirty="0" smtClean="0"/>
              <a:t> et al. Horvath (2008) </a:t>
            </a:r>
            <a:r>
              <a:rPr lang="en-US" i="1" dirty="0" smtClean="0"/>
              <a:t>BMC Sys Bio</a:t>
            </a:r>
            <a:endParaRPr lang="en-US" dirty="0" smtClean="0"/>
          </a:p>
          <a:p>
            <a:r>
              <a:rPr lang="en-US" dirty="0" smtClean="0"/>
              <a:t>CMST: </a:t>
            </a:r>
            <a:r>
              <a:rPr lang="en-US" dirty="0" err="1" smtClean="0"/>
              <a:t>Chaibub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et al. (2010) PhD thesis</a:t>
            </a:r>
          </a:p>
          <a:p>
            <a:pPr lvl="1"/>
            <a:r>
              <a:rPr lang="en-US" dirty="0" err="1" smtClean="0"/>
              <a:t>Chaibub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et al. (2012) </a:t>
            </a:r>
            <a:r>
              <a:rPr lang="en-US" i="1" dirty="0" smtClean="0"/>
              <a:t>Genetics</a:t>
            </a:r>
            <a:r>
              <a:rPr lang="en-US" dirty="0" smtClean="0"/>
              <a:t> (in review)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Sysgen Biological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EE301-0B7C-476C-B3A0-6DC01BBCCB1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203700"/>
            <a:ext cx="8534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Sysgen Biological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C716-B199-456B-9512-96BB843AC95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8739188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5715000" y="685800"/>
            <a:ext cx="312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BxH ApoE-/- study</a:t>
            </a:r>
          </a:p>
          <a:p>
            <a:r>
              <a:rPr lang="en-US" sz="2000"/>
              <a:t>Ghazalpour et al. (2008)</a:t>
            </a:r>
          </a:p>
          <a:p>
            <a:r>
              <a:rPr lang="en-US" sz="2000" i="1"/>
              <a:t>PLoS Genetics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Sysgen Biological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71227-BDFC-4B87-86BA-75FE0F0AF7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95313"/>
            <a:ext cx="88487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en-US" sz="3200" smtClean="0"/>
              <a:t>Weighted models for insulin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 r="15179"/>
          <a:stretch>
            <a:fillRect/>
          </a:stretch>
        </p:blipFill>
        <p:spPr bwMode="auto">
          <a:xfrm>
            <a:off x="76200" y="1555750"/>
            <a:ext cx="548640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76300" y="1724025"/>
            <a:ext cx="304800" cy="4038600"/>
          </a:xfrm>
          <a:prstGeom prst="rect">
            <a:avLst/>
          </a:prstGeom>
          <a:solidFill>
            <a:srgbClr val="FFFF00">
              <a:alpha val="1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5105400" y="1724025"/>
            <a:ext cx="219075" cy="4038600"/>
          </a:xfrm>
          <a:prstGeom prst="rect">
            <a:avLst/>
          </a:prstGeom>
          <a:solidFill>
            <a:srgbClr val="FFFF00">
              <a:alpha val="1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2895600" y="1724025"/>
            <a:ext cx="228600" cy="4038600"/>
          </a:xfrm>
          <a:prstGeom prst="rect">
            <a:avLst/>
          </a:prstGeom>
          <a:solidFill>
            <a:srgbClr val="00B050">
              <a:alpha val="1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3676650" y="1724025"/>
            <a:ext cx="200025" cy="4038600"/>
          </a:xfrm>
          <a:prstGeom prst="rect">
            <a:avLst/>
          </a:prstGeom>
          <a:solidFill>
            <a:srgbClr val="00B050">
              <a:alpha val="1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4105275" y="1724025"/>
            <a:ext cx="200025" cy="4038600"/>
          </a:xfrm>
          <a:prstGeom prst="rect">
            <a:avLst/>
          </a:prstGeom>
          <a:solidFill>
            <a:srgbClr val="00B050">
              <a:alpha val="1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4524375" y="1724025"/>
            <a:ext cx="409575" cy="4038600"/>
          </a:xfrm>
          <a:prstGeom prst="rect">
            <a:avLst/>
          </a:prstGeom>
          <a:solidFill>
            <a:srgbClr val="00B050">
              <a:alpha val="1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82" name="TextBox 10"/>
          <p:cNvSpPr txBox="1">
            <a:spLocks noChangeArrowheads="1"/>
          </p:cNvSpPr>
          <p:nvPr/>
        </p:nvSpPr>
        <p:spPr bwMode="auto">
          <a:xfrm>
            <a:off x="2133600" y="914400"/>
            <a:ext cx="1711325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Detected by scanone</a:t>
            </a:r>
          </a:p>
        </p:txBody>
      </p:sp>
      <p:cxnSp>
        <p:nvCxnSpPr>
          <p:cNvPr id="13" name="Straight Arrow Connector 12"/>
          <p:cNvCxnSpPr>
            <a:stCxn id="3082" idx="2"/>
            <a:endCxn id="5" idx="0"/>
          </p:cNvCxnSpPr>
          <p:nvPr/>
        </p:nvCxnSpPr>
        <p:spPr>
          <a:xfrm rot="5400000">
            <a:off x="1758157" y="492918"/>
            <a:ext cx="501650" cy="1960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082" idx="2"/>
            <a:endCxn id="6" idx="0"/>
          </p:cNvCxnSpPr>
          <p:nvPr/>
        </p:nvCxnSpPr>
        <p:spPr>
          <a:xfrm rot="16200000" flipH="1">
            <a:off x="3851276" y="360362"/>
            <a:ext cx="501650" cy="2225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5" name="TextBox 15"/>
          <p:cNvSpPr txBox="1">
            <a:spLocks noChangeArrowheads="1"/>
          </p:cNvSpPr>
          <p:nvPr/>
        </p:nvSpPr>
        <p:spPr bwMode="auto">
          <a:xfrm>
            <a:off x="2667000" y="6248400"/>
            <a:ext cx="273685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Detected by Ping’s multiQTL model</a:t>
            </a:r>
          </a:p>
        </p:txBody>
      </p:sp>
      <p:cxnSp>
        <p:nvCxnSpPr>
          <p:cNvPr id="18" name="Straight Arrow Connector 17"/>
          <p:cNvCxnSpPr>
            <a:stCxn id="3085" idx="0"/>
            <a:endCxn id="7" idx="2"/>
          </p:cNvCxnSpPr>
          <p:nvPr/>
        </p:nvCxnSpPr>
        <p:spPr>
          <a:xfrm rot="16200000" flipV="1">
            <a:off x="3279775" y="5492750"/>
            <a:ext cx="485775" cy="1025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085" idx="0"/>
            <a:endCxn id="10" idx="2"/>
          </p:cNvCxnSpPr>
          <p:nvPr/>
        </p:nvCxnSpPr>
        <p:spPr>
          <a:xfrm rot="5400000" flipH="1" flipV="1">
            <a:off x="4139406" y="5658644"/>
            <a:ext cx="485775" cy="693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085" idx="0"/>
            <a:endCxn id="9" idx="2"/>
          </p:cNvCxnSpPr>
          <p:nvPr/>
        </p:nvCxnSpPr>
        <p:spPr>
          <a:xfrm rot="5400000" flipH="1" flipV="1">
            <a:off x="3877469" y="5920581"/>
            <a:ext cx="485775" cy="169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085" idx="0"/>
            <a:endCxn id="8" idx="2"/>
          </p:cNvCxnSpPr>
          <p:nvPr/>
        </p:nvCxnSpPr>
        <p:spPr>
          <a:xfrm rot="16200000" flipV="1">
            <a:off x="3663156" y="5876132"/>
            <a:ext cx="485775" cy="258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867400" y="2743200"/>
          <a:ext cx="2971800" cy="2286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85900"/>
                <a:gridCol w="14859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transcripts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1984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Adipose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605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485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Gastroc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09" name="TextBox 30"/>
          <p:cNvSpPr txBox="1">
            <a:spLocks noChangeArrowheads="1"/>
          </p:cNvSpPr>
          <p:nvPr/>
        </p:nvSpPr>
        <p:spPr bwMode="auto">
          <a:xfrm>
            <a:off x="6096000" y="1600200"/>
            <a:ext cx="2422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# transcripts that match</a:t>
            </a:r>
          </a:p>
          <a:p>
            <a:r>
              <a:rPr lang="en-US" sz="1800">
                <a:latin typeface="Calibri" pitchFamily="34" charset="0"/>
              </a:rPr>
              <a:t>weighted insulin model</a:t>
            </a:r>
          </a:p>
          <a:p>
            <a:r>
              <a:rPr lang="en-US" sz="1800">
                <a:latin typeface="Calibri" pitchFamily="34" charset="0"/>
              </a:rPr>
              <a:t>in each of 4 tissues:</a:t>
            </a:r>
          </a:p>
        </p:txBody>
      </p:sp>
      <p:cxnSp>
        <p:nvCxnSpPr>
          <p:cNvPr id="33" name="Straight Arrow Connector 32"/>
          <p:cNvCxnSpPr>
            <a:stCxn id="3085" idx="0"/>
            <a:endCxn id="5" idx="2"/>
          </p:cNvCxnSpPr>
          <p:nvPr/>
        </p:nvCxnSpPr>
        <p:spPr>
          <a:xfrm rot="16200000" flipV="1">
            <a:off x="2289175" y="4502150"/>
            <a:ext cx="485775" cy="300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85" idx="0"/>
            <a:endCxn id="6" idx="2"/>
          </p:cNvCxnSpPr>
          <p:nvPr/>
        </p:nvCxnSpPr>
        <p:spPr>
          <a:xfrm rot="5400000" flipH="1" flipV="1">
            <a:off x="4382294" y="5415756"/>
            <a:ext cx="485775" cy="1179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QTL-driven directed graphs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smtClean="0"/>
              <a:t>given genetic architecture (QTLs), what causal network structure is supported by data? </a:t>
            </a:r>
          </a:p>
          <a:p>
            <a:pPr eaLnBrk="1" hangingPunct="1"/>
            <a:r>
              <a:rPr lang="en-US" sz="2800" smtClean="0"/>
              <a:t>R/qdg available at www.github.org/byandell</a:t>
            </a:r>
          </a:p>
          <a:p>
            <a:pPr eaLnBrk="1" hangingPunct="1"/>
            <a:r>
              <a:rPr lang="en-US" sz="2800" smtClean="0"/>
              <a:t>references </a:t>
            </a:r>
          </a:p>
          <a:p>
            <a:pPr lvl="1" eaLnBrk="1" hangingPunct="1"/>
            <a:r>
              <a:rPr lang="en-US" sz="2400" smtClean="0"/>
              <a:t>Chaibub Neto, Ferrara, Attie, Yandell (2008) Inferring causal phenotype networks from segregating populations. </a:t>
            </a:r>
            <a:r>
              <a:rPr lang="en-US" sz="2400" i="1" smtClean="0"/>
              <a:t>Genetics 179</a:t>
            </a:r>
            <a:r>
              <a:rPr lang="en-US" sz="2400" smtClean="0"/>
              <a:t>: 1089-1100. [doi:genetics.107.085167]</a:t>
            </a:r>
          </a:p>
          <a:p>
            <a:pPr lvl="1" eaLnBrk="1" hangingPunct="1"/>
            <a:r>
              <a:rPr lang="en-US" sz="2400" smtClean="0"/>
              <a:t>Ferrara et al. Attie (2008) Genetic networks of liver metabolism revealed by integration of metabolic and transcriptomic profiling. </a:t>
            </a:r>
            <a:r>
              <a:rPr lang="en-US" sz="2400" i="1" smtClean="0"/>
              <a:t>PLoS Genet 4</a:t>
            </a:r>
            <a:r>
              <a:rPr lang="en-US" sz="2400" smtClean="0"/>
              <a:t>: e1000034. [doi:10.1371/journal.pgen.1000034]</a:t>
            </a: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SISG (c) 2012 Brian S Yandell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205935-084C-4BA0-934F-E81CA12AF71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partial correlation (PC) skeleton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Sysgen Biological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41895-EB84-4BC3-8DBD-CCC1EF9EA3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19145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275" y="1600200"/>
            <a:ext cx="1914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1700" y="4532313"/>
            <a:ext cx="2085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9900" y="2971800"/>
            <a:ext cx="2324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urved Connector 10"/>
          <p:cNvCxnSpPr>
            <a:stCxn id="57347" idx="3"/>
            <a:endCxn id="57349" idx="0"/>
          </p:cNvCxnSpPr>
          <p:nvPr/>
        </p:nvCxnSpPr>
        <p:spPr>
          <a:xfrm>
            <a:off x="6400800" y="2400300"/>
            <a:ext cx="1581150" cy="571500"/>
          </a:xfrm>
          <a:prstGeom prst="curvedConnector2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57346" idx="3"/>
            <a:endCxn id="57347" idx="1"/>
          </p:cNvCxnSpPr>
          <p:nvPr/>
        </p:nvCxnSpPr>
        <p:spPr>
          <a:xfrm flipV="1">
            <a:off x="2905125" y="2400300"/>
            <a:ext cx="1581150" cy="466725"/>
          </a:xfrm>
          <a:prstGeom prst="curvedConnector3">
            <a:avLst>
              <a:gd name="adj1" fmla="val 50000"/>
            </a:avLst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0"/>
          <p:cNvCxnSpPr>
            <a:stCxn id="57349" idx="2"/>
            <a:endCxn id="57350" idx="3"/>
          </p:cNvCxnSpPr>
          <p:nvPr/>
        </p:nvCxnSpPr>
        <p:spPr>
          <a:xfrm rot="5400000">
            <a:off x="7060406" y="4598194"/>
            <a:ext cx="261938" cy="1581150"/>
          </a:xfrm>
          <a:prstGeom prst="curvedConnector2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7" name="TextBox 21"/>
          <p:cNvSpPr txBox="1">
            <a:spLocks noChangeArrowheads="1"/>
          </p:cNvSpPr>
          <p:nvPr/>
        </p:nvSpPr>
        <p:spPr bwMode="auto">
          <a:xfrm>
            <a:off x="520700" y="4191000"/>
            <a:ext cx="298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order partial correlations</a:t>
            </a:r>
          </a:p>
        </p:txBody>
      </p:sp>
      <p:sp>
        <p:nvSpPr>
          <p:cNvPr id="26638" name="TextBox 22"/>
          <p:cNvSpPr txBox="1">
            <a:spLocks noChangeArrowheads="1"/>
          </p:cNvSpPr>
          <p:nvPr/>
        </p:nvSpPr>
        <p:spPr bwMode="auto">
          <a:xfrm>
            <a:off x="1371600" y="1676400"/>
            <a:ext cx="1236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true graph</a:t>
            </a:r>
          </a:p>
        </p:txBody>
      </p:sp>
      <p:sp>
        <p:nvSpPr>
          <p:cNvPr id="26639" name="TextBox 23"/>
          <p:cNvSpPr txBox="1">
            <a:spLocks noChangeArrowheads="1"/>
          </p:cNvSpPr>
          <p:nvPr/>
        </p:nvSpPr>
        <p:spPr bwMode="auto">
          <a:xfrm>
            <a:off x="4794250" y="1295400"/>
            <a:ext cx="137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correlations</a:t>
            </a:r>
          </a:p>
        </p:txBody>
      </p:sp>
      <p:pic>
        <p:nvPicPr>
          <p:cNvPr id="2664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00525" y="4638675"/>
            <a:ext cx="22002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Curved Connector 10"/>
          <p:cNvCxnSpPr>
            <a:stCxn id="57350" idx="1"/>
            <a:endCxn id="57348" idx="3"/>
          </p:cNvCxnSpPr>
          <p:nvPr/>
        </p:nvCxnSpPr>
        <p:spPr>
          <a:xfrm rot="10800000">
            <a:off x="2987675" y="5384800"/>
            <a:ext cx="1212850" cy="134938"/>
          </a:xfrm>
          <a:prstGeom prst="curvedConnector3">
            <a:avLst>
              <a:gd name="adj1" fmla="val 50000"/>
            </a:avLst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2" name="TextBox 34"/>
          <p:cNvSpPr txBox="1">
            <a:spLocks noChangeArrowheads="1"/>
          </p:cNvSpPr>
          <p:nvPr/>
        </p:nvSpPr>
        <p:spPr bwMode="auto">
          <a:xfrm>
            <a:off x="4686300" y="4278313"/>
            <a:ext cx="1223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drop edge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257800" y="1830388"/>
            <a:ext cx="762000" cy="4572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partial correlation (PC) skeleton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Sysgen Biological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3D4A1-562C-4163-92F2-921E4F645A5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905000"/>
            <a:ext cx="19145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6225" y="1952625"/>
            <a:ext cx="2085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3352800"/>
            <a:ext cx="24193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5225" y="4429125"/>
            <a:ext cx="20859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988" y="4246563"/>
            <a:ext cx="21145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Box 12"/>
          <p:cNvSpPr txBox="1">
            <a:spLocks noChangeArrowheads="1"/>
          </p:cNvSpPr>
          <p:nvPr/>
        </p:nvSpPr>
        <p:spPr bwMode="auto">
          <a:xfrm>
            <a:off x="1658938" y="1600200"/>
            <a:ext cx="1236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true graph</a:t>
            </a:r>
          </a:p>
        </p:txBody>
      </p:sp>
      <p:cxnSp>
        <p:nvCxnSpPr>
          <p:cNvPr id="14" name="Curved Connector 13"/>
          <p:cNvCxnSpPr>
            <a:stCxn id="57346" idx="3"/>
            <a:endCxn id="57348" idx="1"/>
          </p:cNvCxnSpPr>
          <p:nvPr/>
        </p:nvCxnSpPr>
        <p:spPr>
          <a:xfrm>
            <a:off x="3200400" y="2714625"/>
            <a:ext cx="885825" cy="90488"/>
          </a:xfrm>
          <a:prstGeom prst="curvedConnector3">
            <a:avLst>
              <a:gd name="adj1" fmla="val 50000"/>
            </a:avLst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57348" idx="3"/>
            <a:endCxn id="58370" idx="0"/>
          </p:cNvCxnSpPr>
          <p:nvPr/>
        </p:nvCxnSpPr>
        <p:spPr>
          <a:xfrm>
            <a:off x="6172200" y="2805113"/>
            <a:ext cx="1609725" cy="547687"/>
          </a:xfrm>
          <a:prstGeom prst="curvedConnector2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58370" idx="2"/>
            <a:endCxn id="58371" idx="3"/>
          </p:cNvCxnSpPr>
          <p:nvPr/>
        </p:nvCxnSpPr>
        <p:spPr>
          <a:xfrm rot="5400000" flipH="1">
            <a:off x="6598444" y="4493419"/>
            <a:ext cx="376237" cy="1990725"/>
          </a:xfrm>
          <a:prstGeom prst="curvedConnector4">
            <a:avLst>
              <a:gd name="adj1" fmla="val -60760"/>
              <a:gd name="adj2" fmla="val 80383"/>
            </a:avLst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58371" idx="1"/>
            <a:endCxn id="58372" idx="3"/>
          </p:cNvCxnSpPr>
          <p:nvPr/>
        </p:nvCxnSpPr>
        <p:spPr>
          <a:xfrm rot="10800000">
            <a:off x="2903538" y="5089525"/>
            <a:ext cx="801687" cy="211138"/>
          </a:xfrm>
          <a:prstGeom prst="curvedConnector3">
            <a:avLst>
              <a:gd name="adj1" fmla="val 50000"/>
            </a:avLst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4" name="TextBox 25"/>
          <p:cNvSpPr txBox="1">
            <a:spLocks noChangeArrowheads="1"/>
          </p:cNvSpPr>
          <p:nvPr/>
        </p:nvSpPr>
        <p:spPr bwMode="auto">
          <a:xfrm>
            <a:off x="3683000" y="1611313"/>
            <a:ext cx="298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order partial correlations</a:t>
            </a:r>
          </a:p>
        </p:txBody>
      </p:sp>
      <p:sp>
        <p:nvSpPr>
          <p:cNvPr id="27665" name="TextBox 26"/>
          <p:cNvSpPr txBox="1">
            <a:spLocks noChangeArrowheads="1"/>
          </p:cNvSpPr>
          <p:nvPr/>
        </p:nvSpPr>
        <p:spPr bwMode="auto">
          <a:xfrm>
            <a:off x="433388" y="3962400"/>
            <a:ext cx="3035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order partial correlations</a:t>
            </a:r>
          </a:p>
        </p:txBody>
      </p:sp>
      <p:sp>
        <p:nvSpPr>
          <p:cNvPr id="27666" name="TextBox 27"/>
          <p:cNvSpPr txBox="1">
            <a:spLocks noChangeArrowheads="1"/>
          </p:cNvSpPr>
          <p:nvPr/>
        </p:nvSpPr>
        <p:spPr bwMode="auto">
          <a:xfrm>
            <a:off x="4191000" y="4164013"/>
            <a:ext cx="1223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drop edge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4610100" y="2552700"/>
            <a:ext cx="1066800" cy="533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92162"/>
          </a:xfrm>
        </p:spPr>
        <p:txBody>
          <a:bodyPr/>
          <a:lstStyle/>
          <a:p>
            <a:r>
              <a:rPr lang="en-US" smtClean="0"/>
              <a:t>edge direction: which is causal?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Sysgen Biological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4DD39-9CC6-412E-AC8D-22A5605EE9A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981075"/>
            <a:ext cx="54133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857500"/>
            <a:ext cx="60356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4133850" y="4679950"/>
            <a:ext cx="13382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due to QTL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27432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Sysgen Biological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3156-501F-43F4-B3D4-DF570DC95A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79713"/>
            <a:ext cx="617220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588" y="1352550"/>
            <a:ext cx="77454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417513" y="457200"/>
            <a:ext cx="8342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/>
              <a:t>test edge direction using LOD score</a:t>
            </a:r>
            <a:endParaRPr 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Sysgen Biological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26A44-82EE-4BE5-B79F-B3FD3A01292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2775" y="457200"/>
            <a:ext cx="577691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495675"/>
            <a:ext cx="57277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028950"/>
            <a:ext cx="245586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1143000" y="2678113"/>
            <a:ext cx="1236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true graph</a:t>
            </a: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609600" y="533400"/>
            <a:ext cx="27797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reverse edges</a:t>
            </a:r>
          </a:p>
          <a:p>
            <a:r>
              <a:rPr lang="en-US" sz="3200"/>
              <a:t>using QTLs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67638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causal graphical models in systems genetics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2800" smtClean="0"/>
              <a:t>What if genetic architecture and causal network are unknown? </a:t>
            </a:r>
            <a:r>
              <a:rPr lang="en-US" sz="2400" smtClean="0"/>
              <a:t>jointly infer both using iteration</a:t>
            </a:r>
          </a:p>
          <a:p>
            <a:pPr eaLnBrk="1" hangingPunct="1"/>
            <a:r>
              <a:rPr lang="en-US" sz="2000" smtClean="0"/>
              <a:t>Chaibub Neto, Keller, Attie, Yandell (2010) Causal Graphical Models in Systems Genetics: a unified framework for joint inference of causal network and genetic architecture for correlated phenotypes. </a:t>
            </a:r>
            <a:r>
              <a:rPr lang="en-US" sz="2000" i="1" smtClean="0"/>
              <a:t>Ann Appl Statist 4</a:t>
            </a:r>
            <a:r>
              <a:rPr lang="en-US" sz="2000" smtClean="0"/>
              <a:t>: 320-339. [doi:10.1214/09-AOAS288]</a:t>
            </a:r>
          </a:p>
          <a:p>
            <a:pPr eaLnBrk="1" hangingPunct="1"/>
            <a:r>
              <a:rPr lang="en-US" sz="2000" smtClean="0"/>
              <a:t>R/qtlnet available from www.github.org/byandell</a:t>
            </a:r>
          </a:p>
          <a:p>
            <a:pPr eaLnBrk="1" hangingPunct="1"/>
            <a:r>
              <a:rPr lang="en-US" sz="2400" smtClean="0"/>
              <a:t>Related references</a:t>
            </a:r>
          </a:p>
          <a:p>
            <a:pPr lvl="1" eaLnBrk="1" hangingPunct="1"/>
            <a:r>
              <a:rPr lang="en-US" sz="2000" smtClean="0"/>
              <a:t>Schadt et al. Lusis (2005 </a:t>
            </a:r>
            <a:r>
              <a:rPr lang="en-US" sz="2000" i="1" smtClean="0"/>
              <a:t>Nat Genet</a:t>
            </a:r>
            <a:r>
              <a:rPr lang="en-US" sz="2000" smtClean="0"/>
              <a:t>); Li et al. Churchill (2006 </a:t>
            </a:r>
            <a:r>
              <a:rPr lang="en-US" sz="2000" i="1" smtClean="0"/>
              <a:t>Genetics</a:t>
            </a:r>
            <a:r>
              <a:rPr lang="en-US" sz="2000" smtClean="0"/>
              <a:t>); Chen Emmert-Streib Storey(2007 </a:t>
            </a:r>
            <a:r>
              <a:rPr lang="en-US" sz="2000" i="1" smtClean="0"/>
              <a:t>Genome Bio</a:t>
            </a:r>
            <a:r>
              <a:rPr lang="en-US" sz="2000" smtClean="0"/>
              <a:t>); Liu de la Fuente Hoeschele (2008 </a:t>
            </a:r>
            <a:r>
              <a:rPr lang="en-US" sz="2000" i="1" smtClean="0"/>
              <a:t>Genetics</a:t>
            </a:r>
            <a:r>
              <a:rPr lang="en-US" sz="2000" smtClean="0"/>
              <a:t>);  Winrow et al. Turek (2009 </a:t>
            </a:r>
            <a:r>
              <a:rPr lang="en-US" sz="2000" i="1" smtClean="0"/>
              <a:t>PLoS ONE</a:t>
            </a:r>
            <a:r>
              <a:rPr lang="en-US" sz="2000" smtClean="0"/>
              <a:t>); Hageman et al. Churchill (2011 </a:t>
            </a:r>
            <a:r>
              <a:rPr lang="en-US" sz="2000" i="1" smtClean="0"/>
              <a:t>Genetics</a:t>
            </a:r>
            <a:r>
              <a:rPr lang="en-US" sz="2000" smtClean="0"/>
              <a:t>) 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SISG (c) 2012 Brian S Yandell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11C20B-9D35-4F30-BA5F-C7B36BC60BB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idea of QTLnet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iterate between finding QTL and network</a:t>
            </a:r>
          </a:p>
          <a:p>
            <a:pPr eaLnBrk="1" hangingPunct="1"/>
            <a:r>
              <a:rPr lang="en-US" smtClean="0"/>
              <a:t>genetic architecture given causal network</a:t>
            </a:r>
          </a:p>
          <a:p>
            <a:pPr lvl="1" eaLnBrk="1" hangingPunct="1"/>
            <a:r>
              <a:rPr lang="en-US" smtClean="0"/>
              <a:t>trait y depends on parents pa(y) in network</a:t>
            </a:r>
          </a:p>
          <a:p>
            <a:pPr lvl="1" eaLnBrk="1" hangingPunct="1"/>
            <a:r>
              <a:rPr lang="en-US" smtClean="0"/>
              <a:t>QTL for y found conditional on pa(y)</a:t>
            </a:r>
          </a:p>
          <a:p>
            <a:pPr lvl="2" eaLnBrk="1" hangingPunct="1"/>
            <a:r>
              <a:rPr lang="en-US" smtClean="0"/>
              <a:t>Parents pa(y) are interacting covariates for QTL scan</a:t>
            </a:r>
          </a:p>
          <a:p>
            <a:pPr eaLnBrk="1" hangingPunct="1"/>
            <a:r>
              <a:rPr lang="en-US" smtClean="0"/>
              <a:t>causal network given genetic architecture</a:t>
            </a:r>
          </a:p>
          <a:p>
            <a:pPr lvl="1" eaLnBrk="1" hangingPunct="1"/>
            <a:r>
              <a:rPr lang="en-US" smtClean="0"/>
              <a:t>build (adjust) causal network given QTL</a:t>
            </a:r>
          </a:p>
          <a:p>
            <a:pPr lvl="1" eaLnBrk="1" hangingPunct="1"/>
            <a:r>
              <a:rPr lang="en-US" smtClean="0"/>
              <a:t>each direction change may alter neighbor edges</a:t>
            </a:r>
          </a:p>
          <a:p>
            <a:pPr eaLnBrk="1" hangingPunct="1"/>
            <a:endParaRPr lang="en-US" smtClean="0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SISG (c) 2012 Brian S Yandell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5EA5EB-2E37-4CCF-BE23-6562908C54A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missing data method: MCMC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known phenotypes </a:t>
            </a:r>
            <a:r>
              <a:rPr lang="en-US" i="1" smtClean="0"/>
              <a:t>Y</a:t>
            </a:r>
            <a:r>
              <a:rPr lang="en-US" smtClean="0"/>
              <a:t>, genotypes </a:t>
            </a:r>
            <a:r>
              <a:rPr lang="en-US" i="1" smtClean="0"/>
              <a:t>Q</a:t>
            </a:r>
          </a:p>
          <a:p>
            <a:r>
              <a:rPr lang="en-US" smtClean="0"/>
              <a:t>unknown graph </a:t>
            </a:r>
            <a:r>
              <a:rPr lang="en-US" i="1" smtClean="0"/>
              <a:t>G</a:t>
            </a:r>
          </a:p>
          <a:p>
            <a:r>
              <a:rPr lang="en-US" smtClean="0"/>
              <a:t>want to study Pr(</a:t>
            </a:r>
            <a:r>
              <a:rPr lang="en-US" i="1" smtClean="0"/>
              <a:t>Y </a:t>
            </a:r>
            <a:r>
              <a:rPr lang="en-US" smtClean="0"/>
              <a:t>| </a:t>
            </a:r>
            <a:r>
              <a:rPr lang="en-US" i="1" smtClean="0"/>
              <a:t>G</a:t>
            </a:r>
            <a:r>
              <a:rPr lang="en-US" smtClean="0"/>
              <a:t>, </a:t>
            </a:r>
            <a:r>
              <a:rPr lang="en-US" i="1" smtClean="0"/>
              <a:t>Q</a:t>
            </a:r>
            <a:r>
              <a:rPr lang="en-US" smtClean="0"/>
              <a:t>)</a:t>
            </a:r>
          </a:p>
          <a:p>
            <a:r>
              <a:rPr lang="en-US" smtClean="0"/>
              <a:t>break down in terms of individual edges</a:t>
            </a:r>
          </a:p>
          <a:p>
            <a:pPr lvl="1"/>
            <a:r>
              <a:rPr lang="en-US" smtClean="0"/>
              <a:t>Pr(</a:t>
            </a:r>
            <a:r>
              <a:rPr lang="en-US" i="1" smtClean="0"/>
              <a:t>Y</a:t>
            </a:r>
            <a:r>
              <a:rPr lang="en-US" smtClean="0"/>
              <a:t>|</a:t>
            </a:r>
            <a:r>
              <a:rPr lang="en-US" i="1" smtClean="0"/>
              <a:t>G,Q</a:t>
            </a:r>
            <a:r>
              <a:rPr lang="en-US" smtClean="0"/>
              <a:t>)  = sum of Pr(</a:t>
            </a:r>
            <a:r>
              <a:rPr lang="en-US" i="1" smtClean="0"/>
              <a:t>Y</a:t>
            </a:r>
            <a:r>
              <a:rPr lang="en-US" i="1" baseline="-25000" smtClean="0"/>
              <a:t>i</a:t>
            </a:r>
            <a:r>
              <a:rPr lang="en-US" smtClean="0"/>
              <a:t> | pa(</a:t>
            </a:r>
            <a:r>
              <a:rPr lang="en-US" i="1" smtClean="0"/>
              <a:t>Y</a:t>
            </a:r>
            <a:r>
              <a:rPr lang="en-US" i="1" baseline="-25000" smtClean="0"/>
              <a:t>i</a:t>
            </a:r>
            <a:r>
              <a:rPr lang="en-US" smtClean="0"/>
              <a:t>), </a:t>
            </a:r>
            <a:r>
              <a:rPr lang="en-US" i="1" smtClean="0"/>
              <a:t>Q</a:t>
            </a:r>
            <a:r>
              <a:rPr lang="en-US" smtClean="0"/>
              <a:t>)</a:t>
            </a:r>
          </a:p>
          <a:p>
            <a:r>
              <a:rPr lang="en-US" smtClean="0"/>
              <a:t>sample new values for individual edges</a:t>
            </a:r>
          </a:p>
          <a:p>
            <a:pPr lvl="1"/>
            <a:r>
              <a:rPr lang="en-US" smtClean="0"/>
              <a:t>given current value of all other edges</a:t>
            </a:r>
          </a:p>
          <a:p>
            <a:r>
              <a:rPr lang="en-US" smtClean="0"/>
              <a:t>repeat many times and average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Sysgen Biological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FCFD4-29E8-4845-A1E7-F17CD338E09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MCMC steps for QTLnet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800" smtClean="0"/>
              <a:t>propose new causal network </a:t>
            </a:r>
            <a:r>
              <a:rPr lang="en-US" sz="2800" i="1" smtClean="0"/>
              <a:t>G</a:t>
            </a:r>
          </a:p>
          <a:p>
            <a:pPr lvl="1" eaLnBrk="1" hangingPunct="1"/>
            <a:r>
              <a:rPr lang="en-US" sz="2400" smtClean="0"/>
              <a:t>with simple changes to current network:</a:t>
            </a:r>
          </a:p>
          <a:p>
            <a:pPr lvl="1" eaLnBrk="1" hangingPunct="1"/>
            <a:r>
              <a:rPr lang="en-US" sz="2400" smtClean="0"/>
              <a:t>change edge direction</a:t>
            </a:r>
          </a:p>
          <a:p>
            <a:pPr lvl="1" eaLnBrk="1" hangingPunct="1"/>
            <a:r>
              <a:rPr lang="en-US" sz="2400" smtClean="0"/>
              <a:t>add or drop edge</a:t>
            </a:r>
          </a:p>
          <a:p>
            <a:pPr eaLnBrk="1" hangingPunct="1"/>
            <a:r>
              <a:rPr lang="en-US" sz="2800" smtClean="0"/>
              <a:t>find any new genetic architectures </a:t>
            </a:r>
            <a:r>
              <a:rPr lang="en-US" sz="2800" i="1" smtClean="0"/>
              <a:t>Q</a:t>
            </a:r>
          </a:p>
          <a:p>
            <a:pPr lvl="1" eaLnBrk="1" hangingPunct="1"/>
            <a:r>
              <a:rPr lang="en-US" sz="2400" smtClean="0"/>
              <a:t>update phenotypes when parents pa(y) change in new </a:t>
            </a:r>
            <a:r>
              <a:rPr lang="en-US" sz="2400" i="1" smtClean="0"/>
              <a:t>G</a:t>
            </a:r>
          </a:p>
          <a:p>
            <a:pPr eaLnBrk="1" hangingPunct="1"/>
            <a:r>
              <a:rPr lang="en-US" sz="2800" smtClean="0"/>
              <a:t>compute likelihood for new network and QTL</a:t>
            </a:r>
          </a:p>
          <a:p>
            <a:pPr lvl="1" eaLnBrk="1" hangingPunct="1"/>
            <a:r>
              <a:rPr lang="en-US" sz="2400" smtClean="0"/>
              <a:t>Pr(</a:t>
            </a:r>
            <a:r>
              <a:rPr lang="en-US" sz="2400" i="1" smtClean="0"/>
              <a:t>Y </a:t>
            </a:r>
            <a:r>
              <a:rPr lang="en-US" sz="2400" smtClean="0"/>
              <a:t>| </a:t>
            </a:r>
            <a:r>
              <a:rPr lang="en-US" sz="2400" i="1" smtClean="0"/>
              <a:t>G</a:t>
            </a:r>
            <a:r>
              <a:rPr lang="en-US" sz="2400" smtClean="0"/>
              <a:t>, </a:t>
            </a:r>
            <a:r>
              <a:rPr lang="en-US" sz="2400" i="1" smtClean="0"/>
              <a:t>Q</a:t>
            </a:r>
            <a:r>
              <a:rPr lang="en-US" sz="2400" smtClean="0"/>
              <a:t>)</a:t>
            </a:r>
          </a:p>
          <a:p>
            <a:pPr eaLnBrk="1" hangingPunct="1"/>
            <a:r>
              <a:rPr lang="en-US" sz="2800" smtClean="0"/>
              <a:t>accept or reject new network and QTL</a:t>
            </a:r>
          </a:p>
          <a:p>
            <a:pPr lvl="1" eaLnBrk="1" hangingPunct="1"/>
            <a:r>
              <a:rPr lang="en-US" sz="2400" smtClean="0"/>
              <a:t>usual Metropolis-Hastings idea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Sysgen Biological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10786-368A-43B3-A84C-8B90DC7F1A0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nsulin main effects</a:t>
            </a:r>
            <a:endParaRPr lang="en-US" dirty="0" smtClean="0"/>
          </a:p>
        </p:txBody>
      </p:sp>
      <p:pic>
        <p:nvPicPr>
          <p:cNvPr id="4099" name="Picture 4" descr="Insu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088" y="1173163"/>
            <a:ext cx="7173912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0" y="0"/>
            <a:ext cx="117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Ping Wang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6640513" y="4389438"/>
            <a:ext cx="1818190" cy="14773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How many islet</a:t>
            </a:r>
          </a:p>
          <a:p>
            <a:r>
              <a:rPr lang="en-US" sz="1800" dirty="0">
                <a:latin typeface="Calibri" pitchFamily="34" charset="0"/>
              </a:rPr>
              <a:t>transcripts show</a:t>
            </a:r>
          </a:p>
          <a:p>
            <a:r>
              <a:rPr lang="en-US" sz="1800" dirty="0">
                <a:latin typeface="Calibri" pitchFamily="34" charset="0"/>
              </a:rPr>
              <a:t>this same genetic</a:t>
            </a:r>
          </a:p>
          <a:p>
            <a:r>
              <a:rPr lang="en-US" sz="1800" dirty="0">
                <a:latin typeface="Calibri" pitchFamily="34" charset="0"/>
              </a:rPr>
              <a:t>dependence at </a:t>
            </a:r>
          </a:p>
          <a:p>
            <a:r>
              <a:rPr lang="en-US" sz="1800" dirty="0">
                <a:latin typeface="Calibri" pitchFamily="34" charset="0"/>
              </a:rPr>
              <a:t>these loci?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7888" y="1219200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Chr</a:t>
            </a:r>
            <a:r>
              <a:rPr lang="en-US" sz="1100" dirty="0" smtClean="0"/>
              <a:t> 9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121920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Chr</a:t>
            </a:r>
            <a:r>
              <a:rPr lang="en-US" sz="1100" dirty="0" smtClean="0"/>
              <a:t> 12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7243088" y="121920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Chr</a:t>
            </a:r>
            <a:r>
              <a:rPr lang="en-US" sz="1100" dirty="0" smtClean="0"/>
              <a:t> 14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392939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Chr</a:t>
            </a:r>
            <a:r>
              <a:rPr lang="en-US" sz="1100" dirty="0" smtClean="0"/>
              <a:t> 16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3737888" y="392939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Chr</a:t>
            </a:r>
            <a:r>
              <a:rPr lang="en-US" sz="1100" dirty="0" smtClean="0"/>
              <a:t> 17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392939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Chr</a:t>
            </a:r>
            <a:r>
              <a:rPr lang="en-US" sz="1100" dirty="0" smtClean="0"/>
              <a:t> 19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1219200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Chr</a:t>
            </a:r>
            <a:r>
              <a:rPr lang="en-US" sz="1100" dirty="0" smtClean="0"/>
              <a:t> 2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BxH</a:t>
            </a:r>
            <a:r>
              <a:rPr lang="en-US" dirty="0" smtClean="0"/>
              <a:t> </a:t>
            </a:r>
            <a:r>
              <a:rPr lang="en-US" dirty="0" err="1" smtClean="0"/>
              <a:t>ApoE</a:t>
            </a:r>
            <a:r>
              <a:rPr lang="en-US" dirty="0" smtClean="0"/>
              <a:t>-/- causal network</a:t>
            </a:r>
            <a:br>
              <a:rPr lang="en-US" dirty="0" smtClean="0"/>
            </a:br>
            <a:r>
              <a:rPr lang="en-US" dirty="0" smtClean="0"/>
              <a:t>for transcription factor </a:t>
            </a:r>
            <a:r>
              <a:rPr lang="en-US" dirty="0" err="1" smtClean="0"/>
              <a:t>Pscdbp</a:t>
            </a:r>
            <a:endParaRPr lang="en-US" dirty="0"/>
          </a:p>
        </p:txBody>
      </p:sp>
      <p:pic>
        <p:nvPicPr>
          <p:cNvPr id="37891" name="Picture 4" descr="Pscdbp.for.Bri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600200"/>
            <a:ext cx="937260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endCxn id="37893" idx="3"/>
          </p:cNvCxnSpPr>
          <p:nvPr/>
        </p:nvCxnSpPr>
        <p:spPr>
          <a:xfrm rot="10800000">
            <a:off x="5632450" y="1895475"/>
            <a:ext cx="387350" cy="284162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4038600" y="1665287"/>
            <a:ext cx="159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causal trait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5AAB6-D626-497C-94DA-B89DCC7C45A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304800" y="5006975"/>
            <a:ext cx="25765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work of</a:t>
            </a:r>
          </a:p>
          <a:p>
            <a:pPr algn="ctr"/>
            <a:r>
              <a:rPr lang="en-US" sz="2400" b="1"/>
              <a:t>Elias Chaibub Neto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Sysgen Biological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55419" y="6019800"/>
            <a:ext cx="430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Data: </a:t>
            </a:r>
            <a:r>
              <a:rPr lang="en-US" dirty="0" err="1" smtClean="0"/>
              <a:t>Ghazalpour</a:t>
            </a:r>
            <a:r>
              <a:rPr lang="en-US" dirty="0" smtClean="0"/>
              <a:t> et al.(2006) </a:t>
            </a:r>
            <a:r>
              <a:rPr lang="en-US" i="1" dirty="0" err="1" smtClean="0"/>
              <a:t>PLoS</a:t>
            </a:r>
            <a:r>
              <a:rPr lang="en-US" i="1" dirty="0" smtClean="0"/>
              <a:t> Genetics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7638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scaling up to larger networks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reduce complexity of graphs</a:t>
            </a:r>
          </a:p>
          <a:p>
            <a:pPr lvl="1"/>
            <a:r>
              <a:rPr lang="en-US" smtClean="0"/>
              <a:t>use prior knowledge to constrain valid edges</a:t>
            </a:r>
          </a:p>
          <a:p>
            <a:pPr lvl="1"/>
            <a:r>
              <a:rPr lang="en-US" smtClean="0"/>
              <a:t>restrict number of causal edges into each node</a:t>
            </a:r>
          </a:p>
          <a:p>
            <a:r>
              <a:rPr lang="en-US" smtClean="0"/>
              <a:t>make task parallel: run on many machines</a:t>
            </a:r>
          </a:p>
          <a:p>
            <a:pPr lvl="1"/>
            <a:r>
              <a:rPr lang="en-US" smtClean="0"/>
              <a:t>pre-compute conditional probabilities</a:t>
            </a:r>
          </a:p>
          <a:p>
            <a:pPr lvl="1"/>
            <a:r>
              <a:rPr lang="en-US" smtClean="0"/>
              <a:t>run multiple parallel Markov chains</a:t>
            </a:r>
          </a:p>
          <a:p>
            <a:r>
              <a:rPr lang="en-US" smtClean="0"/>
              <a:t>rethink approach</a:t>
            </a:r>
          </a:p>
          <a:p>
            <a:pPr lvl="1"/>
            <a:r>
              <a:rPr lang="en-US" smtClean="0"/>
              <a:t>LASSO, sparse PLS, other optimization methods</a:t>
            </a: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SISG (c) 2012 Brian S Yandell</a:t>
            </a: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023E4B-E7E9-42D0-A7FF-B91FAA1E4FA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mtClean="0"/>
              <a:t>graph complexity with node parents</a:t>
            </a: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SISG (c) 2012 Brian S Yandell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4C9495-77D6-487E-B7D4-4DFEB17C6CA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" name="Oval 5"/>
          <p:cNvSpPr/>
          <p:nvPr/>
        </p:nvSpPr>
        <p:spPr>
          <a:xfrm>
            <a:off x="6248400" y="2590800"/>
            <a:ext cx="9906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pa2</a:t>
            </a:r>
          </a:p>
        </p:txBody>
      </p:sp>
      <p:sp>
        <p:nvSpPr>
          <p:cNvPr id="8" name="Oval 7"/>
          <p:cNvSpPr/>
          <p:nvPr/>
        </p:nvSpPr>
        <p:spPr>
          <a:xfrm>
            <a:off x="5029200" y="2590800"/>
            <a:ext cx="10668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pa1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3657600"/>
            <a:ext cx="12192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node</a:t>
            </a:r>
          </a:p>
        </p:txBody>
      </p:sp>
      <p:cxnSp>
        <p:nvCxnSpPr>
          <p:cNvPr id="11" name="Straight Arrow Connector 10"/>
          <p:cNvCxnSpPr>
            <a:stCxn id="8" idx="5"/>
            <a:endCxn id="10" idx="1"/>
          </p:cNvCxnSpPr>
          <p:nvPr/>
        </p:nvCxnSpPr>
        <p:spPr>
          <a:xfrm rot="16200000" flipH="1">
            <a:off x="5697538" y="3159125"/>
            <a:ext cx="819150" cy="333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10" idx="0"/>
          </p:cNvCxnSpPr>
          <p:nvPr/>
        </p:nvCxnSpPr>
        <p:spPr>
          <a:xfrm rot="5400000">
            <a:off x="6381750" y="3295650"/>
            <a:ext cx="685800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324600" y="4876800"/>
            <a:ext cx="914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of2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4876800"/>
            <a:ext cx="1066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of3</a:t>
            </a:r>
          </a:p>
        </p:txBody>
      </p:sp>
      <p:sp>
        <p:nvSpPr>
          <p:cNvPr id="16" name="Oval 15"/>
          <p:cNvSpPr/>
          <p:nvPr/>
        </p:nvSpPr>
        <p:spPr>
          <a:xfrm>
            <a:off x="5029200" y="4876800"/>
            <a:ext cx="914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of1</a:t>
            </a:r>
          </a:p>
        </p:txBody>
      </p:sp>
      <p:cxnSp>
        <p:nvCxnSpPr>
          <p:cNvPr id="18" name="Straight Arrow Connector 17"/>
          <p:cNvCxnSpPr>
            <a:stCxn id="10" idx="3"/>
            <a:endCxn id="16" idx="7"/>
          </p:cNvCxnSpPr>
          <p:nvPr/>
        </p:nvCxnSpPr>
        <p:spPr>
          <a:xfrm rot="5400000">
            <a:off x="5626894" y="4296569"/>
            <a:ext cx="830262" cy="4635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14" idx="0"/>
          </p:cNvCxnSpPr>
          <p:nvPr/>
        </p:nvCxnSpPr>
        <p:spPr>
          <a:xfrm rot="16200000" flipH="1">
            <a:off x="6400800" y="4495800"/>
            <a:ext cx="685800" cy="762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5"/>
            <a:endCxn id="15" idx="1"/>
          </p:cNvCxnSpPr>
          <p:nvPr/>
        </p:nvCxnSpPr>
        <p:spPr>
          <a:xfrm rot="16200000" flipH="1">
            <a:off x="7035800" y="4214813"/>
            <a:ext cx="841375" cy="638175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752600" y="2438400"/>
            <a:ext cx="10668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pa1</a:t>
            </a:r>
          </a:p>
        </p:txBody>
      </p:sp>
      <p:sp>
        <p:nvSpPr>
          <p:cNvPr id="78" name="Oval 77"/>
          <p:cNvSpPr/>
          <p:nvPr/>
        </p:nvSpPr>
        <p:spPr>
          <a:xfrm>
            <a:off x="1676400" y="3657600"/>
            <a:ext cx="12192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node</a:t>
            </a:r>
          </a:p>
        </p:txBody>
      </p:sp>
      <p:cxnSp>
        <p:nvCxnSpPr>
          <p:cNvPr id="79" name="Straight Arrow Connector 78"/>
          <p:cNvCxnSpPr>
            <a:stCxn id="77" idx="4"/>
            <a:endCxn id="78" idx="0"/>
          </p:cNvCxnSpPr>
          <p:nvPr/>
        </p:nvCxnSpPr>
        <p:spPr>
          <a:xfrm rot="5400000">
            <a:off x="1866901" y="3238500"/>
            <a:ext cx="838200" cy="3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1828800" y="4876800"/>
            <a:ext cx="914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of2</a:t>
            </a:r>
          </a:p>
        </p:txBody>
      </p:sp>
      <p:sp>
        <p:nvSpPr>
          <p:cNvPr id="83" name="Oval 82"/>
          <p:cNvSpPr/>
          <p:nvPr/>
        </p:nvSpPr>
        <p:spPr>
          <a:xfrm>
            <a:off x="609600" y="4876800"/>
            <a:ext cx="914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of1</a:t>
            </a:r>
          </a:p>
        </p:txBody>
      </p:sp>
      <p:cxnSp>
        <p:nvCxnSpPr>
          <p:cNvPr id="84" name="Straight Arrow Connector 83"/>
          <p:cNvCxnSpPr>
            <a:stCxn id="78" idx="3"/>
            <a:endCxn id="83" idx="7"/>
          </p:cNvCxnSpPr>
          <p:nvPr/>
        </p:nvCxnSpPr>
        <p:spPr>
          <a:xfrm rot="5400000">
            <a:off x="1207294" y="4296569"/>
            <a:ext cx="830262" cy="4635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8" idx="4"/>
            <a:endCxn id="81" idx="0"/>
          </p:cNvCxnSpPr>
          <p:nvPr/>
        </p:nvCxnSpPr>
        <p:spPr>
          <a:xfrm rot="5400000">
            <a:off x="1943101" y="4533900"/>
            <a:ext cx="685800" cy="3175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7315200" y="2590800"/>
            <a:ext cx="9906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pa3</a:t>
            </a:r>
          </a:p>
        </p:txBody>
      </p:sp>
      <p:cxnSp>
        <p:nvCxnSpPr>
          <p:cNvPr id="91" name="Straight Arrow Connector 90"/>
          <p:cNvCxnSpPr>
            <a:stCxn id="90" idx="4"/>
            <a:endCxn id="10" idx="7"/>
          </p:cNvCxnSpPr>
          <p:nvPr/>
        </p:nvCxnSpPr>
        <p:spPr>
          <a:xfrm rot="5400000">
            <a:off x="7092156" y="3017044"/>
            <a:ext cx="763588" cy="673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200400" y="4878388"/>
            <a:ext cx="1066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of3</a:t>
            </a:r>
          </a:p>
        </p:txBody>
      </p:sp>
      <p:cxnSp>
        <p:nvCxnSpPr>
          <p:cNvPr id="30" name="Straight Arrow Connector 29"/>
          <p:cNvCxnSpPr>
            <a:stCxn id="78" idx="5"/>
            <a:endCxn id="29" idx="1"/>
          </p:cNvCxnSpPr>
          <p:nvPr/>
        </p:nvCxnSpPr>
        <p:spPr>
          <a:xfrm rot="16200000" flipH="1">
            <a:off x="2615407" y="4215606"/>
            <a:ext cx="842962" cy="638175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67638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parallel phases for larger projects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SISG (c) 2012 Brian S Yandell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20451D-3A9C-445B-BA03-ADA48C50058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" name="Oval 6"/>
          <p:cNvSpPr/>
          <p:nvPr/>
        </p:nvSpPr>
        <p:spPr>
          <a:xfrm>
            <a:off x="5334000" y="1524000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2743200"/>
            <a:ext cx="8382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2.2</a:t>
            </a:r>
          </a:p>
        </p:txBody>
      </p:sp>
      <p:sp>
        <p:nvSpPr>
          <p:cNvPr id="10" name="Oval 9"/>
          <p:cNvSpPr/>
          <p:nvPr/>
        </p:nvSpPr>
        <p:spPr>
          <a:xfrm>
            <a:off x="7467600" y="2743200"/>
            <a:ext cx="8382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2.b</a:t>
            </a:r>
          </a:p>
        </p:txBody>
      </p:sp>
      <p:sp>
        <p:nvSpPr>
          <p:cNvPr id="11" name="Oval 10"/>
          <p:cNvSpPr/>
          <p:nvPr/>
        </p:nvSpPr>
        <p:spPr>
          <a:xfrm>
            <a:off x="3657600" y="2743200"/>
            <a:ext cx="8382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2.1</a:t>
            </a:r>
          </a:p>
        </p:txBody>
      </p:sp>
      <p:sp>
        <p:nvSpPr>
          <p:cNvPr id="45065" name="TextBox 11"/>
          <p:cNvSpPr txBox="1">
            <a:spLocks noChangeArrowheads="1"/>
          </p:cNvSpPr>
          <p:nvPr/>
        </p:nvSpPr>
        <p:spPr bwMode="auto">
          <a:xfrm>
            <a:off x="6324600" y="2590800"/>
            <a:ext cx="54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…</a:t>
            </a:r>
            <a:endParaRPr lang="en-US" b="1"/>
          </a:p>
        </p:txBody>
      </p:sp>
      <p:cxnSp>
        <p:nvCxnSpPr>
          <p:cNvPr id="14" name="Straight Arrow Connector 13"/>
          <p:cNvCxnSpPr>
            <a:stCxn id="7" idx="3"/>
            <a:endCxn id="11" idx="7"/>
          </p:cNvCxnSpPr>
          <p:nvPr/>
        </p:nvCxnSpPr>
        <p:spPr>
          <a:xfrm rot="5400000">
            <a:off x="4488657" y="1864519"/>
            <a:ext cx="819150" cy="1049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8" idx="0"/>
          </p:cNvCxnSpPr>
          <p:nvPr/>
        </p:nvCxnSpPr>
        <p:spPr>
          <a:xfrm rot="5400000">
            <a:off x="5162550" y="2266950"/>
            <a:ext cx="685800" cy="266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5"/>
            <a:endCxn id="10" idx="1"/>
          </p:cNvCxnSpPr>
          <p:nvPr/>
        </p:nvCxnSpPr>
        <p:spPr>
          <a:xfrm rot="16200000" flipH="1">
            <a:off x="6312694" y="1521619"/>
            <a:ext cx="819150" cy="17351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334000" y="3657600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3" name="Straight Arrow Connector 22"/>
          <p:cNvCxnSpPr>
            <a:stCxn id="11" idx="5"/>
            <a:endCxn id="22" idx="1"/>
          </p:cNvCxnSpPr>
          <p:nvPr/>
        </p:nvCxnSpPr>
        <p:spPr>
          <a:xfrm rot="16200000" flipH="1">
            <a:off x="4564857" y="2877344"/>
            <a:ext cx="666750" cy="1049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4"/>
            <a:endCxn id="22" idx="0"/>
          </p:cNvCxnSpPr>
          <p:nvPr/>
        </p:nvCxnSpPr>
        <p:spPr>
          <a:xfrm rot="16200000" flipH="1">
            <a:off x="5238750" y="3257550"/>
            <a:ext cx="533400" cy="266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3"/>
            <a:endCxn id="22" idx="7"/>
          </p:cNvCxnSpPr>
          <p:nvPr/>
        </p:nvCxnSpPr>
        <p:spPr>
          <a:xfrm rot="5400000">
            <a:off x="6388894" y="2534444"/>
            <a:ext cx="666750" cy="17351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953000" y="4800600"/>
            <a:ext cx="8382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4.2</a:t>
            </a:r>
          </a:p>
        </p:txBody>
      </p:sp>
      <p:sp>
        <p:nvSpPr>
          <p:cNvPr id="35" name="Oval 34"/>
          <p:cNvSpPr/>
          <p:nvPr/>
        </p:nvSpPr>
        <p:spPr>
          <a:xfrm>
            <a:off x="7467600" y="4724400"/>
            <a:ext cx="1066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4.m</a:t>
            </a:r>
          </a:p>
        </p:txBody>
      </p:sp>
      <p:sp>
        <p:nvSpPr>
          <p:cNvPr id="36" name="Oval 35"/>
          <p:cNvSpPr/>
          <p:nvPr/>
        </p:nvSpPr>
        <p:spPr>
          <a:xfrm>
            <a:off x="3657600" y="4800600"/>
            <a:ext cx="8382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4.1</a:t>
            </a:r>
          </a:p>
        </p:txBody>
      </p:sp>
      <p:sp>
        <p:nvSpPr>
          <p:cNvPr id="45076" name="TextBox 36"/>
          <p:cNvSpPr txBox="1">
            <a:spLocks noChangeArrowheads="1"/>
          </p:cNvSpPr>
          <p:nvPr/>
        </p:nvSpPr>
        <p:spPr bwMode="auto">
          <a:xfrm>
            <a:off x="6324600" y="4648200"/>
            <a:ext cx="54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…</a:t>
            </a:r>
            <a:endParaRPr lang="en-US" b="1"/>
          </a:p>
        </p:txBody>
      </p:sp>
      <p:cxnSp>
        <p:nvCxnSpPr>
          <p:cNvPr id="38" name="Straight Arrow Connector 37"/>
          <p:cNvCxnSpPr>
            <a:stCxn id="22" idx="3"/>
            <a:endCxn id="36" idx="7"/>
          </p:cNvCxnSpPr>
          <p:nvPr/>
        </p:nvCxnSpPr>
        <p:spPr>
          <a:xfrm rot="5400000">
            <a:off x="4526757" y="3960019"/>
            <a:ext cx="742950" cy="1049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2" idx="4"/>
            <a:endCxn id="34" idx="0"/>
          </p:cNvCxnSpPr>
          <p:nvPr/>
        </p:nvCxnSpPr>
        <p:spPr>
          <a:xfrm rot="5400000">
            <a:off x="5200650" y="4362450"/>
            <a:ext cx="609600" cy="266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5"/>
            <a:endCxn id="35" idx="1"/>
          </p:cNvCxnSpPr>
          <p:nvPr/>
        </p:nvCxnSpPr>
        <p:spPr>
          <a:xfrm rot="16200000" flipH="1">
            <a:off x="6394450" y="3573463"/>
            <a:ext cx="688975" cy="17684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334000" y="5638800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2" name="Straight Arrow Connector 41"/>
          <p:cNvCxnSpPr>
            <a:stCxn id="36" idx="5"/>
            <a:endCxn id="41" idx="1"/>
          </p:cNvCxnSpPr>
          <p:nvPr/>
        </p:nvCxnSpPr>
        <p:spPr>
          <a:xfrm rot="16200000" flipH="1">
            <a:off x="4602957" y="4896644"/>
            <a:ext cx="590550" cy="1049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4"/>
            <a:endCxn id="41" idx="0"/>
          </p:cNvCxnSpPr>
          <p:nvPr/>
        </p:nvCxnSpPr>
        <p:spPr>
          <a:xfrm rot="16200000" flipH="1">
            <a:off x="5276850" y="5276850"/>
            <a:ext cx="457200" cy="266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3"/>
            <a:endCxn id="41" idx="7"/>
          </p:cNvCxnSpPr>
          <p:nvPr/>
        </p:nvCxnSpPr>
        <p:spPr>
          <a:xfrm rot="5400000">
            <a:off x="6470650" y="4564063"/>
            <a:ext cx="536575" cy="17684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4" name="TextBox 51"/>
          <p:cNvSpPr txBox="1">
            <a:spLocks noChangeArrowheads="1"/>
          </p:cNvSpPr>
          <p:nvPr/>
        </p:nvSpPr>
        <p:spPr bwMode="auto">
          <a:xfrm>
            <a:off x="304800" y="1600200"/>
            <a:ext cx="36576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b="1">
                <a:solidFill>
                  <a:schemeClr val="tx1"/>
                </a:solidFill>
              </a:rPr>
              <a:t>Phase 1: identify parents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b="1">
                <a:solidFill>
                  <a:schemeClr val="tx1"/>
                </a:solidFill>
              </a:rPr>
              <a:t>Phase 2: compute BICs</a:t>
            </a:r>
          </a:p>
          <a:p>
            <a:pPr>
              <a:spcBef>
                <a:spcPts val="600"/>
              </a:spcBef>
            </a:pPr>
            <a:r>
              <a:rPr lang="en-US" sz="1800" b="1">
                <a:solidFill>
                  <a:schemeClr val="tx1"/>
                </a:solidFill>
              </a:rPr>
              <a:t>	</a:t>
            </a:r>
            <a:r>
              <a:rPr lang="en-US" sz="1600" b="1">
                <a:solidFill>
                  <a:schemeClr val="tx1"/>
                </a:solidFill>
              </a:rPr>
              <a:t>BIC = LOD – penalty</a:t>
            </a:r>
          </a:p>
          <a:p>
            <a:pPr>
              <a:spcBef>
                <a:spcPts val="600"/>
              </a:spcBef>
            </a:pPr>
            <a:r>
              <a:rPr lang="en-US" sz="1600" b="1">
                <a:solidFill>
                  <a:schemeClr val="tx1"/>
                </a:solidFill>
              </a:rPr>
              <a:t>	all possible parents to all nodes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b="1">
                <a:solidFill>
                  <a:schemeClr val="tx1"/>
                </a:solidFill>
              </a:rPr>
              <a:t>Phase 3: store BICs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b="1">
                <a:solidFill>
                  <a:schemeClr val="tx1"/>
                </a:solidFill>
              </a:rPr>
              <a:t>Phase 4: run Markov chains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b="1">
                <a:solidFill>
                  <a:schemeClr val="tx1"/>
                </a:solidFill>
              </a:rPr>
              <a:t>Phase 5: combine results</a:t>
            </a: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165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parallel implementation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mtClean="0"/>
              <a:t>R/qtlnet available at www.github.org/byandell</a:t>
            </a:r>
          </a:p>
          <a:p>
            <a:pPr>
              <a:spcBef>
                <a:spcPts val="600"/>
              </a:spcBef>
            </a:pPr>
            <a:r>
              <a:rPr lang="en-US" smtClean="0"/>
              <a:t>Condor cluster: chtc.cs.wisc.edu</a:t>
            </a:r>
          </a:p>
          <a:p>
            <a:pPr lvl="1">
              <a:spcBef>
                <a:spcPts val="600"/>
              </a:spcBef>
            </a:pPr>
            <a:r>
              <a:rPr lang="en-US" smtClean="0"/>
              <a:t>System Of Automated Runs (SOAR)</a:t>
            </a:r>
          </a:p>
          <a:p>
            <a:pPr lvl="2"/>
            <a:r>
              <a:rPr lang="en-US" smtClean="0"/>
              <a:t>~2000 cores in pool shared by many scientists</a:t>
            </a:r>
          </a:p>
          <a:p>
            <a:pPr lvl="2"/>
            <a:r>
              <a:rPr lang="en-US" smtClean="0"/>
              <a:t>automated run of new jobs placed in project</a:t>
            </a: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SISG (c) 2012 Brian S Yandell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D3737A-CFD7-49A5-8924-0BBB5EDCBDA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6087" name="TextBox 8"/>
          <p:cNvSpPr txBox="1">
            <a:spLocks noChangeArrowheads="1"/>
          </p:cNvSpPr>
          <p:nvPr/>
        </p:nvSpPr>
        <p:spPr bwMode="auto">
          <a:xfrm>
            <a:off x="5105400" y="5029200"/>
            <a:ext cx="103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Phase 4</a:t>
            </a:r>
          </a:p>
        </p:txBody>
      </p:sp>
      <p:sp>
        <p:nvSpPr>
          <p:cNvPr id="46088" name="TextBox 11"/>
          <p:cNvSpPr txBox="1">
            <a:spLocks noChangeArrowheads="1"/>
          </p:cNvSpPr>
          <p:nvPr/>
        </p:nvSpPr>
        <p:spPr bwMode="auto">
          <a:xfrm>
            <a:off x="2017713" y="5029200"/>
            <a:ext cx="1030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Phase 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266951" y="5583237"/>
            <a:ext cx="379412" cy="1889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9" descr="bic4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SISG (c) 2012 Brian S Yandell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9F8D34-8F78-4DCD-9A64-C5835CA363C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4191000" y="762000"/>
            <a:ext cx="2312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single edge  updates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8200" y="3352800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1" name="TextBox 8"/>
          <p:cNvSpPr txBox="1">
            <a:spLocks noChangeArrowheads="1"/>
          </p:cNvSpPr>
          <p:nvPr/>
        </p:nvSpPr>
        <p:spPr bwMode="auto">
          <a:xfrm>
            <a:off x="7307263" y="6411913"/>
            <a:ext cx="153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100,000 runs</a:t>
            </a:r>
          </a:p>
        </p:txBody>
      </p:sp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685800" y="3486150"/>
            <a:ext cx="98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burnin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62000" y="5791200"/>
            <a:ext cx="68580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neighborhood edge reversal</a:t>
            </a:r>
          </a:p>
        </p:txBody>
      </p:sp>
      <p:sp>
        <p:nvSpPr>
          <p:cNvPr id="4813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SISG (c) 2012 Brian S Yandell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381A30-BA32-424D-B46D-4213B23CB206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57288"/>
            <a:ext cx="6934200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8"/>
          <p:cNvSpPr txBox="1">
            <a:spLocks noChangeArrowheads="1"/>
          </p:cNvSpPr>
          <p:nvPr/>
        </p:nvSpPr>
        <p:spPr bwMode="auto">
          <a:xfrm>
            <a:off x="685800" y="5943600"/>
            <a:ext cx="8391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Grzegorczyk M. and Husmeier D. (2008) </a:t>
            </a:r>
            <a:r>
              <a:rPr lang="en-US" i="1"/>
              <a:t>Machine Learning </a:t>
            </a:r>
            <a:r>
              <a:rPr lang="en-US"/>
              <a:t>71 (2-3), 265-305. </a:t>
            </a:r>
          </a:p>
        </p:txBody>
      </p:sp>
      <p:sp>
        <p:nvSpPr>
          <p:cNvPr id="48135" name="TextBox 9"/>
          <p:cNvSpPr txBox="1">
            <a:spLocks noChangeArrowheads="1"/>
          </p:cNvSpPr>
          <p:nvPr/>
        </p:nvSpPr>
        <p:spPr bwMode="auto">
          <a:xfrm>
            <a:off x="179388" y="4383088"/>
            <a:ext cx="1892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orphan nodes</a:t>
            </a:r>
          </a:p>
          <a:p>
            <a:r>
              <a:rPr lang="en-US" sz="2000">
                <a:solidFill>
                  <a:schemeClr val="tx1"/>
                </a:solidFill>
              </a:rPr>
              <a:t>reverse edge</a:t>
            </a:r>
          </a:p>
          <a:p>
            <a:r>
              <a:rPr lang="en-US" sz="2000">
                <a:solidFill>
                  <a:schemeClr val="tx1"/>
                </a:solidFill>
              </a:rPr>
              <a:t>find new parents</a:t>
            </a:r>
          </a:p>
        </p:txBody>
      </p:sp>
      <p:sp>
        <p:nvSpPr>
          <p:cNvPr id="48136" name="TextBox 10"/>
          <p:cNvSpPr txBox="1">
            <a:spLocks noChangeArrowheads="1"/>
          </p:cNvSpPr>
          <p:nvPr/>
        </p:nvSpPr>
        <p:spPr bwMode="auto">
          <a:xfrm>
            <a:off x="228600" y="1828800"/>
            <a:ext cx="17827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select edge</a:t>
            </a:r>
          </a:p>
          <a:p>
            <a:r>
              <a:rPr lang="en-US" sz="2000">
                <a:solidFill>
                  <a:schemeClr val="tx1"/>
                </a:solidFill>
              </a:rPr>
              <a:t>drop edge</a:t>
            </a:r>
          </a:p>
          <a:p>
            <a:r>
              <a:rPr lang="en-US" sz="2000">
                <a:solidFill>
                  <a:schemeClr val="tx1"/>
                </a:solidFill>
              </a:rPr>
              <a:t>identify parents</a:t>
            </a:r>
          </a:p>
        </p:txBody>
      </p:sp>
      <p:sp>
        <p:nvSpPr>
          <p:cNvPr id="10" name="Oval 9"/>
          <p:cNvSpPr/>
          <p:nvPr/>
        </p:nvSpPr>
        <p:spPr>
          <a:xfrm rot="19748431">
            <a:off x="4389438" y="2528888"/>
            <a:ext cx="1644650" cy="842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 rot="19748431">
            <a:off x="2043113" y="2528888"/>
            <a:ext cx="1644650" cy="842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915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SISG (c) 2012 Brian S Yandell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9C2CCC-DAD1-4A7F-AEF8-49BB5236F2F1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49157" name="Picture 5" descr="bic5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2955925" y="990600"/>
            <a:ext cx="341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neighborhood for reversals only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8200" y="3352800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0" name="TextBox 8"/>
          <p:cNvSpPr txBox="1">
            <a:spLocks noChangeArrowheads="1"/>
          </p:cNvSpPr>
          <p:nvPr/>
        </p:nvSpPr>
        <p:spPr bwMode="auto">
          <a:xfrm>
            <a:off x="7307263" y="6411913"/>
            <a:ext cx="153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100,000 runs</a:t>
            </a:r>
          </a:p>
        </p:txBody>
      </p:sp>
      <p:sp>
        <p:nvSpPr>
          <p:cNvPr id="49161" name="TextBox 9"/>
          <p:cNvSpPr txBox="1">
            <a:spLocks noChangeArrowheads="1"/>
          </p:cNvSpPr>
          <p:nvPr/>
        </p:nvSpPr>
        <p:spPr bwMode="auto">
          <a:xfrm>
            <a:off x="685800" y="3486150"/>
            <a:ext cx="98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burnin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how to use functional information?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mtClean="0"/>
              <a:t>functional grouping from prior studies</a:t>
            </a:r>
          </a:p>
          <a:p>
            <a:pPr lvl="1"/>
            <a:r>
              <a:rPr lang="en-US" smtClean="0"/>
              <a:t>may or may not indicate direction</a:t>
            </a:r>
          </a:p>
          <a:p>
            <a:pPr lvl="1"/>
            <a:r>
              <a:rPr lang="en-US" smtClean="0"/>
              <a:t>gene ontology (GO), KEGG</a:t>
            </a:r>
          </a:p>
          <a:p>
            <a:pPr lvl="1"/>
            <a:r>
              <a:rPr lang="en-US" smtClean="0"/>
              <a:t>knockout (KO) panels </a:t>
            </a:r>
          </a:p>
          <a:p>
            <a:pPr lvl="1"/>
            <a:r>
              <a:rPr lang="en-US" smtClean="0"/>
              <a:t>protein-protein interaction (PPI) database</a:t>
            </a:r>
          </a:p>
          <a:p>
            <a:pPr lvl="1"/>
            <a:r>
              <a:rPr lang="en-US" smtClean="0"/>
              <a:t>transcription factor (TF) database</a:t>
            </a:r>
          </a:p>
          <a:p>
            <a:r>
              <a:rPr lang="en-US" smtClean="0"/>
              <a:t>methods using only this information</a:t>
            </a:r>
          </a:p>
          <a:p>
            <a:r>
              <a:rPr lang="en-US" smtClean="0"/>
              <a:t>priors for QTL-driven causal networks</a:t>
            </a:r>
          </a:p>
          <a:p>
            <a:pPr lvl="1"/>
            <a:r>
              <a:rPr lang="en-US" smtClean="0"/>
              <a:t>more weight to local (</a:t>
            </a:r>
            <a:r>
              <a:rPr lang="en-US" i="1" smtClean="0"/>
              <a:t>cis</a:t>
            </a:r>
            <a:r>
              <a:rPr lang="en-US" smtClean="0"/>
              <a:t>) QTLs?</a:t>
            </a:r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SISG (c) 2012 Brian S Yandell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439BDA-49A4-4D30-87B7-11C595361C1E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modeling biological knowledge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67638" cy="41100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infer graph </a:t>
            </a:r>
            <a:r>
              <a:rPr lang="en-US" i="1" dirty="0" smtClean="0"/>
              <a:t>G</a:t>
            </a:r>
            <a:r>
              <a:rPr lang="en-US" i="1" baseline="-25000" dirty="0" smtClean="0"/>
              <a:t>Y</a:t>
            </a:r>
            <a:r>
              <a:rPr lang="en-US" dirty="0" smtClean="0"/>
              <a:t> from biological knowledge </a:t>
            </a:r>
            <a:r>
              <a:rPr lang="en-US" i="1" dirty="0" smtClean="0"/>
              <a:t>B</a:t>
            </a:r>
          </a:p>
          <a:p>
            <a:pPr lvl="1"/>
            <a:r>
              <a:rPr lang="en-US" dirty="0" smtClean="0"/>
              <a:t>Pr(</a:t>
            </a:r>
            <a:r>
              <a:rPr lang="en-US" i="1" dirty="0" smtClean="0"/>
              <a:t>G</a:t>
            </a:r>
            <a:r>
              <a:rPr lang="en-US" i="1" baseline="-25000" dirty="0" smtClean="0"/>
              <a:t>Y</a:t>
            </a:r>
            <a:r>
              <a:rPr lang="en-US" dirty="0" smtClean="0"/>
              <a:t> | </a:t>
            </a:r>
            <a:r>
              <a:rPr lang="en-US" i="1" dirty="0" smtClean="0"/>
              <a:t>B, W</a:t>
            </a:r>
            <a:r>
              <a:rPr lang="en-US" dirty="0" smtClean="0"/>
              <a:t>) = exp( – </a:t>
            </a:r>
            <a:r>
              <a:rPr lang="en-US" i="1" dirty="0" smtClean="0"/>
              <a:t>W</a:t>
            </a:r>
            <a:r>
              <a:rPr lang="en-US" dirty="0" smtClean="0"/>
              <a:t> * |</a:t>
            </a:r>
            <a:r>
              <a:rPr lang="en-US" i="1" dirty="0" smtClean="0"/>
              <a:t>B–G</a:t>
            </a:r>
            <a:r>
              <a:rPr lang="en-US" i="1" baseline="-25000" dirty="0" smtClean="0"/>
              <a:t>Y</a:t>
            </a:r>
            <a:r>
              <a:rPr lang="en-US" dirty="0" smtClean="0"/>
              <a:t>|) / constant</a:t>
            </a:r>
          </a:p>
          <a:p>
            <a:pPr lvl="1"/>
            <a:r>
              <a:rPr lang="en-US" i="1" dirty="0" smtClean="0"/>
              <a:t>B</a:t>
            </a:r>
            <a:r>
              <a:rPr lang="en-US" dirty="0" smtClean="0"/>
              <a:t> = </a:t>
            </a:r>
            <a:r>
              <a:rPr lang="en-US" dirty="0" err="1" smtClean="0"/>
              <a:t>prob</a:t>
            </a:r>
            <a:r>
              <a:rPr lang="en-US" dirty="0" smtClean="0"/>
              <a:t> of edge given TF, PPI, KO database</a:t>
            </a:r>
          </a:p>
          <a:p>
            <a:pPr lvl="2"/>
            <a:r>
              <a:rPr lang="en-US" dirty="0" smtClean="0"/>
              <a:t>derived using previous experiments, papers, etc.</a:t>
            </a:r>
          </a:p>
          <a:p>
            <a:pPr lvl="1"/>
            <a:r>
              <a:rPr lang="en-US" i="1" dirty="0" smtClean="0"/>
              <a:t>G</a:t>
            </a:r>
            <a:r>
              <a:rPr lang="en-US" i="1" baseline="-25000" dirty="0" smtClean="0"/>
              <a:t>Y</a:t>
            </a:r>
            <a:r>
              <a:rPr lang="en-US" dirty="0" smtClean="0"/>
              <a:t> = 0-1 matrix for graph with directed edges</a:t>
            </a:r>
          </a:p>
          <a:p>
            <a:r>
              <a:rPr lang="en-US" i="1" dirty="0" smtClean="0"/>
              <a:t>W</a:t>
            </a:r>
            <a:r>
              <a:rPr lang="en-US" dirty="0" smtClean="0"/>
              <a:t> = inferred weight of biological knowledge</a:t>
            </a:r>
          </a:p>
          <a:p>
            <a:pPr lvl="1"/>
            <a:r>
              <a:rPr lang="en-US" i="1" dirty="0" smtClean="0"/>
              <a:t>W</a:t>
            </a:r>
            <a:r>
              <a:rPr lang="en-US" dirty="0" smtClean="0"/>
              <a:t>=0: no influence; </a:t>
            </a:r>
            <a:r>
              <a:rPr lang="en-US" i="1" dirty="0" smtClean="0"/>
              <a:t>W</a:t>
            </a:r>
            <a:r>
              <a:rPr lang="en-US" dirty="0" smtClean="0"/>
              <a:t> large: assumed correct</a:t>
            </a:r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W</a:t>
            </a:r>
            <a:r>
              <a:rPr lang="en-US" dirty="0" smtClean="0"/>
              <a:t>|</a:t>
            </a:r>
            <a:r>
              <a:rPr lang="en-US" i="1" dirty="0" smtClean="0"/>
              <a:t>B</a:t>
            </a:r>
            <a:r>
              <a:rPr lang="en-US" dirty="0" smtClean="0"/>
              <a:t>) = </a:t>
            </a:r>
            <a:r>
              <a:rPr lang="en-US" i="1" dirty="0" smtClean="0">
                <a:sym typeface="Symbol"/>
              </a:rPr>
              <a:t> </a:t>
            </a:r>
            <a:r>
              <a:rPr lang="en-US" dirty="0" smtClean="0"/>
              <a:t>exp(-</a:t>
            </a:r>
            <a:r>
              <a:rPr lang="en-US" dirty="0" smtClean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 </a:t>
            </a:r>
            <a:r>
              <a:rPr lang="en-US" i="1" dirty="0" smtClean="0"/>
              <a:t>W</a:t>
            </a:r>
            <a:r>
              <a:rPr lang="en-US" dirty="0" smtClean="0"/>
              <a:t>) exponential</a:t>
            </a:r>
          </a:p>
          <a:p>
            <a:r>
              <a:rPr lang="en-US" sz="2800" dirty="0" err="1" smtClean="0"/>
              <a:t>Werhli</a:t>
            </a:r>
            <a:r>
              <a:rPr lang="en-US" sz="2800" dirty="0" smtClean="0"/>
              <a:t> and </a:t>
            </a:r>
            <a:r>
              <a:rPr lang="en-US" sz="2800" dirty="0" err="1" smtClean="0"/>
              <a:t>Husmeier</a:t>
            </a:r>
            <a:r>
              <a:rPr lang="en-US" sz="2800" dirty="0" smtClean="0"/>
              <a:t> (2007) </a:t>
            </a:r>
            <a:r>
              <a:rPr lang="en-US" sz="2800" i="1" dirty="0" smtClean="0"/>
              <a:t>J </a:t>
            </a:r>
            <a:r>
              <a:rPr lang="en-US" sz="2800" i="1" dirty="0" err="1" smtClean="0"/>
              <a:t>Bioinfo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Comput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Biol</a:t>
            </a:r>
            <a:endParaRPr lang="en-US" sz="2800" i="1" dirty="0" smtClean="0"/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SISG (c) 2012 Brian S Yandell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FCB59F-4976-4313-BCB0-D5A8A5B57D0D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Expression Networks</a:t>
            </a:r>
            <a:br>
              <a:rPr lang="en-US" dirty="0" smtClean="0"/>
            </a:br>
            <a:r>
              <a:rPr lang="en-US" dirty="0" smtClean="0"/>
              <a:t>Zhang &amp; Horvath (2005)</a:t>
            </a:r>
            <a:br>
              <a:rPr lang="en-US" dirty="0" smtClean="0"/>
            </a:br>
            <a:r>
              <a:rPr lang="en-US" sz="2400" dirty="0" smtClean="0"/>
              <a:t>www.genetics.ucla/edu/labs/horvath/CoexpressionNetwork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4419600"/>
          </a:xfrm>
        </p:spPr>
        <p:txBody>
          <a:bodyPr/>
          <a:lstStyle/>
          <a:p>
            <a:r>
              <a:rPr lang="en-US" dirty="0" smtClean="0"/>
              <a:t>o</a:t>
            </a:r>
            <a:r>
              <a:rPr lang="en-US" dirty="0" smtClean="0"/>
              <a:t>rganize expression traits using correlation</a:t>
            </a:r>
          </a:p>
          <a:p>
            <a:pPr>
              <a:lnSpc>
                <a:spcPct val="300000"/>
              </a:lnSpc>
            </a:pPr>
            <a:r>
              <a:rPr lang="en-US" dirty="0" smtClean="0"/>
              <a:t>adjacency</a:t>
            </a:r>
          </a:p>
          <a:p>
            <a:r>
              <a:rPr lang="en-US" dirty="0" smtClean="0"/>
              <a:t>c</a:t>
            </a:r>
            <a:r>
              <a:rPr lang="en-US" dirty="0" smtClean="0"/>
              <a:t>onnectivity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</a:t>
            </a:r>
            <a:r>
              <a:rPr lang="en-US" dirty="0" smtClean="0"/>
              <a:t>opological</a:t>
            </a:r>
          </a:p>
          <a:p>
            <a:pPr>
              <a:buNone/>
            </a:pPr>
            <a:r>
              <a:rPr lang="en-US" dirty="0" smtClean="0"/>
              <a:t>	overlap</a:t>
            </a:r>
          </a:p>
        </p:txBody>
      </p:sp>
      <p:graphicFrame>
        <p:nvGraphicFramePr>
          <p:cNvPr id="49154" name="Content Placeholder 6"/>
          <p:cNvGraphicFramePr>
            <a:graphicFrameLocks noChangeAspect="1"/>
          </p:cNvGraphicFramePr>
          <p:nvPr/>
        </p:nvGraphicFramePr>
        <p:xfrm>
          <a:off x="3268663" y="3257550"/>
          <a:ext cx="5494337" cy="3087688"/>
        </p:xfrm>
        <a:graphic>
          <a:graphicData uri="http://schemas.openxmlformats.org/presentationml/2006/ole">
            <p:oleObj spid="_x0000_s70658" name="Equation" r:id="rId4" imgW="1739880" imgH="977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dirty="0" smtClean="0"/>
              <a:t>combining </a:t>
            </a:r>
            <a:r>
              <a:rPr lang="en-US" dirty="0" err="1" smtClean="0"/>
              <a:t>eQTL</a:t>
            </a:r>
            <a:r>
              <a:rPr lang="en-US" dirty="0" smtClean="0"/>
              <a:t> and bio knowledge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7958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probability for graph </a:t>
            </a:r>
            <a:r>
              <a:rPr lang="en-US" sz="2800" i="1" dirty="0" smtClean="0"/>
              <a:t>G</a:t>
            </a:r>
            <a:r>
              <a:rPr lang="en-US" sz="2800" dirty="0" smtClean="0"/>
              <a:t> and bio-weights </a:t>
            </a:r>
            <a:r>
              <a:rPr lang="en-US" sz="2800" i="1" dirty="0" smtClean="0"/>
              <a:t>W</a:t>
            </a:r>
          </a:p>
          <a:p>
            <a:pPr lvl="1"/>
            <a:r>
              <a:rPr lang="en-US" sz="2400" dirty="0" smtClean="0"/>
              <a:t>given phenotypes </a:t>
            </a:r>
            <a:r>
              <a:rPr lang="en-US" sz="2400" i="1" dirty="0" smtClean="0"/>
              <a:t>Y</a:t>
            </a:r>
            <a:r>
              <a:rPr lang="en-US" sz="2400" dirty="0" smtClean="0"/>
              <a:t>, genotypes </a:t>
            </a:r>
            <a:r>
              <a:rPr lang="en-US" sz="2400" i="1" dirty="0" smtClean="0"/>
              <a:t>Q</a:t>
            </a:r>
            <a:r>
              <a:rPr lang="en-US" sz="2400" dirty="0" smtClean="0"/>
              <a:t>, bio info </a:t>
            </a:r>
            <a:r>
              <a:rPr lang="en-US" sz="2400" i="1" dirty="0" smtClean="0"/>
              <a:t>B</a:t>
            </a:r>
          </a:p>
          <a:p>
            <a:r>
              <a:rPr lang="en-US" sz="2800" dirty="0" smtClean="0"/>
              <a:t>Pr(</a:t>
            </a:r>
            <a:r>
              <a:rPr lang="en-US" sz="2800" i="1" dirty="0" smtClean="0"/>
              <a:t>G, W</a:t>
            </a:r>
            <a:r>
              <a:rPr lang="en-US" sz="2800" dirty="0" smtClean="0"/>
              <a:t> | </a:t>
            </a:r>
            <a:r>
              <a:rPr lang="en-US" sz="2800" i="1" dirty="0" smtClean="0"/>
              <a:t>Y, Q, B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/>
              </a:rPr>
              <a:t>= c </a:t>
            </a:r>
            <a:r>
              <a:rPr lang="en-US" sz="2800" dirty="0" smtClean="0"/>
              <a:t>Pr(</a:t>
            </a:r>
            <a:r>
              <a:rPr lang="en-US" sz="2800" i="1" dirty="0" smtClean="0"/>
              <a:t>Y</a:t>
            </a:r>
            <a:r>
              <a:rPr lang="en-US" sz="2800" dirty="0" smtClean="0"/>
              <a:t>|</a:t>
            </a:r>
            <a:r>
              <a:rPr lang="en-US" sz="2800" i="1" dirty="0" smtClean="0"/>
              <a:t>G</a:t>
            </a:r>
            <a:r>
              <a:rPr lang="en-US" sz="2800" dirty="0" smtClean="0"/>
              <a:t>,</a:t>
            </a:r>
            <a:r>
              <a:rPr lang="en-US" sz="2800" i="1" dirty="0" smtClean="0"/>
              <a:t>Q</a:t>
            </a:r>
            <a:r>
              <a:rPr lang="en-US" sz="2800" dirty="0" smtClean="0"/>
              <a:t>)Pr(</a:t>
            </a:r>
            <a:r>
              <a:rPr lang="en-US" sz="2800" i="1" dirty="0" smtClean="0"/>
              <a:t>G</a:t>
            </a:r>
            <a:r>
              <a:rPr lang="en-US" sz="2800" dirty="0" smtClean="0"/>
              <a:t>|</a:t>
            </a:r>
            <a:r>
              <a:rPr lang="en-US" sz="2800" i="1" dirty="0" smtClean="0"/>
              <a:t>B,W,Q</a:t>
            </a:r>
            <a:r>
              <a:rPr lang="en-US" sz="2800" dirty="0" smtClean="0"/>
              <a:t>)Pr(</a:t>
            </a:r>
            <a:r>
              <a:rPr lang="en-US" sz="2800" i="1" dirty="0" smtClean="0"/>
              <a:t>W</a:t>
            </a:r>
            <a:r>
              <a:rPr lang="en-US" sz="2800" dirty="0" smtClean="0"/>
              <a:t>|</a:t>
            </a:r>
            <a:r>
              <a:rPr lang="en-US" sz="2800" i="1" dirty="0" smtClean="0"/>
              <a:t>B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Pr(</a:t>
            </a:r>
            <a:r>
              <a:rPr lang="en-US" sz="2400" i="1" dirty="0" smtClean="0"/>
              <a:t>Y</a:t>
            </a:r>
            <a:r>
              <a:rPr lang="en-US" sz="2400" dirty="0" smtClean="0"/>
              <a:t>|</a:t>
            </a:r>
            <a:r>
              <a:rPr lang="en-US" sz="2400" i="1" dirty="0" smtClean="0"/>
              <a:t>G,Q</a:t>
            </a:r>
            <a:r>
              <a:rPr lang="en-US" sz="2400" dirty="0" smtClean="0"/>
              <a:t>) is genetic architecture (QTLs)</a:t>
            </a:r>
          </a:p>
          <a:p>
            <a:pPr lvl="2"/>
            <a:r>
              <a:rPr lang="en-US" sz="2000" dirty="0" smtClean="0"/>
              <a:t>using parent nodes of each trait as covariates</a:t>
            </a:r>
            <a:endParaRPr lang="en-US" sz="2800" dirty="0" smtClean="0"/>
          </a:p>
          <a:p>
            <a:pPr lvl="1"/>
            <a:r>
              <a:rPr lang="en-US" sz="2400" dirty="0" smtClean="0"/>
              <a:t>Pr(</a:t>
            </a:r>
            <a:r>
              <a:rPr lang="en-US" sz="2400" i="1" dirty="0" smtClean="0"/>
              <a:t>G</a:t>
            </a:r>
            <a:r>
              <a:rPr lang="en-US" sz="2400" dirty="0" smtClean="0"/>
              <a:t>|</a:t>
            </a:r>
            <a:r>
              <a:rPr lang="en-US" sz="2400" i="1" dirty="0" smtClean="0"/>
              <a:t>B,W,Q</a:t>
            </a:r>
            <a:r>
              <a:rPr lang="en-US" sz="2400" dirty="0" smtClean="0"/>
              <a:t>) = Pr(</a:t>
            </a:r>
            <a:r>
              <a:rPr lang="en-US" sz="2400" i="1" dirty="0" smtClean="0"/>
              <a:t>G</a:t>
            </a:r>
            <a:r>
              <a:rPr lang="en-US" sz="2400" i="1" baseline="-25000" dirty="0" smtClean="0"/>
              <a:t>Y</a:t>
            </a:r>
            <a:r>
              <a:rPr lang="en-US" sz="2400" dirty="0" smtClean="0"/>
              <a:t>|</a:t>
            </a:r>
            <a:r>
              <a:rPr lang="en-US" sz="2400" i="1" dirty="0" smtClean="0"/>
              <a:t>B,W</a:t>
            </a:r>
            <a:r>
              <a:rPr lang="en-US" sz="2400" dirty="0" smtClean="0"/>
              <a:t>) Pr(</a:t>
            </a:r>
            <a:r>
              <a:rPr lang="en-US" sz="2400" i="1" dirty="0" smtClean="0"/>
              <a:t>G</a:t>
            </a:r>
            <a:r>
              <a:rPr lang="en-US" sz="2400" i="1" baseline="-25000" dirty="0" smtClean="0"/>
              <a:t>Q</a:t>
            </a:r>
            <a:r>
              <a:rPr lang="en-US" sz="2400" i="1" baseline="-25000" dirty="0" smtClean="0">
                <a:sym typeface="Symbol"/>
              </a:rPr>
              <a:t></a:t>
            </a:r>
            <a:r>
              <a:rPr lang="en-US" sz="2400" i="1" baseline="-25000" dirty="0" smtClean="0"/>
              <a:t>Y</a:t>
            </a:r>
            <a:r>
              <a:rPr lang="en-US" sz="2400" dirty="0" smtClean="0"/>
              <a:t>|</a:t>
            </a:r>
            <a:r>
              <a:rPr lang="en-US" sz="2400" i="1" dirty="0" smtClean="0"/>
              <a:t>Q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Pr(</a:t>
            </a:r>
            <a:r>
              <a:rPr lang="en-US" sz="2000" i="1" dirty="0" smtClean="0"/>
              <a:t>G</a:t>
            </a:r>
            <a:r>
              <a:rPr lang="en-US" sz="2000" i="1" baseline="-25000" dirty="0" smtClean="0"/>
              <a:t>Y</a:t>
            </a:r>
            <a:r>
              <a:rPr lang="en-US" sz="2000" dirty="0" smtClean="0"/>
              <a:t>|</a:t>
            </a:r>
            <a:r>
              <a:rPr lang="en-US" sz="2000" i="1" dirty="0" smtClean="0"/>
              <a:t>B,W</a:t>
            </a:r>
            <a:r>
              <a:rPr lang="en-US" sz="2000" dirty="0" smtClean="0"/>
              <a:t>) relates graph to biological info</a:t>
            </a:r>
          </a:p>
          <a:p>
            <a:pPr lvl="2"/>
            <a:r>
              <a:rPr lang="en-US" sz="2000" dirty="0" smtClean="0"/>
              <a:t>Pr(</a:t>
            </a:r>
            <a:r>
              <a:rPr lang="en-US" sz="2000" i="1" dirty="0" smtClean="0"/>
              <a:t>G</a:t>
            </a:r>
            <a:r>
              <a:rPr lang="en-US" sz="2000" i="1" baseline="-25000" dirty="0" smtClean="0"/>
              <a:t>Q</a:t>
            </a:r>
            <a:r>
              <a:rPr lang="en-US" sz="2000" i="1" baseline="-25000" dirty="0" smtClean="0">
                <a:sym typeface="Symbol"/>
              </a:rPr>
              <a:t></a:t>
            </a:r>
            <a:r>
              <a:rPr lang="en-US" sz="2000" i="1" baseline="-25000" dirty="0" smtClean="0"/>
              <a:t>Y</a:t>
            </a:r>
            <a:r>
              <a:rPr lang="en-US" sz="2000" dirty="0" smtClean="0"/>
              <a:t>|</a:t>
            </a:r>
            <a:r>
              <a:rPr lang="en-US" sz="2000" i="1" dirty="0" smtClean="0"/>
              <a:t>Q</a:t>
            </a:r>
            <a:r>
              <a:rPr lang="en-US" sz="2000" dirty="0" smtClean="0"/>
              <a:t>) relates genotype to phenotype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Moon JY, </a:t>
            </a:r>
            <a:r>
              <a:rPr lang="en-US" sz="1800" dirty="0" err="1" smtClean="0"/>
              <a:t>Chaibub</a:t>
            </a:r>
            <a:r>
              <a:rPr lang="en-US" sz="1800" dirty="0" smtClean="0"/>
              <a:t> </a:t>
            </a:r>
            <a:r>
              <a:rPr lang="en-US" sz="1800" dirty="0" err="1" smtClean="0"/>
              <a:t>Neto</a:t>
            </a:r>
            <a:r>
              <a:rPr lang="en-US" sz="1800" dirty="0" smtClean="0"/>
              <a:t> E, Deng X, </a:t>
            </a:r>
            <a:r>
              <a:rPr lang="en-US" sz="1800" dirty="0" err="1" smtClean="0">
                <a:solidFill>
                  <a:schemeClr val="tx1"/>
                </a:solidFill>
              </a:rPr>
              <a:t>Yandell</a:t>
            </a:r>
            <a:r>
              <a:rPr lang="en-US" sz="1800" dirty="0" smtClean="0">
                <a:solidFill>
                  <a:schemeClr val="tx1"/>
                </a:solidFill>
              </a:rPr>
              <a:t> BS </a:t>
            </a:r>
            <a:r>
              <a:rPr lang="en-US" sz="1800" dirty="0" smtClean="0"/>
              <a:t>(2011) Growing graphical models to infer causal phenotype networks. In </a:t>
            </a:r>
            <a:r>
              <a:rPr lang="en-US" sz="1800" i="1" dirty="0" smtClean="0"/>
              <a:t>Probabilistic Graphical Models Dedicated to Applications in Genetics.</a:t>
            </a:r>
            <a:r>
              <a:rPr lang="en-US" sz="1800" dirty="0" smtClean="0"/>
              <a:t> </a:t>
            </a:r>
            <a:r>
              <a:rPr lang="en-US" sz="1800" dirty="0" err="1" smtClean="0"/>
              <a:t>Sinoquet</a:t>
            </a:r>
            <a:r>
              <a:rPr lang="en-US" sz="1800" dirty="0" smtClean="0"/>
              <a:t> C, </a:t>
            </a:r>
            <a:r>
              <a:rPr lang="en-US" sz="1800" dirty="0" err="1" smtClean="0"/>
              <a:t>Mourad</a:t>
            </a:r>
            <a:r>
              <a:rPr lang="en-US" sz="1800" dirty="0" smtClean="0"/>
              <a:t> R, eds. (in review)</a:t>
            </a: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SISG (c) 2012 Brian S Yandell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9682F7-B69A-4040-A5CD-5C2EF251C59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encoding biological knowledge </a:t>
            </a:r>
            <a:r>
              <a:rPr lang="en-US" i="1" dirty="0" smtClean="0"/>
              <a:t>B</a:t>
            </a:r>
            <a:br>
              <a:rPr lang="en-US" i="1" dirty="0" smtClean="0"/>
            </a:br>
            <a:r>
              <a:rPr lang="en-US" sz="3600" dirty="0" smtClean="0"/>
              <a:t>transcription factors, DNA binding (causation)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Symbol"/>
              </a:rPr>
              <a:t>p = p-value for TF binding of  </a:t>
            </a:r>
            <a:r>
              <a:rPr lang="en-US" i="1" dirty="0" err="1" smtClean="0"/>
              <a:t>i</a:t>
            </a:r>
            <a:r>
              <a:rPr lang="en-US" dirty="0" err="1" smtClean="0">
                <a:sym typeface="Symbol"/>
              </a:rPr>
              <a:t></a:t>
            </a:r>
            <a:r>
              <a:rPr lang="en-US" i="1" dirty="0" err="1" smtClean="0">
                <a:sym typeface="Symbol"/>
              </a:rPr>
              <a:t>j</a:t>
            </a:r>
            <a:endParaRPr lang="en-US" i="1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truncated exponential (</a:t>
            </a:r>
            <a:r>
              <a:rPr lang="en-US" i="1" dirty="0" smtClean="0">
                <a:sym typeface="Symbol"/>
              </a:rPr>
              <a:t></a:t>
            </a:r>
            <a:r>
              <a:rPr lang="en-US" dirty="0" smtClean="0">
                <a:sym typeface="Symbol"/>
              </a:rPr>
              <a:t>) when TF </a:t>
            </a:r>
            <a:r>
              <a:rPr lang="en-US" i="1" dirty="0" err="1" smtClean="0"/>
              <a:t>i</a:t>
            </a:r>
            <a:r>
              <a:rPr lang="en-US" dirty="0" err="1" smtClean="0">
                <a:sym typeface="Symbol"/>
              </a:rPr>
              <a:t></a:t>
            </a:r>
            <a:r>
              <a:rPr lang="en-US" i="1" dirty="0" err="1" smtClean="0">
                <a:sym typeface="Symbol"/>
              </a:rPr>
              <a:t>j</a:t>
            </a:r>
            <a:endParaRPr lang="en-US" i="1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uniform if no detection relationship</a:t>
            </a:r>
          </a:p>
          <a:p>
            <a:r>
              <a:rPr lang="en-US" dirty="0" smtClean="0">
                <a:sym typeface="Symbol"/>
              </a:rPr>
              <a:t>Bernard, </a:t>
            </a:r>
            <a:r>
              <a:rPr lang="en-US" dirty="0" err="1" smtClean="0">
                <a:sym typeface="Symbol"/>
              </a:rPr>
              <a:t>Hartemink</a:t>
            </a:r>
            <a:r>
              <a:rPr lang="en-US" dirty="0" smtClean="0">
                <a:sym typeface="Symbol"/>
              </a:rPr>
              <a:t> (2005) </a:t>
            </a:r>
            <a:r>
              <a:rPr lang="en-US" i="1" dirty="0" smtClean="0">
                <a:sym typeface="Symbol"/>
              </a:rPr>
              <a:t>Pac </a:t>
            </a:r>
            <a:r>
              <a:rPr lang="en-US" i="1" dirty="0" err="1" smtClean="0">
                <a:sym typeface="Symbol"/>
              </a:rPr>
              <a:t>Symp</a:t>
            </a:r>
            <a:r>
              <a:rPr lang="en-US" i="1" dirty="0" smtClean="0">
                <a:sym typeface="Symbol"/>
              </a:rPr>
              <a:t> </a:t>
            </a:r>
            <a:r>
              <a:rPr lang="en-US" i="1" dirty="0" err="1" smtClean="0">
                <a:sym typeface="Symbol"/>
              </a:rPr>
              <a:t>Biocomp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98320" y="2057400"/>
          <a:ext cx="4754880" cy="1600200"/>
        </p:xfrm>
        <a:graphic>
          <a:graphicData uri="http://schemas.openxmlformats.org/presentationml/2006/ole">
            <p:oleObj spid="_x0000_s1026" name="Equation" r:id="rId4" imgW="132048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encoding biological knowledge </a:t>
            </a:r>
            <a:r>
              <a:rPr lang="en-US" i="1" dirty="0" smtClean="0"/>
              <a:t>B</a:t>
            </a:r>
            <a:br>
              <a:rPr lang="en-US" i="1" dirty="0" smtClean="0"/>
            </a:br>
            <a:r>
              <a:rPr lang="en-US" sz="3600" dirty="0" smtClean="0"/>
              <a:t>protein-protein interaction (association)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post odds = prior odds * LR</a:t>
            </a:r>
          </a:p>
          <a:p>
            <a:r>
              <a:rPr lang="en-US" dirty="0" smtClean="0">
                <a:sym typeface="Symbol"/>
              </a:rPr>
              <a:t>use positive and negative gold standards</a:t>
            </a:r>
          </a:p>
          <a:p>
            <a:r>
              <a:rPr lang="en-US" dirty="0" smtClean="0">
                <a:sym typeface="Symbol"/>
              </a:rPr>
              <a:t>Jansen et al. (2003) </a:t>
            </a:r>
            <a:r>
              <a:rPr lang="en-US" i="1" dirty="0" smtClean="0">
                <a:sym typeface="Symbol"/>
              </a:rPr>
              <a:t>Science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68388" y="2103438"/>
          <a:ext cx="6216650" cy="1508125"/>
        </p:xfrm>
        <a:graphic>
          <a:graphicData uri="http://schemas.openxmlformats.org/presentationml/2006/ole">
            <p:oleObj spid="_x0000_s2050" name="Equation" r:id="rId4" imgW="172692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encoding biological knowledge </a:t>
            </a:r>
            <a:r>
              <a:rPr lang="en-US" i="1" dirty="0" smtClean="0"/>
              <a:t>B</a:t>
            </a:r>
            <a:br>
              <a:rPr lang="en-US" i="1" dirty="0" smtClean="0"/>
            </a:br>
            <a:r>
              <a:rPr lang="en-US" sz="3600" dirty="0" smtClean="0"/>
              <a:t>gene ontology(association)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GO = molecular function, processes of gene</a:t>
            </a:r>
          </a:p>
          <a:p>
            <a:r>
              <a:rPr lang="en-US" dirty="0" err="1" smtClean="0">
                <a:sym typeface="Symbol"/>
              </a:rPr>
              <a:t>sim</a:t>
            </a:r>
            <a:r>
              <a:rPr lang="en-US" dirty="0" smtClean="0">
                <a:sym typeface="Symbol"/>
              </a:rPr>
              <a:t> = maximum information content across common parents of pair of genes</a:t>
            </a:r>
          </a:p>
          <a:p>
            <a:r>
              <a:rPr lang="en-US" dirty="0" smtClean="0">
                <a:sym typeface="Symbol"/>
              </a:rPr>
              <a:t>Lord et al. (2003) </a:t>
            </a:r>
            <a:r>
              <a:rPr lang="en-US" i="1" dirty="0" smtClean="0">
                <a:sym typeface="Symbol"/>
              </a:rPr>
              <a:t>Bioinformatics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81025" y="2255837"/>
          <a:ext cx="7724775" cy="868363"/>
        </p:xfrm>
        <a:graphic>
          <a:graphicData uri="http://schemas.openxmlformats.org/presentationml/2006/ole">
            <p:oleObj spid="_x0000_s3074" name="Equation" r:id="rId4" imgW="214596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MCMC with pathway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sample new network </a:t>
            </a:r>
            <a:r>
              <a:rPr lang="en-US" i="1" dirty="0" smtClean="0"/>
              <a:t>G</a:t>
            </a:r>
            <a:r>
              <a:rPr lang="en-US" dirty="0" smtClean="0"/>
              <a:t> from proposal </a:t>
            </a:r>
            <a:r>
              <a:rPr lang="en-US" i="1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G*</a:t>
            </a:r>
            <a:r>
              <a:rPr lang="en-US" dirty="0" smtClean="0"/>
              <a:t>|</a:t>
            </a:r>
            <a:r>
              <a:rPr lang="en-US" i="1" dirty="0" smtClean="0"/>
              <a:t>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add or drop edges; switch causal direction</a:t>
            </a:r>
          </a:p>
          <a:p>
            <a:r>
              <a:rPr lang="en-US" dirty="0" smtClean="0"/>
              <a:t>sample QTLs </a:t>
            </a:r>
            <a:r>
              <a:rPr lang="en-US" i="1" dirty="0" smtClean="0"/>
              <a:t>Q</a:t>
            </a:r>
            <a:r>
              <a:rPr lang="en-US" dirty="0" smtClean="0"/>
              <a:t>  from proposal </a:t>
            </a:r>
            <a:r>
              <a:rPr lang="en-US" i="1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Q*</a:t>
            </a:r>
            <a:r>
              <a:rPr lang="en-US" dirty="0" smtClean="0"/>
              <a:t>|</a:t>
            </a:r>
            <a:r>
              <a:rPr lang="en-US" i="1" dirty="0" smtClean="0"/>
              <a:t>Q,Y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 Bayesian QTL mapping given pa(</a:t>
            </a:r>
            <a:r>
              <a:rPr lang="en-US" i="1" dirty="0" smtClean="0"/>
              <a:t>Y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accept new network (G*,Q*) with probability</a:t>
            </a:r>
          </a:p>
          <a:p>
            <a:r>
              <a:rPr lang="en-US" dirty="0" smtClean="0"/>
              <a:t>A = min(1,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G,Q</a:t>
            </a:r>
            <a:r>
              <a:rPr lang="en-US" dirty="0" smtClean="0"/>
              <a:t>|</a:t>
            </a:r>
            <a:r>
              <a:rPr lang="en-US" i="1" dirty="0" smtClean="0"/>
              <a:t>G*,Q*</a:t>
            </a:r>
            <a:r>
              <a:rPr lang="en-US" dirty="0" smtClean="0"/>
              <a:t>)/</a:t>
            </a:r>
            <a:r>
              <a:rPr lang="en-US" i="1" dirty="0" smtClean="0"/>
              <a:t> f</a:t>
            </a:r>
            <a:r>
              <a:rPr lang="en-US" dirty="0" smtClean="0"/>
              <a:t>(</a:t>
            </a:r>
            <a:r>
              <a:rPr lang="en-US" i="1" dirty="0" smtClean="0"/>
              <a:t>G*,Q*</a:t>
            </a:r>
            <a:r>
              <a:rPr lang="en-US" dirty="0" smtClean="0"/>
              <a:t>|</a:t>
            </a:r>
            <a:r>
              <a:rPr lang="en-US" i="1" dirty="0" smtClean="0"/>
              <a:t>G,Q</a:t>
            </a:r>
            <a:r>
              <a:rPr lang="en-US" dirty="0" smtClean="0"/>
              <a:t>))</a:t>
            </a:r>
          </a:p>
          <a:p>
            <a:pPr lvl="1"/>
            <a:r>
              <a:rPr lang="en-US" sz="2200" i="1" dirty="0" smtClean="0"/>
              <a:t>f</a:t>
            </a:r>
            <a:r>
              <a:rPr lang="en-US" sz="2200" dirty="0" smtClean="0"/>
              <a:t>(</a:t>
            </a:r>
            <a:r>
              <a:rPr lang="en-US" sz="2200" i="1" dirty="0" smtClean="0"/>
              <a:t>G,Q</a:t>
            </a:r>
            <a:r>
              <a:rPr lang="en-US" sz="2200" dirty="0" smtClean="0"/>
              <a:t>|</a:t>
            </a:r>
            <a:r>
              <a:rPr lang="en-US" sz="2200" i="1" dirty="0" smtClean="0"/>
              <a:t>G*,Q*</a:t>
            </a:r>
            <a:r>
              <a:rPr lang="en-US" sz="2200" dirty="0" smtClean="0"/>
              <a:t>) = Pr(Y|G*,Q*)Pr(G*|B,W,Q*)/</a:t>
            </a:r>
            <a:r>
              <a:rPr lang="en-US" sz="2200" i="1" dirty="0" smtClean="0"/>
              <a:t>R</a:t>
            </a:r>
            <a:r>
              <a:rPr lang="en-US" sz="2200" dirty="0" smtClean="0"/>
              <a:t>(</a:t>
            </a:r>
            <a:r>
              <a:rPr lang="en-US" sz="2200" i="1" dirty="0" smtClean="0"/>
              <a:t>G*</a:t>
            </a:r>
            <a:r>
              <a:rPr lang="en-US" sz="2200" dirty="0" smtClean="0"/>
              <a:t>|</a:t>
            </a:r>
            <a:r>
              <a:rPr lang="en-US" sz="2200" i="1" dirty="0" smtClean="0"/>
              <a:t>G</a:t>
            </a:r>
            <a:r>
              <a:rPr lang="en-US" sz="2200" dirty="0" smtClean="0"/>
              <a:t>)</a:t>
            </a:r>
            <a:r>
              <a:rPr lang="en-US" sz="2200" i="1" dirty="0" smtClean="0"/>
              <a:t>R</a:t>
            </a:r>
            <a:r>
              <a:rPr lang="en-US" sz="2200" dirty="0" smtClean="0"/>
              <a:t>(</a:t>
            </a:r>
            <a:r>
              <a:rPr lang="en-US" sz="2200" i="1" dirty="0" smtClean="0"/>
              <a:t>Q*</a:t>
            </a:r>
            <a:r>
              <a:rPr lang="en-US" sz="2200" dirty="0" smtClean="0"/>
              <a:t>|</a:t>
            </a:r>
            <a:r>
              <a:rPr lang="en-US" sz="2200" i="1" dirty="0" smtClean="0"/>
              <a:t>Q,Y</a:t>
            </a:r>
            <a:r>
              <a:rPr lang="en-US" sz="2200" dirty="0" smtClean="0"/>
              <a:t>)</a:t>
            </a:r>
          </a:p>
          <a:p>
            <a:r>
              <a:rPr lang="en-US" dirty="0" smtClean="0"/>
              <a:t>sample W from proposal R(W*|W)</a:t>
            </a:r>
          </a:p>
          <a:p>
            <a:r>
              <a:rPr lang="en-US" dirty="0" smtClean="0"/>
              <a:t>accept new weight W* with probability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2819400" cy="5105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ROC curve</a:t>
            </a:r>
            <a:br>
              <a:rPr lang="en-US" dirty="0" smtClean="0"/>
            </a:br>
            <a:r>
              <a:rPr lang="en-US" dirty="0" smtClean="0"/>
              <a:t>simulation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open = </a:t>
            </a:r>
            <a:br>
              <a:rPr lang="en-US" sz="3600" dirty="0" smtClean="0"/>
            </a:br>
            <a:r>
              <a:rPr lang="en-US" sz="3600" dirty="0" err="1" smtClean="0"/>
              <a:t>QTLnet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closed = phenotypes only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 descr="ROC-method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-228600"/>
            <a:ext cx="6781800" cy="6781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4343" y="2438400"/>
            <a:ext cx="3651839" cy="17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74638"/>
            <a:ext cx="2971800" cy="5821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integrated ROC curve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2x2:</a:t>
            </a:r>
            <a:br>
              <a:rPr lang="en-US" dirty="0" smtClean="0"/>
            </a:br>
            <a:r>
              <a:rPr lang="en-US" dirty="0" smtClean="0"/>
              <a:t>genetics</a:t>
            </a:r>
            <a:br>
              <a:rPr lang="en-US" dirty="0" smtClean="0"/>
            </a:br>
            <a:r>
              <a:rPr lang="en-US" dirty="0" smtClean="0"/>
              <a:t>pathways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probability classifier ranks true &gt; false edges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" name="Picture 7" descr="ROC-area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-152400"/>
            <a:ext cx="6553200" cy="655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90261" y="5862935"/>
            <a:ext cx="208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accuracy of 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on biological knowledge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 descr="W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600200"/>
            <a:ext cx="9144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1447800"/>
            <a:ext cx="148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incorrect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7369" y="1447800"/>
            <a:ext cx="121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correct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1447800"/>
            <a:ext cx="2540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non-informative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yeast data—partial success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0" name="Picture 9" descr="yeast-tf-final-longrun-noqtl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653079"/>
            <a:ext cx="5943600" cy="4595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752600"/>
            <a:ext cx="301563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26 genes</a:t>
            </a:r>
          </a:p>
          <a:p>
            <a:r>
              <a:rPr lang="en-US" sz="2800" dirty="0" smtClean="0"/>
              <a:t>36 inferred edges</a:t>
            </a:r>
          </a:p>
          <a:p>
            <a:r>
              <a:rPr lang="en-US" sz="2800" dirty="0" smtClean="0"/>
              <a:t>dashed: indirect (2)</a:t>
            </a:r>
          </a:p>
          <a:p>
            <a:r>
              <a:rPr lang="en-US" sz="2800" dirty="0" smtClean="0"/>
              <a:t>starred: direct (3)</a:t>
            </a:r>
          </a:p>
          <a:p>
            <a:r>
              <a:rPr lang="en-US" sz="2800" dirty="0" smtClean="0"/>
              <a:t>missed (39)</a:t>
            </a:r>
          </a:p>
          <a:p>
            <a:r>
              <a:rPr lang="en-US" sz="2800" dirty="0" smtClean="0"/>
              <a:t>reversed (0)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867400"/>
            <a:ext cx="4412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Data: </a:t>
            </a:r>
            <a:r>
              <a:rPr lang="en-US" sz="2400" dirty="0" err="1" smtClean="0"/>
              <a:t>Brem</a:t>
            </a:r>
            <a:r>
              <a:rPr lang="en-US" sz="2400" dirty="0" smtClean="0"/>
              <a:t>, </a:t>
            </a:r>
            <a:r>
              <a:rPr lang="en-US" sz="2400" dirty="0" err="1" smtClean="0"/>
              <a:t>Kruglyak</a:t>
            </a:r>
            <a:r>
              <a:rPr lang="en-US" sz="2400" dirty="0" smtClean="0"/>
              <a:t> (2005) </a:t>
            </a:r>
            <a:r>
              <a:rPr lang="en-US" sz="2400" i="1" dirty="0" smtClean="0"/>
              <a:t>PNAS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phenotypic buffering</a:t>
            </a:r>
            <a:br>
              <a:rPr lang="en-US" smtClean="0"/>
            </a:br>
            <a:r>
              <a:rPr lang="en-US" smtClean="0"/>
              <a:t>of molecular QTL</a:t>
            </a:r>
          </a:p>
        </p:txBody>
      </p:sp>
      <p:sp>
        <p:nvSpPr>
          <p:cNvPr id="2355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SysGen: Overview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Seattle SISG: Yandell © 2012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33178E-5765-449E-880E-8675B330F989}" type="slidenum">
              <a:rPr lang="en-US" smtClean="0"/>
              <a:pPr/>
              <a:t>49</a:t>
            </a:fld>
            <a:endParaRPr lang="en-US" smtClean="0"/>
          </a:p>
        </p:txBody>
      </p:sp>
      <p:pic>
        <p:nvPicPr>
          <p:cNvPr id="23558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1828800"/>
            <a:ext cx="80264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3429000" y="5715000"/>
            <a:ext cx="5118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/>
              <a:t>Fu et al. Jansen (2009 </a:t>
            </a:r>
            <a:r>
              <a:rPr lang="en-US"/>
              <a:t>Nature Genetics</a:t>
            </a:r>
            <a:r>
              <a:rPr lang="en-US" i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295400"/>
          </a:xfrm>
        </p:spPr>
        <p:txBody>
          <a:bodyPr/>
          <a:lstStyle/>
          <a:p>
            <a:r>
              <a:rPr lang="en-US" sz="3600" dirty="0">
                <a:latin typeface="Tahoma" pitchFamily="34" charset="0"/>
              </a:rPr>
              <a:t>Using the topological overlap matrix (TOM) to cluster genes 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610600" cy="3810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000" dirty="0" smtClean="0">
                <a:latin typeface="Tahoma" pitchFamily="34" charset="0"/>
              </a:rPr>
              <a:t>modules </a:t>
            </a:r>
            <a:r>
              <a:rPr lang="en-US" sz="2000" dirty="0">
                <a:latin typeface="Tahoma" pitchFamily="34" charset="0"/>
              </a:rPr>
              <a:t>correspond to branches of the </a:t>
            </a:r>
            <a:r>
              <a:rPr lang="en-US" sz="2000" dirty="0" err="1">
                <a:latin typeface="Tahoma" pitchFamily="34" charset="0"/>
              </a:rPr>
              <a:t>dendrogram</a:t>
            </a:r>
            <a:endParaRPr lang="en-US" sz="2000" dirty="0">
              <a:latin typeface="Tahom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0" y="2362200"/>
            <a:ext cx="3962400" cy="4184650"/>
            <a:chOff x="1248" y="624"/>
            <a:chExt cx="3072" cy="3068"/>
          </a:xfrm>
        </p:grpSpPr>
        <p:pic>
          <p:nvPicPr>
            <p:cNvPr id="43315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1056"/>
              <a:ext cx="2640" cy="2636"/>
            </a:xfrm>
            <a:prstGeom prst="rect">
              <a:avLst/>
            </a:prstGeom>
            <a:noFill/>
          </p:spPr>
        </p:pic>
        <p:pic>
          <p:nvPicPr>
            <p:cNvPr id="43315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12529" t="13779" r="55559" b="17995"/>
            <a:stretch>
              <a:fillRect/>
            </a:stretch>
          </p:blipFill>
          <p:spPr bwMode="auto">
            <a:xfrm>
              <a:off x="1824" y="624"/>
              <a:ext cx="2350" cy="480"/>
            </a:xfrm>
            <a:prstGeom prst="rect">
              <a:avLst/>
            </a:prstGeom>
            <a:noFill/>
          </p:spPr>
        </p:pic>
        <p:graphicFrame>
          <p:nvGraphicFramePr>
            <p:cNvPr id="433159" name="Object 7"/>
            <p:cNvGraphicFramePr>
              <a:graphicFrameLocks noChangeAspect="1"/>
            </p:cNvGraphicFramePr>
            <p:nvPr/>
          </p:nvGraphicFramePr>
          <p:xfrm>
            <a:off x="1248" y="1200"/>
            <a:ext cx="470" cy="2352"/>
          </p:xfrm>
          <a:graphic>
            <a:graphicData uri="http://schemas.openxmlformats.org/presentationml/2006/ole">
              <p:oleObj spid="_x0000_s71682" name="Bitmap Image" r:id="rId6" imgW="746667" imgH="3680779" progId="Paint.Picture">
                <p:embed/>
              </p:oleObj>
            </a:graphicData>
          </a:graphic>
        </p:graphicFrame>
      </p:grpSp>
      <p:sp>
        <p:nvSpPr>
          <p:cNvPr id="433160" name="Text Box 8"/>
          <p:cNvSpPr txBox="1">
            <a:spLocks noChangeArrowheads="1"/>
          </p:cNvSpPr>
          <p:nvPr/>
        </p:nvSpPr>
        <p:spPr bwMode="auto">
          <a:xfrm>
            <a:off x="4632325" y="1981200"/>
            <a:ext cx="149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TOM plot</a:t>
            </a:r>
          </a:p>
        </p:txBody>
      </p:sp>
      <p:sp>
        <p:nvSpPr>
          <p:cNvPr id="433161" name="Text Box 9"/>
          <p:cNvSpPr txBox="1">
            <a:spLocks noChangeArrowheads="1"/>
          </p:cNvSpPr>
          <p:nvPr/>
        </p:nvSpPr>
        <p:spPr bwMode="auto">
          <a:xfrm>
            <a:off x="304800" y="4495800"/>
            <a:ext cx="17796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Hierarchical </a:t>
            </a:r>
            <a:endParaRPr lang="en-US" sz="2400" dirty="0" smtClean="0">
              <a:latin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</a:rPr>
              <a:t>clustering 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</a:rPr>
              <a:t>dendrogram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33162" name="Line 10"/>
          <p:cNvSpPr>
            <a:spLocks noChangeShapeType="1"/>
          </p:cNvSpPr>
          <p:nvPr/>
        </p:nvSpPr>
        <p:spPr bwMode="auto">
          <a:xfrm flipV="1">
            <a:off x="1828800" y="48768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3163" name="Text Box 11"/>
          <p:cNvSpPr txBox="1">
            <a:spLocks noChangeArrowheads="1"/>
          </p:cNvSpPr>
          <p:nvPr/>
        </p:nvSpPr>
        <p:spPr bwMode="auto">
          <a:xfrm>
            <a:off x="7239000" y="4343400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TOM matrix</a:t>
            </a:r>
          </a:p>
        </p:txBody>
      </p:sp>
      <p:sp>
        <p:nvSpPr>
          <p:cNvPr id="433164" name="Line 12"/>
          <p:cNvSpPr>
            <a:spLocks noChangeShapeType="1"/>
          </p:cNvSpPr>
          <p:nvPr/>
        </p:nvSpPr>
        <p:spPr bwMode="auto">
          <a:xfrm flipH="1">
            <a:off x="6096000" y="45720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3165" name="Text Box 13"/>
          <p:cNvSpPr txBox="1">
            <a:spLocks noChangeArrowheads="1"/>
          </p:cNvSpPr>
          <p:nvPr/>
        </p:nvSpPr>
        <p:spPr bwMode="auto">
          <a:xfrm>
            <a:off x="7451725" y="5222875"/>
            <a:ext cx="1682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Module:</a:t>
            </a:r>
          </a:p>
          <a:p>
            <a:r>
              <a:rPr lang="en-US" sz="2400">
                <a:latin typeface="Times New Roman" pitchFamily="18" charset="0"/>
              </a:rPr>
              <a:t>Correspond </a:t>
            </a:r>
          </a:p>
          <a:p>
            <a:r>
              <a:rPr lang="en-US" sz="2400">
                <a:latin typeface="Times New Roman" pitchFamily="18" charset="0"/>
              </a:rPr>
              <a:t>to branches</a:t>
            </a:r>
          </a:p>
        </p:txBody>
      </p:sp>
      <p:sp>
        <p:nvSpPr>
          <p:cNvPr id="433166" name="Line 14"/>
          <p:cNvSpPr>
            <a:spLocks noChangeShapeType="1"/>
          </p:cNvSpPr>
          <p:nvPr/>
        </p:nvSpPr>
        <p:spPr bwMode="auto">
          <a:xfrm flipH="1">
            <a:off x="6477000" y="55626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3167" name="Line 15"/>
          <p:cNvSpPr>
            <a:spLocks noChangeShapeType="1"/>
          </p:cNvSpPr>
          <p:nvPr/>
        </p:nvSpPr>
        <p:spPr bwMode="auto">
          <a:xfrm flipH="1" flipV="1">
            <a:off x="4876800" y="4267200"/>
            <a:ext cx="2667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3168" name="Text Box 16"/>
          <p:cNvSpPr txBox="1">
            <a:spLocks noChangeArrowheads="1"/>
          </p:cNvSpPr>
          <p:nvPr/>
        </p:nvSpPr>
        <p:spPr bwMode="auto">
          <a:xfrm>
            <a:off x="304800" y="2133601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Genes correspond to rows and columns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causal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Computing costs already discussed</a:t>
            </a:r>
          </a:p>
          <a:p>
            <a:r>
              <a:rPr lang="en-US" dirty="0" smtClean="0"/>
              <a:t>Noisy data leads to false positive causal calls</a:t>
            </a:r>
          </a:p>
          <a:p>
            <a:pPr lvl="1"/>
            <a:r>
              <a:rPr lang="en-US" dirty="0" smtClean="0"/>
              <a:t>Unfaithfulness assumption violated</a:t>
            </a:r>
          </a:p>
          <a:p>
            <a:pPr lvl="1"/>
            <a:r>
              <a:rPr lang="en-US" dirty="0" smtClean="0"/>
              <a:t>Depends on sample size and </a:t>
            </a:r>
            <a:r>
              <a:rPr lang="en-US" dirty="0" err="1" smtClean="0"/>
              <a:t>omic</a:t>
            </a:r>
            <a:r>
              <a:rPr lang="en-US" dirty="0" smtClean="0"/>
              <a:t> technology</a:t>
            </a:r>
          </a:p>
          <a:p>
            <a:pPr lvl="1"/>
            <a:r>
              <a:rPr lang="en-US" dirty="0" smtClean="0"/>
              <a:t>And on graph complexity (d = maximal path length </a:t>
            </a:r>
            <a:r>
              <a:rPr lang="en-US" dirty="0" err="1" smtClean="0"/>
              <a:t>i</a:t>
            </a:r>
            <a:r>
              <a:rPr lang="en-US" dirty="0" err="1" smtClean="0">
                <a:sym typeface="Symbol"/>
              </a:rPr>
              <a:t></a:t>
            </a:r>
            <a:r>
              <a:rPr lang="en-US" dirty="0" err="1" smtClean="0"/>
              <a:t>j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Profound limits</a:t>
            </a:r>
          </a:p>
          <a:p>
            <a:r>
              <a:rPr lang="en-US" dirty="0" err="1" smtClean="0"/>
              <a:t>Uhler</a:t>
            </a:r>
            <a:r>
              <a:rPr lang="en-US" dirty="0" smtClean="0"/>
              <a:t> C, </a:t>
            </a:r>
            <a:r>
              <a:rPr lang="en-US" dirty="0" err="1" smtClean="0"/>
              <a:t>Raskutti</a:t>
            </a:r>
            <a:r>
              <a:rPr lang="en-US" dirty="0" smtClean="0"/>
              <a:t> G, </a:t>
            </a:r>
            <a:r>
              <a:rPr lang="de-DE" dirty="0" smtClean="0"/>
              <a:t>Buhlmann P, Yu B (2012 in prep) </a:t>
            </a:r>
            <a:r>
              <a:rPr lang="en-US" dirty="0" smtClean="0"/>
              <a:t>Geometry of faithfulness assumption in causal inference.</a:t>
            </a:r>
          </a:p>
          <a:p>
            <a:r>
              <a:rPr lang="en-US" dirty="0" smtClean="0"/>
              <a:t>Yang Li, Bruno M. </a:t>
            </a:r>
            <a:r>
              <a:rPr lang="en-US" dirty="0" err="1" smtClean="0"/>
              <a:t>Tesson</a:t>
            </a:r>
            <a:r>
              <a:rPr lang="en-US" dirty="0" smtClean="0"/>
              <a:t>, Gary A. Churchill, </a:t>
            </a:r>
            <a:r>
              <a:rPr lang="en-US" dirty="0" err="1" smtClean="0"/>
              <a:t>Ritsert</a:t>
            </a:r>
            <a:r>
              <a:rPr lang="en-US" dirty="0" smtClean="0"/>
              <a:t> C. Jansen (2010) Critical reasoning on causal inference in genome-wide linkage and association studies. </a:t>
            </a:r>
            <a:r>
              <a:rPr lang="en-US" i="1" dirty="0" smtClean="0"/>
              <a:t>Trends in Genetics 26</a:t>
            </a:r>
            <a:r>
              <a:rPr lang="en-US" dirty="0" smtClean="0"/>
              <a:t>: 493-498.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rs.els-cdn.com/content/image/1-s2.0-S0168952510001885-g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00" y="1652996"/>
            <a:ext cx="6019800" cy="2484833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sizes for reliable causal inference</a:t>
            </a:r>
            <a:br>
              <a:rPr lang="en-US" dirty="0" smtClean="0"/>
            </a:br>
            <a:r>
              <a:rPr lang="en-US" dirty="0" smtClean="0"/>
              <a:t>genome wide linkage &amp; association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3074" name="Picture 2" descr="http://ars.els-cdn.com/content/image/1-s2.0-S0168952510001885-g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390571"/>
            <a:ext cx="6096000" cy="2324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23905" y="5879068"/>
            <a:ext cx="516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Li, </a:t>
            </a:r>
            <a:r>
              <a:rPr lang="en-US" dirty="0" err="1" smtClean="0"/>
              <a:t>Tesson</a:t>
            </a:r>
            <a:r>
              <a:rPr lang="en-US" dirty="0" smtClean="0"/>
              <a:t>, Churchill, Jansen (2010) </a:t>
            </a:r>
            <a:r>
              <a:rPr lang="en-US" i="1" dirty="0" smtClean="0"/>
              <a:t>Trends in Genetics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2819400" cy="6126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limits of causal inference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unfaithful: false positive edges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>
                <a:sym typeface="Symbol"/>
              </a:rPr>
              <a:t></a:t>
            </a:r>
            <a:r>
              <a:rPr lang="en-US" sz="3600" dirty="0" smtClean="0"/>
              <a:t> </a:t>
            </a:r>
            <a:r>
              <a:rPr lang="en-US" sz="3100" dirty="0" smtClean="0"/>
              <a:t>=</a:t>
            </a:r>
            <a:r>
              <a:rPr lang="en-US" sz="3100" dirty="0" err="1" smtClean="0"/>
              <a:t>min|cor</a:t>
            </a:r>
            <a:r>
              <a:rPr lang="en-US" sz="3100" dirty="0" smtClean="0"/>
              <a:t>(</a:t>
            </a:r>
            <a:r>
              <a:rPr lang="en-US" sz="3100" i="1" dirty="0" err="1" smtClean="0"/>
              <a:t>Y</a:t>
            </a:r>
            <a:r>
              <a:rPr lang="en-US" sz="3100" i="1" baseline="-25000" dirty="0" err="1" smtClean="0"/>
              <a:t>i</a:t>
            </a:r>
            <a:r>
              <a:rPr lang="en-US" sz="3100" i="1" dirty="0" err="1" smtClean="0"/>
              <a:t>,Y</a:t>
            </a:r>
            <a:r>
              <a:rPr lang="en-US" sz="3100" i="1" baseline="-25000" dirty="0" err="1" smtClean="0"/>
              <a:t>j</a:t>
            </a:r>
            <a:r>
              <a:rPr lang="en-US" sz="3100" dirty="0" smtClean="0"/>
              <a:t>)|</a:t>
            </a:r>
            <a:br>
              <a:rPr lang="en-US" sz="3100" dirty="0" smtClean="0"/>
            </a:br>
            <a:r>
              <a:rPr lang="en-US" sz="3600" i="1" dirty="0" smtClean="0">
                <a:sym typeface="Symbol"/>
              </a:rPr>
              <a:t></a:t>
            </a:r>
            <a:r>
              <a:rPr lang="en-US" sz="3100" dirty="0" smtClean="0"/>
              <a:t>=</a:t>
            </a:r>
            <a:r>
              <a:rPr lang="en-US" sz="3600" i="1" dirty="0" err="1" smtClean="0"/>
              <a:t>c</a:t>
            </a:r>
            <a:r>
              <a:rPr lang="en-US" sz="3600" dirty="0" err="1" smtClean="0"/>
              <a:t>•sqrt</a:t>
            </a:r>
            <a:r>
              <a:rPr lang="en-US" sz="3600" dirty="0" smtClean="0"/>
              <a:t>(</a:t>
            </a:r>
            <a:r>
              <a:rPr lang="en-US" sz="3600" i="1" dirty="0" err="1" smtClean="0"/>
              <a:t>dp</a:t>
            </a:r>
            <a:r>
              <a:rPr lang="en-US" sz="3600" dirty="0" smtClean="0"/>
              <a:t>/</a:t>
            </a:r>
            <a:r>
              <a:rPr lang="en-US" sz="3600" i="1" dirty="0" smtClean="0"/>
              <a:t>n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r>
              <a:rPr lang="en-US" sz="3600" i="1" smtClean="0"/>
              <a:t>d</a:t>
            </a:r>
            <a:r>
              <a:rPr lang="en-US" sz="3600" smtClean="0"/>
              <a:t>=max degree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/>
              <a:t>p</a:t>
            </a:r>
            <a:r>
              <a:rPr lang="en-US" sz="3600" dirty="0" smtClean="0"/>
              <a:t>=# nodes</a:t>
            </a:r>
            <a:br>
              <a:rPr lang="en-US" sz="3600" dirty="0" smtClean="0"/>
            </a:br>
            <a:r>
              <a:rPr lang="en-US" sz="3600" i="1" dirty="0" smtClean="0"/>
              <a:t>n</a:t>
            </a:r>
            <a:r>
              <a:rPr lang="en-US" sz="3600" dirty="0" smtClean="0"/>
              <a:t>=sample size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633" y="228600"/>
            <a:ext cx="578276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05523" y="6031468"/>
            <a:ext cx="432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Uhler</a:t>
            </a:r>
            <a:r>
              <a:rPr lang="en-US" dirty="0" smtClean="0"/>
              <a:t>, </a:t>
            </a:r>
            <a:r>
              <a:rPr lang="en-US" dirty="0" err="1" smtClean="0"/>
              <a:t>Raskutti</a:t>
            </a:r>
            <a:r>
              <a:rPr lang="en-US" dirty="0" smtClean="0"/>
              <a:t>, </a:t>
            </a:r>
            <a:r>
              <a:rPr lang="en-US" dirty="0" err="1" smtClean="0"/>
              <a:t>Buhlmann</a:t>
            </a:r>
            <a:r>
              <a:rPr lang="en-US" dirty="0" smtClean="0"/>
              <a:t>, Yu (2012 in prep)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Grant support</a:t>
            </a:r>
          </a:p>
          <a:p>
            <a:pPr lvl="1"/>
            <a:r>
              <a:rPr lang="en-US" dirty="0" smtClean="0"/>
              <a:t>NIH/NIDDK 58037, 66369</a:t>
            </a:r>
          </a:p>
          <a:p>
            <a:pPr lvl="1"/>
            <a:r>
              <a:rPr lang="en-US" dirty="0" smtClean="0"/>
              <a:t>NIH/NIGMS 74244, 69430</a:t>
            </a:r>
          </a:p>
          <a:p>
            <a:pPr lvl="1"/>
            <a:r>
              <a:rPr lang="en-US" dirty="0" smtClean="0"/>
              <a:t>NCI/ICBP U54-CA149237</a:t>
            </a:r>
          </a:p>
          <a:p>
            <a:pPr lvl="1"/>
            <a:r>
              <a:rPr lang="en-US" dirty="0" smtClean="0"/>
              <a:t>NIH/R01MH090948</a:t>
            </a:r>
          </a:p>
          <a:p>
            <a:r>
              <a:rPr lang="en-US" dirty="0" smtClean="0"/>
              <a:t>Collaborators on papers </a:t>
            </a:r>
            <a:r>
              <a:rPr lang="en-US" smtClean="0"/>
              <a:t>and ideas</a:t>
            </a:r>
            <a:endParaRPr lang="en-US" dirty="0" smtClean="0"/>
          </a:p>
          <a:p>
            <a:pPr lvl="1"/>
            <a:r>
              <a:rPr lang="en-US" dirty="0" smtClean="0"/>
              <a:t>Alan </a:t>
            </a:r>
            <a:r>
              <a:rPr lang="en-US" dirty="0" err="1" smtClean="0"/>
              <a:t>Attie</a:t>
            </a:r>
            <a:r>
              <a:rPr lang="en-US" dirty="0" smtClean="0"/>
              <a:t> &amp; Mark Keller, Biochemistry</a:t>
            </a:r>
          </a:p>
          <a:p>
            <a:pPr lvl="1"/>
            <a:r>
              <a:rPr lang="en-US" dirty="0" smtClean="0"/>
              <a:t>Karl Broman, Aimee Broman, Christina </a:t>
            </a:r>
            <a:r>
              <a:rPr lang="en-US" dirty="0" err="1" smtClean="0"/>
              <a:t>Kendziorski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Sysgen Biological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SISG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dirty="0" smtClean="0"/>
              <a:t>odule traits highly correlated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djacency attenuates correlation</a:t>
            </a:r>
          </a:p>
          <a:p>
            <a:r>
              <a:rPr lang="en-US" dirty="0" smtClean="0"/>
              <a:t>can separate positive, negative correlation</a:t>
            </a:r>
          </a:p>
          <a:p>
            <a:r>
              <a:rPr lang="en-US" dirty="0" smtClean="0"/>
              <a:t>s</a:t>
            </a:r>
            <a:r>
              <a:rPr lang="en-US" dirty="0" smtClean="0"/>
              <a:t>ummarize module</a:t>
            </a:r>
          </a:p>
          <a:p>
            <a:pPr lvl="1"/>
            <a:r>
              <a:rPr lang="en-US" dirty="0" err="1" smtClean="0"/>
              <a:t>e</a:t>
            </a:r>
            <a:r>
              <a:rPr lang="en-US" dirty="0" err="1" smtClean="0"/>
              <a:t>igengene</a:t>
            </a:r>
            <a:endParaRPr lang="en-US" dirty="0" smtClean="0"/>
          </a:p>
          <a:p>
            <a:pPr lvl="1"/>
            <a:r>
              <a:rPr lang="en-US" dirty="0" smtClean="0"/>
              <a:t>w</a:t>
            </a:r>
            <a:r>
              <a:rPr lang="en-US" dirty="0" smtClean="0"/>
              <a:t>eighted average of traits</a:t>
            </a:r>
          </a:p>
          <a:p>
            <a:r>
              <a:rPr lang="en-US" dirty="0" smtClean="0"/>
              <a:t>r</a:t>
            </a:r>
            <a:r>
              <a:rPr lang="en-US" dirty="0" smtClean="0"/>
              <a:t>elate module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o clinical traits</a:t>
            </a:r>
          </a:p>
          <a:p>
            <a:pPr lvl="1"/>
            <a:r>
              <a:rPr lang="en-US" dirty="0" smtClean="0"/>
              <a:t>m</a:t>
            </a:r>
            <a:r>
              <a:rPr lang="en-US" dirty="0" smtClean="0"/>
              <a:t>ap </a:t>
            </a:r>
            <a:r>
              <a:rPr lang="en-US" dirty="0" err="1" smtClean="0"/>
              <a:t>eigengene</a:t>
            </a:r>
            <a:endParaRPr lang="en-US" dirty="0"/>
          </a:p>
        </p:txBody>
      </p:sp>
      <p:pic>
        <p:nvPicPr>
          <p:cNvPr id="4" name="Picture 3" descr="comparep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2743200"/>
            <a:ext cx="3581400" cy="3581400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5867400" y="2971800"/>
            <a:ext cx="28664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www.genetics.ucla/edu/labs/horvath/CoexpressionNetwork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dvantages of Horvath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e</a:t>
            </a:r>
            <a:r>
              <a:rPr lang="en-US" sz="2400" b="1" dirty="0" smtClean="0"/>
              <a:t>mphasize modules (pathways) instead of individual genes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Greatly alleviates the problem of multiple comparisons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~20 module comparisons versus 1000s of gene comparisons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/>
              <a:t>intramodular</a:t>
            </a:r>
            <a:r>
              <a:rPr lang="en-US" sz="2400" dirty="0" smtClean="0"/>
              <a:t> connectivity </a:t>
            </a: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/>
              <a:t>finds key drivers (hub genes)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q</a:t>
            </a:r>
            <a:r>
              <a:rPr lang="en-US" sz="2000" dirty="0" smtClean="0"/>
              <a:t>uantifies module membership (centrality)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h</a:t>
            </a:r>
            <a:r>
              <a:rPr lang="en-US" sz="2000" dirty="0" smtClean="0"/>
              <a:t>ighly connected genes have an increased chance of validation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</a:t>
            </a:r>
            <a:r>
              <a:rPr lang="en-US" sz="2400" dirty="0" smtClean="0"/>
              <a:t>odule definition is based on gene expression data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n</a:t>
            </a:r>
            <a:r>
              <a:rPr lang="en-US" sz="2000" dirty="0" smtClean="0"/>
              <a:t>o prior pathway information is used for module definition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</a:t>
            </a:r>
            <a:r>
              <a:rPr lang="en-US" sz="2000" dirty="0" smtClean="0"/>
              <a:t>wo modules (</a:t>
            </a:r>
            <a:r>
              <a:rPr lang="en-US" sz="2000" dirty="0" err="1" smtClean="0"/>
              <a:t>eigengenes</a:t>
            </a:r>
            <a:r>
              <a:rPr lang="en-US" sz="2000" dirty="0" smtClean="0"/>
              <a:t>) can be highly correlated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unified approach for relating variables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compare data sets on same mathematical footing </a:t>
            </a:r>
            <a:endParaRPr lang="en-US" sz="2400" dirty="0" smtClean="0"/>
          </a:p>
          <a:p>
            <a:r>
              <a:rPr lang="en-US" sz="2400" dirty="0" smtClean="0"/>
              <a:t>scale-free: zoom in and see similar structure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2400" y="225425"/>
            <a:ext cx="8839200" cy="612775"/>
          </a:xfrm>
        </p:spPr>
        <p:txBody>
          <a:bodyPr/>
          <a:lstStyle/>
          <a:p>
            <a:r>
              <a:rPr lang="en-US" sz="2000" dirty="0" smtClean="0"/>
              <a:t>modules </a:t>
            </a:r>
            <a:r>
              <a:rPr lang="en-US" sz="2000" dirty="0" smtClean="0"/>
              <a:t>for 1984 transcripts with similar genetic architecture as insulin</a:t>
            </a:r>
          </a:p>
        </p:txBody>
      </p:sp>
      <p:pic>
        <p:nvPicPr>
          <p:cNvPr id="5123" name="Picture 4" descr="insulin.islet_imgHierModLabeled.png"/>
          <p:cNvPicPr>
            <a:picLocks noChangeAspect="1"/>
          </p:cNvPicPr>
          <p:nvPr/>
        </p:nvPicPr>
        <p:blipFill>
          <a:blip r:embed="rId3" cstate="print"/>
          <a:srcRect t="83333"/>
          <a:stretch>
            <a:fillRect/>
          </a:stretch>
        </p:blipFill>
        <p:spPr bwMode="auto">
          <a:xfrm>
            <a:off x="381000" y="419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insulin.islet_imgHierModLabeled.png"/>
          <p:cNvPicPr>
            <a:picLocks noChangeAspect="1"/>
          </p:cNvPicPr>
          <p:nvPr/>
        </p:nvPicPr>
        <p:blipFill>
          <a:blip r:embed="rId3" cstate="print"/>
          <a:srcRect b="58888"/>
          <a:stretch>
            <a:fillRect/>
          </a:stretch>
        </p:blipFill>
        <p:spPr bwMode="auto">
          <a:xfrm>
            <a:off x="381000" y="1066800"/>
            <a:ext cx="82296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87625" y="5754688"/>
            <a:ext cx="2450927" cy="369332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contains the insulin trait</a:t>
            </a:r>
            <a:endParaRPr lang="en-US" sz="1800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H="1" flipV="1">
            <a:off x="3806825" y="4611688"/>
            <a:ext cx="6264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0" y="0"/>
            <a:ext cx="117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Ping Wang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Islet –</a:t>
            </a:r>
            <a:r>
              <a:rPr lang="en-US" sz="3200" smtClean="0"/>
              <a:t> modules</a:t>
            </a:r>
          </a:p>
        </p:txBody>
      </p:sp>
      <p:pic>
        <p:nvPicPr>
          <p:cNvPr id="6147" name="Picture 2" descr="C:\Documents and Settings\Attie\Desktop\insulin.islet.mmTOMdist.png"/>
          <p:cNvPicPr>
            <a:picLocks noChangeAspect="1" noChangeArrowheads="1"/>
          </p:cNvPicPr>
          <p:nvPr/>
        </p:nvPicPr>
        <p:blipFill>
          <a:blip r:embed="rId3" cstate="print"/>
          <a:srcRect l="25000" t="25000" r="3333" b="3333"/>
          <a:stretch>
            <a:fillRect/>
          </a:stretch>
        </p:blipFill>
        <p:spPr bwMode="auto">
          <a:xfrm>
            <a:off x="304800" y="19050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C:\Documents and Settings\Attie\Desktop\Pings stuff\Insulin_adipose_clusteredTOM_lodheatmapf1.png"/>
          <p:cNvPicPr>
            <a:picLocks noChangeAspect="1" noChangeArrowheads="1"/>
          </p:cNvPicPr>
          <p:nvPr/>
        </p:nvPicPr>
        <p:blipFill>
          <a:blip r:embed="rId4" cstate="print"/>
          <a:srcRect l="4333" r="80667" b="82889"/>
          <a:stretch>
            <a:fillRect/>
          </a:stretch>
        </p:blipFill>
        <p:spPr bwMode="auto">
          <a:xfrm>
            <a:off x="7913688" y="838200"/>
            <a:ext cx="1143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027113" y="6207125"/>
            <a:ext cx="12477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Insulin trait</a:t>
            </a:r>
          </a:p>
        </p:txBody>
      </p:sp>
      <p:cxnSp>
        <p:nvCxnSpPr>
          <p:cNvPr id="6" name="Straight Arrow Connector 5"/>
          <p:cNvCxnSpPr>
            <a:stCxn id="6149" idx="0"/>
          </p:cNvCxnSpPr>
          <p:nvPr/>
        </p:nvCxnSpPr>
        <p:spPr>
          <a:xfrm rot="16200000" flipV="1">
            <a:off x="157957" y="4714081"/>
            <a:ext cx="2971800" cy="1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51" name="Picture 4" descr="C:\Documents and Settings\Attie\Desktop\Insulin_islet_clusteredTOM_lodheatmapf1.png"/>
          <p:cNvPicPr>
            <a:picLocks noChangeAspect="1" noChangeArrowheads="1"/>
          </p:cNvPicPr>
          <p:nvPr/>
        </p:nvPicPr>
        <p:blipFill>
          <a:blip r:embed="rId5" cstate="print"/>
          <a:srcRect l="19241" t="18668" b="9332"/>
          <a:stretch>
            <a:fillRect/>
          </a:stretch>
        </p:blipFill>
        <p:spPr bwMode="auto">
          <a:xfrm>
            <a:off x="4114800" y="1893888"/>
            <a:ext cx="5029200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027488" y="2492375"/>
            <a:ext cx="5105400" cy="1588"/>
          </a:xfrm>
          <a:prstGeom prst="line">
            <a:avLst/>
          </a:prstGeom>
          <a:ln w="31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06850" y="2817813"/>
            <a:ext cx="5105400" cy="1587"/>
          </a:xfrm>
          <a:prstGeom prst="line">
            <a:avLst/>
          </a:prstGeom>
          <a:ln w="31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19550" y="3011488"/>
            <a:ext cx="5105400" cy="1587"/>
          </a:xfrm>
          <a:prstGeom prst="line">
            <a:avLst/>
          </a:prstGeom>
          <a:ln w="31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8600" y="3321050"/>
            <a:ext cx="5105400" cy="1588"/>
          </a:xfrm>
          <a:prstGeom prst="line">
            <a:avLst/>
          </a:prstGeom>
          <a:ln w="31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27488" y="3992563"/>
            <a:ext cx="5105400" cy="1587"/>
          </a:xfrm>
          <a:prstGeom prst="line">
            <a:avLst/>
          </a:prstGeom>
          <a:ln w="31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27488" y="4995863"/>
            <a:ext cx="5105400" cy="1587"/>
          </a:xfrm>
          <a:prstGeom prst="line">
            <a:avLst/>
          </a:prstGeom>
          <a:ln w="31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14"/>
          <p:cNvSpPr txBox="1">
            <a:spLocks noChangeArrowheads="1"/>
          </p:cNvSpPr>
          <p:nvPr/>
        </p:nvSpPr>
        <p:spPr bwMode="auto">
          <a:xfrm>
            <a:off x="6016625" y="5300663"/>
            <a:ext cx="1363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chromosomes</a:t>
            </a:r>
          </a:p>
        </p:txBody>
      </p:sp>
      <p:sp>
        <p:nvSpPr>
          <p:cNvPr id="6159" name="TextBox 14"/>
          <p:cNvSpPr txBox="1">
            <a:spLocks noChangeArrowheads="1"/>
          </p:cNvSpPr>
          <p:nvPr/>
        </p:nvSpPr>
        <p:spPr bwMode="auto">
          <a:xfrm>
            <a:off x="4035425" y="2085975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17</a:t>
            </a:r>
          </a:p>
        </p:txBody>
      </p:sp>
      <p:sp>
        <p:nvSpPr>
          <p:cNvPr id="6160" name="TextBox 15"/>
          <p:cNvSpPr txBox="1">
            <a:spLocks noChangeArrowheads="1"/>
          </p:cNvSpPr>
          <p:nvPr/>
        </p:nvSpPr>
        <p:spPr bwMode="auto">
          <a:xfrm>
            <a:off x="4078288" y="2497138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2</a:t>
            </a:r>
          </a:p>
        </p:txBody>
      </p:sp>
      <p:sp>
        <p:nvSpPr>
          <p:cNvPr id="6161" name="TextBox 16"/>
          <p:cNvSpPr txBox="1">
            <a:spLocks noChangeArrowheads="1"/>
          </p:cNvSpPr>
          <p:nvPr/>
        </p:nvSpPr>
        <p:spPr bwMode="auto">
          <a:xfrm>
            <a:off x="3822700" y="2771775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16</a:t>
            </a:r>
          </a:p>
        </p:txBody>
      </p:sp>
      <p:sp>
        <p:nvSpPr>
          <p:cNvPr id="6162" name="TextBox 17"/>
          <p:cNvSpPr txBox="1">
            <a:spLocks noChangeArrowheads="1"/>
          </p:cNvSpPr>
          <p:nvPr/>
        </p:nvSpPr>
        <p:spPr bwMode="auto">
          <a:xfrm>
            <a:off x="4035425" y="3022600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14</a:t>
            </a:r>
          </a:p>
        </p:txBody>
      </p:sp>
      <p:sp>
        <p:nvSpPr>
          <p:cNvPr id="6163" name="TextBox 18"/>
          <p:cNvSpPr txBox="1">
            <a:spLocks noChangeArrowheads="1"/>
          </p:cNvSpPr>
          <p:nvPr/>
        </p:nvSpPr>
        <p:spPr bwMode="auto">
          <a:xfrm>
            <a:off x="4035425" y="3473450"/>
            <a:ext cx="35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19</a:t>
            </a:r>
          </a:p>
        </p:txBody>
      </p:sp>
      <p:sp>
        <p:nvSpPr>
          <p:cNvPr id="6164" name="TextBox 19"/>
          <p:cNvSpPr txBox="1">
            <a:spLocks noChangeArrowheads="1"/>
          </p:cNvSpPr>
          <p:nvPr/>
        </p:nvSpPr>
        <p:spPr bwMode="auto">
          <a:xfrm>
            <a:off x="4035425" y="4343400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12</a:t>
            </a:r>
          </a:p>
        </p:txBody>
      </p:sp>
      <p:sp>
        <p:nvSpPr>
          <p:cNvPr id="6165" name="TextBox 20"/>
          <p:cNvSpPr txBox="1">
            <a:spLocks noChangeArrowheads="1"/>
          </p:cNvSpPr>
          <p:nvPr/>
        </p:nvSpPr>
        <p:spPr bwMode="auto">
          <a:xfrm>
            <a:off x="4078288" y="4930775"/>
            <a:ext cx="269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2635</Words>
  <Application>Microsoft Office PowerPoint</Application>
  <PresentationFormat>On-screen Show (4:3)</PresentationFormat>
  <Paragraphs>710</Paragraphs>
  <Slides>53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Office Theme</vt:lpstr>
      <vt:lpstr>Equation</vt:lpstr>
      <vt:lpstr>Microsoft Equation 3.0</vt:lpstr>
      <vt:lpstr>Bitmap Image</vt:lpstr>
      <vt:lpstr>Expression Modules</vt:lpstr>
      <vt:lpstr>Weighted models for insulin</vt:lpstr>
      <vt:lpstr>insulin main effects</vt:lpstr>
      <vt:lpstr>Expression Networks Zhang &amp; Horvath (2005) www.genetics.ucla/edu/labs/horvath/CoexpressionNetwork</vt:lpstr>
      <vt:lpstr>Using the topological overlap matrix (TOM) to cluster genes </vt:lpstr>
      <vt:lpstr>module traits highly correlated</vt:lpstr>
      <vt:lpstr>advantages of Horvath modules</vt:lpstr>
      <vt:lpstr>modules for 1984 transcripts with similar genetic architecture as insulin</vt:lpstr>
      <vt:lpstr>Islet – modules</vt:lpstr>
      <vt:lpstr>Islet – enrichment for modules</vt:lpstr>
      <vt:lpstr>www.geneontology.org</vt:lpstr>
      <vt:lpstr>Bayesian causal phenotype network incorporating genetic variation and biological knowledge  </vt:lpstr>
      <vt:lpstr>Slide 13</vt:lpstr>
      <vt:lpstr>bigger picture</vt:lpstr>
      <vt:lpstr>Slide 15</vt:lpstr>
      <vt:lpstr>causal model selection choices  in context of larger, unknown network</vt:lpstr>
      <vt:lpstr>causal architecture references</vt:lpstr>
      <vt:lpstr>Slide 18</vt:lpstr>
      <vt:lpstr>Slide 19</vt:lpstr>
      <vt:lpstr>QTL-driven directed graphs </vt:lpstr>
      <vt:lpstr>partial correlation (PC) skeleton</vt:lpstr>
      <vt:lpstr>partial correlation (PC) skeleton</vt:lpstr>
      <vt:lpstr>edge direction: which is causal?</vt:lpstr>
      <vt:lpstr>Slide 24</vt:lpstr>
      <vt:lpstr>Slide 25</vt:lpstr>
      <vt:lpstr>causal graphical models in systems genetics</vt:lpstr>
      <vt:lpstr>Basic idea of QTLnet</vt:lpstr>
      <vt:lpstr>missing data method: MCMC</vt:lpstr>
      <vt:lpstr>MCMC steps for QTLnet</vt:lpstr>
      <vt:lpstr>BxH ApoE-/- causal network for transcription factor Pscdbp</vt:lpstr>
      <vt:lpstr>scaling up to larger networks</vt:lpstr>
      <vt:lpstr>graph complexity with node parents</vt:lpstr>
      <vt:lpstr>parallel phases for larger projects</vt:lpstr>
      <vt:lpstr>parallel implementation</vt:lpstr>
      <vt:lpstr>Slide 35</vt:lpstr>
      <vt:lpstr>neighborhood edge reversal</vt:lpstr>
      <vt:lpstr>Slide 37</vt:lpstr>
      <vt:lpstr>how to use functional information?</vt:lpstr>
      <vt:lpstr>modeling biological knowledge</vt:lpstr>
      <vt:lpstr>combining eQTL and bio knowledge</vt:lpstr>
      <vt:lpstr>encoding biological knowledge B transcription factors, DNA binding (causation)</vt:lpstr>
      <vt:lpstr>encoding biological knowledge B protein-protein interaction (association)</vt:lpstr>
      <vt:lpstr>encoding biological knowledge B gene ontology(association)</vt:lpstr>
      <vt:lpstr>MCMC with pathway information</vt:lpstr>
      <vt:lpstr>ROC curve simulation  open =  QTLnet  closed = phenotypes only</vt:lpstr>
      <vt:lpstr>integrated ROC curve  2x2: genetics pathways  probability classifier ranks true &gt; false edges</vt:lpstr>
      <vt:lpstr>weight on biological knowledge</vt:lpstr>
      <vt:lpstr>yeast data—partial success</vt:lpstr>
      <vt:lpstr>phenotypic buffering of molecular QTL</vt:lpstr>
      <vt:lpstr>limits of causal inference</vt:lpstr>
      <vt:lpstr>sizes for reliable causal inference genome wide linkage &amp; association</vt:lpstr>
      <vt:lpstr>limits of causal inference  unfaithful: false positive edges   =min|cor(Yi,Yj)| =c•sqrt(dp/n) d=max degree p=# nodes n=sample size</vt:lpstr>
      <vt:lpstr>Thanks!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causal phenotype network incorporating genetic variation and biological knowledge  </dc:title>
  <dc:creator>Your User Name</dc:creator>
  <cp:lastModifiedBy>Your User Name</cp:lastModifiedBy>
  <cp:revision>18</cp:revision>
  <dcterms:created xsi:type="dcterms:W3CDTF">2012-05-02T16:05:36Z</dcterms:created>
  <dcterms:modified xsi:type="dcterms:W3CDTF">2012-07-03T16:18:46Z</dcterms:modified>
</cp:coreProperties>
</file>