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87" r:id="rId3"/>
    <p:sldId id="286" r:id="rId4"/>
    <p:sldId id="257" r:id="rId5"/>
    <p:sldId id="283" r:id="rId6"/>
    <p:sldId id="275" r:id="rId7"/>
    <p:sldId id="284" r:id="rId8"/>
    <p:sldId id="258" r:id="rId9"/>
    <p:sldId id="285" r:id="rId10"/>
    <p:sldId id="259" r:id="rId11"/>
    <p:sldId id="260" r:id="rId12"/>
    <p:sldId id="288" r:id="rId13"/>
    <p:sldId id="289" r:id="rId14"/>
    <p:sldId id="301" r:id="rId15"/>
    <p:sldId id="290" r:id="rId16"/>
    <p:sldId id="302" r:id="rId17"/>
    <p:sldId id="291" r:id="rId18"/>
    <p:sldId id="292" r:id="rId19"/>
    <p:sldId id="293" r:id="rId20"/>
    <p:sldId id="294" r:id="rId21"/>
    <p:sldId id="282" r:id="rId22"/>
    <p:sldId id="299" r:id="rId23"/>
    <p:sldId id="300" r:id="rId24"/>
    <p:sldId id="295" r:id="rId25"/>
    <p:sldId id="297" r:id="rId26"/>
    <p:sldId id="296" r:id="rId27"/>
    <p:sldId id="298" r:id="rId28"/>
    <p:sldId id="276" r:id="rId29"/>
    <p:sldId id="277" r:id="rId30"/>
    <p:sldId id="261" r:id="rId31"/>
    <p:sldId id="278" r:id="rId32"/>
    <p:sldId id="279" r:id="rId33"/>
    <p:sldId id="280" r:id="rId34"/>
    <p:sldId id="262" r:id="rId35"/>
    <p:sldId id="265" r:id="rId36"/>
    <p:sldId id="266" r:id="rId37"/>
    <p:sldId id="264" r:id="rId38"/>
    <p:sldId id="263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8862-D04E-6848-B25D-FC0320EB671E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F2047-6B34-FC41-800A-8BB1784F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832D23-85FE-5F4B-8924-5C2F6C8795B6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578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D5A6C815-EB1C-4B45-AD1A-0675F77008F5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FB28560F-BB3C-A841-8464-C8C982A4C908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71563" y="653143"/>
            <a:ext cx="4286250" cy="32657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42938" y="4136571"/>
            <a:ext cx="5143500" cy="40110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3641824" y="8271631"/>
            <a:ext cx="2786063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131" tIns="44268" rIns="85131" bIns="44268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algn="r" eaLnBrk="1" hangingPunct="1"/>
            <a:fld id="{A4EC207C-A41A-F04D-9C11-2D106DF18EC4}" type="slidenum">
              <a:rPr lang="en-US" sz="11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C48A713C-0411-7D4F-ACDD-9B2C3EE0717E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F6D5C2-4B66-1F47-9DB4-D4F803CBF6BE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65A78373-2D0F-D74C-9E6E-62081B6A55C2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73A6AB93-168B-C64A-AFD0-07ECFDCFB3F7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B8A810DA-0545-4A4C-BDE3-D15AD470464F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02186F-7829-1341-B6F2-F1DE6F78F810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28EBD-55A8-3841-B1D8-81A35AAB7917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49F82-B9A9-234B-AC64-9958B0B9A6C0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627716-C1FB-0946-BEB0-9289F9FB6004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F0FE62-E202-484E-BC29-7B96F9846589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48DEF8-5025-A940-A2EE-630736BA2709}" type="slidenum">
              <a:rPr lang="en-US" sz="1200">
                <a:latin typeface="Calibri" charset="0"/>
              </a:rPr>
              <a:pPr eaLnBrk="1" hangingPunct="1"/>
              <a:t>40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053A2D-92B3-1745-B92F-0D156E8D3BA6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C9C5CC-2C2C-AB46-89C7-F01F613A2865}" type="slidenum">
              <a:rPr lang="en-US" sz="1200">
                <a:latin typeface="Calibri" charset="0"/>
              </a:rPr>
              <a:pPr eaLnBrk="1" hangingPunct="1"/>
              <a:t>42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ECBE1E-8AC8-264D-A469-146E421576BB}" type="slidenum">
              <a:rPr lang="en-US" sz="1200">
                <a:latin typeface="Calibri" charset="0"/>
              </a:rPr>
              <a:pPr eaLnBrk="1" hangingPunct="1"/>
              <a:t>43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0B1482-6796-E648-952D-93CA511ABD87}" type="slidenum">
              <a:rPr lang="en-US" sz="1200">
                <a:latin typeface="Calibri" charset="0"/>
              </a:rPr>
              <a:pPr eaLnBrk="1" hangingPunct="1"/>
              <a:t>44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25E98-B597-9342-817E-E000AF63CF46}" type="slidenum">
              <a:rPr lang="en-US" sz="1200">
                <a:latin typeface="Calibri" charset="0"/>
              </a:rPr>
              <a:pPr eaLnBrk="1" hangingPunct="1"/>
              <a:t>45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1FC9F4-5D84-C54F-8785-0B1060E2953E}" type="slidenum">
              <a:rPr lang="en-US" sz="1200">
                <a:latin typeface="Calibri" charset="0"/>
              </a:rPr>
              <a:pPr eaLnBrk="1" hangingPunct="1"/>
              <a:t>46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1E4C5178-AB0F-6244-BBA3-3990EFAC6AEC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325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427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5272C3-9B97-4E43-ACA9-8BFBCD7499A8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475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6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0D73-8314-6F40-AA27-6852F000CA0D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0237-F04C-C046-9EF3-A729DAF03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Breaking Up </a:t>
            </a:r>
            <a:r>
              <a:rPr lang="en-US" dirty="0" smtClean="0"/>
              <a:t>is Hard to Do:</a:t>
            </a:r>
            <a:br>
              <a:rPr lang="en-US" dirty="0" smtClean="0"/>
            </a:br>
            <a:r>
              <a:rPr lang="en-US" dirty="0" smtClean="0"/>
              <a:t>Migrating R Project to CHTC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S. Yandell</a:t>
            </a:r>
          </a:p>
          <a:p>
            <a:r>
              <a:rPr lang="en-US" dirty="0" smtClean="0"/>
              <a:t>UW-Madison</a:t>
            </a:r>
          </a:p>
          <a:p>
            <a:r>
              <a:rPr lang="en-US" dirty="0" smtClean="0"/>
              <a:t>22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Hotspot permutation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12192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phenotypes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14478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genotypes</a:t>
            </a:r>
          </a:p>
        </p:txBody>
      </p:sp>
      <p:cxnSp>
        <p:nvCxnSpPr>
          <p:cNvPr id="8" name="Straight Arrow Connector 7"/>
          <p:cNvCxnSpPr>
            <a:stCxn id="53255" idx="3"/>
            <a:endCxn id="53253" idx="0"/>
          </p:cNvCxnSpPr>
          <p:nvPr/>
        </p:nvCxnSpPr>
        <p:spPr>
          <a:xfrm>
            <a:off x="6273800" y="1985963"/>
            <a:ext cx="1335088" cy="75723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6477000" y="2743200"/>
            <a:ext cx="226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count LODs at locus</a:t>
            </a:r>
          </a:p>
          <a:p>
            <a:pPr eaLnBrk="1" hangingPunct="1"/>
            <a:r>
              <a:rPr lang="en-US" sz="1800"/>
              <a:t>over threshold </a:t>
            </a:r>
            <a:r>
              <a:rPr lang="en-US" sz="1800" i="1"/>
              <a:t>T</a:t>
            </a:r>
          </a:p>
        </p:txBody>
      </p:sp>
      <p:cxnSp>
        <p:nvCxnSpPr>
          <p:cNvPr id="10" name="Straight Arrow Connector 9"/>
          <p:cNvCxnSpPr>
            <a:stCxn id="4" idx="3"/>
            <a:endCxn id="53255" idx="1"/>
          </p:cNvCxnSpPr>
          <p:nvPr/>
        </p:nvCxnSpPr>
        <p:spPr>
          <a:xfrm flipV="1">
            <a:off x="3429000" y="1985963"/>
            <a:ext cx="685800" cy="140493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10"/>
          <p:cNvSpPr txBox="1">
            <a:spLocks noChangeArrowheads="1"/>
          </p:cNvSpPr>
          <p:nvPr/>
        </p:nvSpPr>
        <p:spPr bwMode="auto">
          <a:xfrm>
            <a:off x="4114800" y="1524000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LOD at each locus</a:t>
            </a:r>
          </a:p>
          <a:p>
            <a:pPr eaLnBrk="1" hangingPunct="1"/>
            <a:r>
              <a:rPr lang="en-US" sz="1800"/>
              <a:t>for each phenotype</a:t>
            </a:r>
          </a:p>
          <a:p>
            <a:pPr eaLnBrk="1" hangingPunct="1"/>
            <a:r>
              <a:rPr lang="en-US" sz="1800"/>
              <a:t>over genome</a:t>
            </a:r>
          </a:p>
        </p:txBody>
      </p:sp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914400" y="54102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1. shuffle phenotypes by row to break QTL, keep correlation</a:t>
            </a:r>
          </a:p>
          <a:p>
            <a:pPr eaLnBrk="1" hangingPunct="1"/>
            <a:r>
              <a:rPr lang="en-US" sz="1800"/>
              <a:t>2. repeat 1000 times and summarize</a:t>
            </a:r>
          </a:p>
        </p:txBody>
      </p:sp>
      <p:sp>
        <p:nvSpPr>
          <p:cNvPr id="53257" name="TextBox 21"/>
          <p:cNvSpPr txBox="1">
            <a:spLocks noChangeArrowheads="1"/>
          </p:cNvSpPr>
          <p:nvPr/>
        </p:nvSpPr>
        <p:spPr bwMode="auto">
          <a:xfrm>
            <a:off x="5410200" y="4419600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max count </a:t>
            </a:r>
            <a:r>
              <a:rPr lang="en-US" sz="1800" i="1"/>
              <a:t>N</a:t>
            </a:r>
            <a:r>
              <a:rPr lang="en-US" sz="1800"/>
              <a:t> over genome</a:t>
            </a:r>
          </a:p>
        </p:txBody>
      </p:sp>
      <p:cxnSp>
        <p:nvCxnSpPr>
          <p:cNvPr id="25" name="Straight Arrow Connector 24"/>
          <p:cNvCxnSpPr>
            <a:stCxn id="53253" idx="2"/>
            <a:endCxn id="53257" idx="0"/>
          </p:cNvCxnSpPr>
          <p:nvPr/>
        </p:nvCxnSpPr>
        <p:spPr>
          <a:xfrm rot="5400000">
            <a:off x="6715919" y="3528219"/>
            <a:ext cx="1030287" cy="7524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8748B1-4869-0849-B834-EFAA033FB56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60" name="Footer Placeholder 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solidFill>
                  <a:srgbClr val="898989"/>
                </a:solidFill>
                <a:latin typeface="Calibri" charset="0"/>
              </a:rPr>
              <a:t>UCLA 2013 © Yandell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hotspots</a:t>
            </a:r>
          </a:p>
        </p:txBody>
      </p:sp>
    </p:spTree>
    <p:extLst>
      <p:ext uri="{BB962C8B-B14F-4D97-AF65-F5344CB8AC3E}">
        <p14:creationId xmlns:p14="http://schemas.microsoft.com/office/powerpoint/2010/main" val="395869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permutation across traits</a:t>
            </a:r>
            <a:r>
              <a:rPr lang="en-US" sz="3200">
                <a:latin typeface="Calibri" charset="0"/>
              </a:rPr>
              <a:t/>
            </a:r>
            <a:br>
              <a:rPr lang="en-US" sz="3200">
                <a:latin typeface="Calibri" charset="0"/>
              </a:rPr>
            </a:br>
            <a:r>
              <a:rPr lang="en-US" sz="2400">
                <a:latin typeface="Calibri" charset="0"/>
              </a:rPr>
              <a:t>(Breitling et al. Jansen 2008 </a:t>
            </a:r>
            <a:r>
              <a:rPr lang="en-US" sz="2400" i="1">
                <a:latin typeface="Calibri" charset="0"/>
              </a:rPr>
              <a:t>PLoS Genetics</a:t>
            </a:r>
            <a:r>
              <a:rPr lang="en-US" sz="2400">
                <a:latin typeface="Calibri" charset="0"/>
              </a:rPr>
              <a:t>)</a:t>
            </a:r>
            <a:endParaRPr lang="en-US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E7F027-8C38-5646-8F78-558AD3CD3CE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804988"/>
            <a:ext cx="82454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2971801" y="2168525"/>
            <a:ext cx="304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524000" y="2017713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TextBox 10"/>
          <p:cNvSpPr txBox="1">
            <a:spLocks noChangeArrowheads="1"/>
          </p:cNvSpPr>
          <p:nvPr/>
        </p:nvSpPr>
        <p:spPr bwMode="auto">
          <a:xfrm>
            <a:off x="2057400" y="5675313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gene expression</a:t>
            </a:r>
          </a:p>
        </p:txBody>
      </p:sp>
      <p:sp>
        <p:nvSpPr>
          <p:cNvPr id="55305" name="TextBox 11"/>
          <p:cNvSpPr txBox="1">
            <a:spLocks noChangeArrowheads="1"/>
          </p:cNvSpPr>
          <p:nvPr/>
        </p:nvSpPr>
        <p:spPr bwMode="auto">
          <a:xfrm rot="-5400000">
            <a:off x="107157" y="2931319"/>
            <a:ext cx="74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strain</a:t>
            </a:r>
          </a:p>
        </p:txBody>
      </p:sp>
      <p:sp>
        <p:nvSpPr>
          <p:cNvPr id="55306" name="TextBox 12"/>
          <p:cNvSpPr txBox="1">
            <a:spLocks noChangeArrowheads="1"/>
          </p:cNvSpPr>
          <p:nvPr/>
        </p:nvSpPr>
        <p:spPr bwMode="auto">
          <a:xfrm>
            <a:off x="990600" y="5675313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marker</a:t>
            </a:r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1905000" y="13319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right way</a:t>
            </a:r>
          </a:p>
        </p:txBody>
      </p:sp>
      <p:sp>
        <p:nvSpPr>
          <p:cNvPr id="55308" name="TextBox 14"/>
          <p:cNvSpPr txBox="1">
            <a:spLocks noChangeArrowheads="1"/>
          </p:cNvSpPr>
          <p:nvPr/>
        </p:nvSpPr>
        <p:spPr bwMode="auto">
          <a:xfrm>
            <a:off x="7162800" y="1331913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wrong way</a:t>
            </a:r>
          </a:p>
        </p:txBody>
      </p:sp>
      <p:sp>
        <p:nvSpPr>
          <p:cNvPr id="55309" name="TextBox 15"/>
          <p:cNvSpPr txBox="1">
            <a:spLocks noChangeArrowheads="1"/>
          </p:cNvSpPr>
          <p:nvPr/>
        </p:nvSpPr>
        <p:spPr bwMode="auto">
          <a:xfrm>
            <a:off x="6400800" y="4532313"/>
            <a:ext cx="2224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break correlation</a:t>
            </a:r>
          </a:p>
          <a:p>
            <a:pPr eaLnBrk="1" hangingPunct="1"/>
            <a:r>
              <a:rPr lang="en-US" sz="1800"/>
              <a:t>between markers</a:t>
            </a:r>
          </a:p>
          <a:p>
            <a:pPr eaLnBrk="1" hangingPunct="1"/>
            <a:r>
              <a:rPr lang="en-US" sz="1800"/>
              <a:t>and traits</a:t>
            </a:r>
          </a:p>
          <a:p>
            <a:pPr eaLnBrk="1" hangingPunct="1"/>
            <a:r>
              <a:rPr lang="en-US" sz="1800"/>
              <a:t>	</a:t>
            </a:r>
            <a:r>
              <a:rPr lang="en-US" sz="1800" i="1"/>
              <a:t>but</a:t>
            </a:r>
          </a:p>
          <a:p>
            <a:pPr eaLnBrk="1" hangingPunct="1"/>
            <a:r>
              <a:rPr lang="en-US" sz="1800"/>
              <a:t>preserve correlation</a:t>
            </a:r>
          </a:p>
          <a:p>
            <a:pPr eaLnBrk="1" hangingPunct="1"/>
            <a:r>
              <a:rPr lang="en-US" sz="1800"/>
              <a:t>among traits</a:t>
            </a:r>
          </a:p>
        </p:txBody>
      </p:sp>
    </p:spTree>
    <p:extLst>
      <p:ext uri="{BB962C8B-B14F-4D97-AF65-F5344CB8AC3E}">
        <p14:creationId xmlns:p14="http://schemas.microsoft.com/office/powerpoint/2010/main" val="22112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Yeast study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120 individuals</a:t>
            </a:r>
          </a:p>
          <a:p>
            <a:r>
              <a:rPr lang="en-US" dirty="0">
                <a:latin typeface="Calibri" charset="0"/>
              </a:rPr>
              <a:t>6000 traits</a:t>
            </a:r>
          </a:p>
          <a:p>
            <a:r>
              <a:rPr lang="en-US" dirty="0">
                <a:latin typeface="Calibri" charset="0"/>
              </a:rPr>
              <a:t>250 markers</a:t>
            </a:r>
          </a:p>
          <a:p>
            <a:r>
              <a:rPr lang="en-US" dirty="0">
                <a:latin typeface="Calibri" charset="0"/>
              </a:rPr>
              <a:t>1000 permutations</a:t>
            </a:r>
          </a:p>
          <a:p>
            <a:r>
              <a:rPr lang="en-US" dirty="0">
                <a:latin typeface="Calibri" charset="0"/>
              </a:rPr>
              <a:t>1.8 * 10^10 linear </a:t>
            </a:r>
            <a:r>
              <a:rPr lang="en-US" dirty="0" smtClean="0">
                <a:latin typeface="Calibri" charset="0"/>
              </a:rPr>
              <a:t>models</a:t>
            </a:r>
          </a:p>
          <a:p>
            <a:r>
              <a:rPr lang="en-US" dirty="0">
                <a:latin typeface="Calibri" charset="0"/>
              </a:rPr>
              <a:t>d</a:t>
            </a:r>
            <a:r>
              <a:rPr lang="en-US" dirty="0" smtClean="0">
                <a:latin typeface="Calibri" charset="0"/>
              </a:rPr>
              <a:t>oable (barely) on a laptop</a:t>
            </a:r>
            <a:endParaRPr lang="en-US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898989"/>
                </a:solidFill>
                <a:latin typeface="Calibri" charset="0"/>
              </a:rPr>
              <a:t>2012 © Yandell</a:t>
            </a:r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3F7ADF-C1CC-7B48-B27B-A7C62C19D056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MSRC5</a:t>
            </a:r>
          </a:p>
        </p:txBody>
      </p:sp>
    </p:spTree>
    <p:extLst>
      <p:ext uri="{BB962C8B-B14F-4D97-AF65-F5344CB8AC3E}">
        <p14:creationId xmlns:p14="http://schemas.microsoft.com/office/powerpoint/2010/main" val="277744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Mouse study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500 individuals</a:t>
            </a:r>
          </a:p>
          <a:p>
            <a:r>
              <a:rPr lang="en-US" dirty="0">
                <a:latin typeface="Calibri" charset="0"/>
              </a:rPr>
              <a:t>30,000 traits * 6 tissues</a:t>
            </a:r>
          </a:p>
          <a:p>
            <a:r>
              <a:rPr lang="en-US" dirty="0">
                <a:latin typeface="Calibri" charset="0"/>
              </a:rPr>
              <a:t>2000 markers</a:t>
            </a:r>
          </a:p>
          <a:p>
            <a:r>
              <a:rPr lang="en-US" dirty="0">
                <a:latin typeface="Calibri" charset="0"/>
              </a:rPr>
              <a:t>1000 permutations</a:t>
            </a:r>
          </a:p>
          <a:p>
            <a:r>
              <a:rPr lang="en-US" dirty="0">
                <a:latin typeface="Calibri" charset="0"/>
              </a:rPr>
              <a:t>1.8 * 10^13 linear models</a:t>
            </a:r>
          </a:p>
          <a:p>
            <a:r>
              <a:rPr lang="en-US" dirty="0">
                <a:latin typeface="Calibri" charset="0"/>
              </a:rPr>
              <a:t>1000 x more than yeast </a:t>
            </a:r>
            <a:r>
              <a:rPr lang="en-US" dirty="0" smtClean="0">
                <a:latin typeface="Calibri" charset="0"/>
              </a:rPr>
              <a:t>study</a:t>
            </a:r>
          </a:p>
          <a:p>
            <a:r>
              <a:rPr lang="en-US" dirty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eed to parallelize</a:t>
            </a:r>
            <a:endParaRPr lang="en-US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898989"/>
                </a:solidFill>
                <a:latin typeface="Calibri" charset="0"/>
              </a:rPr>
              <a:t>2012 © Yandell</a:t>
            </a:r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59A570-4D7C-8A40-9379-B631FB9BE963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MSRC5</a:t>
            </a:r>
          </a:p>
        </p:txBody>
      </p:sp>
    </p:spTree>
    <p:extLst>
      <p:ext uri="{BB962C8B-B14F-4D97-AF65-F5344CB8AC3E}">
        <p14:creationId xmlns:p14="http://schemas.microsoft.com/office/powerpoint/2010/main" val="51899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>
                <a:latin typeface="Wingdings" charset="0"/>
                <a:cs typeface="Wingdings" charset="0"/>
                <a:sym typeface="Wingdings" charset="0"/>
              </a:rPr>
              <a:t>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CHTC mechanics </a:t>
            </a:r>
            <a:r>
              <a:rPr lang="en-US" dirty="0" smtClean="0">
                <a:latin typeface="Wingdings" charset="0"/>
                <a:cs typeface="Wingdings" charset="0"/>
                <a:sym typeface="Wingdings" charset="0"/>
              </a:rPr>
              <a:t></a:t>
            </a:r>
            <a:r>
              <a:rPr lang="en-US" dirty="0">
                <a:latin typeface="Wingdings" charset="0"/>
                <a:cs typeface="Wingdings" charset="0"/>
                <a:sym typeface="Wingdings" charset="0"/>
              </a:rPr>
              <a:t></a:t>
            </a:r>
            <a:endParaRPr lang="en-US" dirty="0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Jax SysGen: Yandell 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D37F-B8CE-8344-9F76-B3B20094E9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CHTC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figure out how to do small scale science</a:t>
            </a:r>
          </a:p>
          <a:p>
            <a:pPr marL="914400" lvl="1" indent="-514350"/>
            <a:r>
              <a:rPr lang="en-US" dirty="0" smtClean="0"/>
              <a:t>R code, then R package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iagram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Refactor code to </a:t>
            </a:r>
            <a:r>
              <a:rPr lang="en-US" dirty="0" smtClean="0"/>
              <a:t>scale up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 scale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Ramp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4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automate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ode breaks</a:t>
            </a:r>
          </a:p>
          <a:p>
            <a:pPr lvl="1"/>
            <a:r>
              <a:rPr lang="en-US" dirty="0" smtClean="0"/>
              <a:t>code improves (and breaks again)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breaks </a:t>
            </a:r>
            <a:r>
              <a:rPr lang="en-US" dirty="0" smtClean="0"/>
              <a:t>(typos, mistakes, etc.)</a:t>
            </a:r>
          </a:p>
          <a:p>
            <a:pPr lvl="1"/>
            <a:r>
              <a:rPr lang="en-US" dirty="0" smtClean="0"/>
              <a:t>data improves (new results, altered database) </a:t>
            </a:r>
          </a:p>
          <a:p>
            <a:r>
              <a:rPr lang="en-US" dirty="0" smtClean="0"/>
              <a:t>big </a:t>
            </a:r>
            <a:r>
              <a:rPr lang="en-US" dirty="0"/>
              <a:t>data is not </a:t>
            </a:r>
            <a:r>
              <a:rPr lang="en-US" dirty="0" smtClean="0"/>
              <a:t>static</a:t>
            </a:r>
          </a:p>
          <a:p>
            <a:r>
              <a:rPr lang="en-US" dirty="0" smtClean="0"/>
              <a:t>metadata </a:t>
            </a:r>
            <a:r>
              <a:rPr lang="en-US" dirty="0"/>
              <a:t>is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ersions</a:t>
            </a:r>
            <a:r>
              <a:rPr lang="en-US" dirty="0"/>
              <a:t>, annotation, ... </a:t>
            </a:r>
          </a:p>
        </p:txBody>
      </p:sp>
    </p:spTree>
    <p:extLst>
      <p:ext uri="{BB962C8B-B14F-4D97-AF65-F5344CB8AC3E}">
        <p14:creationId xmlns:p14="http://schemas.microsoft.com/office/powerpoint/2010/main" val="206639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figure out how to do</a:t>
            </a:r>
            <a:br>
              <a:rPr lang="en-US" dirty="0" smtClean="0"/>
            </a:br>
            <a:r>
              <a:rPr lang="en-US" dirty="0" smtClean="0"/>
              <a:t>small scale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uild R code pieces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 smtClean="0"/>
              <a:t>Rproject</a:t>
            </a:r>
            <a:r>
              <a:rPr lang="en-US" dirty="0" smtClean="0"/>
              <a:t> or </a:t>
            </a:r>
            <a:r>
              <a:rPr lang="en-US" dirty="0" err="1" smtClean="0"/>
              <a:t>emacs</a:t>
            </a:r>
            <a:r>
              <a:rPr lang="en-US" dirty="0" smtClean="0"/>
              <a:t> or …</a:t>
            </a:r>
          </a:p>
          <a:p>
            <a:r>
              <a:rPr lang="en-US" dirty="0"/>
              <a:t>o</a:t>
            </a:r>
            <a:r>
              <a:rPr lang="en-US" dirty="0" smtClean="0"/>
              <a:t>rganize as R package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 “Writing R Extensions” many times</a:t>
            </a:r>
          </a:p>
          <a:p>
            <a:r>
              <a:rPr lang="en-US" dirty="0"/>
              <a:t>d</a:t>
            </a:r>
            <a:r>
              <a:rPr lang="en-US" dirty="0" smtClean="0"/>
              <a:t>ocument, document, document</a:t>
            </a:r>
          </a:p>
          <a:p>
            <a:pPr lvl="1"/>
            <a:r>
              <a:rPr lang="en-US" dirty="0" smtClean="0"/>
              <a:t>## comments in code at all steps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prompt() and create function manual pages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 error checking with clear messages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vignette/markdown of example 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3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alculations for one set of data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trait: </a:t>
            </a:r>
            <a:r>
              <a:rPr lang="en-US" dirty="0" err="1" smtClean="0"/>
              <a:t>anova</a:t>
            </a:r>
            <a:r>
              <a:rPr lang="en-US" dirty="0" smtClean="0"/>
              <a:t> tests across many predictors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redictor = genotype at chromosome location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est statistic = log likelihood = LOD score</a:t>
            </a:r>
          </a:p>
          <a:p>
            <a:pPr lvl="1"/>
            <a:r>
              <a:rPr lang="en-US" dirty="0" smtClean="0"/>
              <a:t>repeat for 1000s of traits (= molecular signals)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ecord test statistic distribution for each predictor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nly need tail distribution</a:t>
            </a:r>
          </a:p>
          <a:p>
            <a:pPr lvl="2"/>
            <a:r>
              <a:rPr lang="en-US" dirty="0" smtClean="0"/>
              <a:t>maybe only number of traits above threshold</a:t>
            </a:r>
          </a:p>
          <a:p>
            <a:pPr lvl="1"/>
            <a:r>
              <a:rPr lang="en-US" dirty="0" smtClean="0"/>
              <a:t>find maximum by </a:t>
            </a:r>
            <a:r>
              <a:rPr lang="en-US" dirty="0" err="1" smtClean="0"/>
              <a:t>quantile</a:t>
            </a:r>
            <a:r>
              <a:rPr lang="en-US" dirty="0" smtClean="0"/>
              <a:t> across </a:t>
            </a:r>
            <a:r>
              <a:rPr lang="en-US" dirty="0" err="1" smtClean="0"/>
              <a:t>anova</a:t>
            </a:r>
            <a:r>
              <a:rPr lang="en-US" dirty="0" smtClean="0"/>
              <a:t> statistics</a:t>
            </a:r>
          </a:p>
          <a:p>
            <a:r>
              <a:rPr lang="en-US" dirty="0" smtClean="0"/>
              <a:t>do same for multiple (1000s) of permutations</a:t>
            </a:r>
          </a:p>
          <a:p>
            <a:r>
              <a:rPr lang="en-US" dirty="0"/>
              <a:t>e</a:t>
            </a:r>
            <a:r>
              <a:rPr lang="en-US" dirty="0" smtClean="0"/>
              <a:t>stimate permutation distribution (</a:t>
            </a:r>
            <a:r>
              <a:rPr lang="en-US" dirty="0" err="1" smtClean="0"/>
              <a:t>quantiles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4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efactor code </a:t>
            </a:r>
            <a:r>
              <a:rPr lang="en-US" smtClean="0"/>
              <a:t>to </a:t>
            </a:r>
            <a:r>
              <a:rPr lang="en-US" smtClean="0"/>
              <a:t>scale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80"/>
            <a:ext cx="8229600" cy="49696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verview mechanics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simple calls at top for later scheduling needs</a:t>
            </a:r>
          </a:p>
          <a:p>
            <a:pPr lvl="1"/>
            <a:r>
              <a:rPr lang="en-US" dirty="0" smtClean="0"/>
              <a:t>put parallel functions in their own file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ocument, document, document for you and others</a:t>
            </a:r>
          </a:p>
          <a:p>
            <a:r>
              <a:rPr lang="en-US" dirty="0" err="1" smtClean="0"/>
              <a:t>parallel.qtlhot</a:t>
            </a:r>
            <a:r>
              <a:rPr lang="en-US" dirty="0" smtClean="0"/>
              <a:t>(phase, index, …, </a:t>
            </a:r>
            <a:r>
              <a:rPr lang="en-US" dirty="0" err="1" smtClean="0"/>
              <a:t>dirpath</a:t>
            </a:r>
            <a:r>
              <a:rPr lang="en-US" dirty="0" smtClean="0"/>
              <a:t>=“.”)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master function to guide phases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phase has needed arguments, etc.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irpath</a:t>
            </a:r>
            <a:r>
              <a:rPr lang="en-US" dirty="0" smtClean="0"/>
              <a:t> useful for testing, but use “.” for CHTC sandboxes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arallel.error</a:t>
            </a:r>
            <a:r>
              <a:rPr lang="en-US" dirty="0" smtClean="0"/>
              <a:t>(number, phase, index)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“</a:t>
            </a:r>
            <a:r>
              <a:rPr lang="en-US" dirty="0" err="1" smtClean="0"/>
              <a:t>RESULT.phase.index</a:t>
            </a:r>
            <a:r>
              <a:rPr lang="en-US" dirty="0" smtClean="0"/>
              <a:t>” file with number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arallel.message</a:t>
            </a:r>
            <a:r>
              <a:rPr lang="en-US" dirty="0" smtClean="0"/>
              <a:t>(number)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utput informative message (0 = “OK”)</a:t>
            </a:r>
          </a:p>
          <a:p>
            <a:r>
              <a:rPr lang="en-US" dirty="0" err="1"/>
              <a:t>q</a:t>
            </a:r>
            <a:r>
              <a:rPr lang="en-US" dirty="0" err="1" smtClean="0"/>
              <a:t>tlhot.phaseN</a:t>
            </a:r>
            <a:r>
              <a:rPr lang="en-US" dirty="0" smtClean="0"/>
              <a:t>(</a:t>
            </a:r>
            <a:r>
              <a:rPr lang="en-US" dirty="0" err="1" smtClean="0"/>
              <a:t>dirpath</a:t>
            </a:r>
            <a:r>
              <a:rPr lang="en-US" dirty="0" smtClean="0"/>
              <a:t>, index, …)</a:t>
            </a:r>
          </a:p>
          <a:p>
            <a:pPr lvl="1"/>
            <a:r>
              <a:rPr lang="en-US" dirty="0" smtClean="0"/>
              <a:t>N = phase number</a:t>
            </a:r>
          </a:p>
          <a:p>
            <a:pPr lvl="1"/>
            <a:r>
              <a:rPr lang="en-US" dirty="0" smtClean="0"/>
              <a:t>called by </a:t>
            </a:r>
            <a:r>
              <a:rPr lang="en-US" dirty="0" err="1" smtClean="0"/>
              <a:t>parallel.qtlhot</a:t>
            </a:r>
            <a:r>
              <a:rPr lang="en-US" dirty="0" smtClean="0"/>
              <a:t>(), hidden from user except N=0</a:t>
            </a:r>
          </a:p>
        </p:txBody>
      </p:sp>
    </p:spTree>
    <p:extLst>
      <p:ext uri="{BB962C8B-B14F-4D97-AF65-F5344CB8AC3E}">
        <p14:creationId xmlns:p14="http://schemas.microsoft.com/office/powerpoint/2010/main" val="308398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cience</a:t>
            </a:r>
          </a:p>
          <a:p>
            <a:pPr lvl="1"/>
            <a:r>
              <a:rPr lang="en-US" dirty="0" smtClean="0"/>
              <a:t>Fisher permutation on correlated tests &amp; traits</a:t>
            </a:r>
          </a:p>
          <a:p>
            <a:pPr lvl="1"/>
            <a:r>
              <a:rPr lang="en-US" dirty="0" smtClean="0"/>
              <a:t>DAG causal tests using genetics</a:t>
            </a:r>
          </a:p>
          <a:p>
            <a:r>
              <a:rPr lang="en-US" dirty="0"/>
              <a:t>m</a:t>
            </a:r>
            <a:r>
              <a:rPr lang="en-US" dirty="0" smtClean="0"/>
              <a:t>echanics of scaling up calculations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ewrite R for parallel steps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rganize shell scripts to schedule jobs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rocess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6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arallel phases</a:t>
            </a:r>
            <a:br>
              <a:rPr lang="en-US" dirty="0" smtClean="0"/>
            </a:br>
            <a:r>
              <a:rPr lang="en-US" sz="2700" dirty="0" err="1" smtClean="0"/>
              <a:t>qtlhot.phaseN</a:t>
            </a:r>
            <a:r>
              <a:rPr lang="en-US" sz="2700" dirty="0" smtClean="0"/>
              <a:t>(</a:t>
            </a:r>
            <a:r>
              <a:rPr lang="en-US" sz="2700" dirty="0" err="1" smtClean="0"/>
              <a:t>dirpath</a:t>
            </a:r>
            <a:r>
              <a:rPr lang="en-US" sz="2700" dirty="0" smtClean="0"/>
              <a:t>, index, …)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0: initialization (for scheduling before CHTC)</a:t>
            </a:r>
          </a:p>
          <a:p>
            <a:pPr marL="0" indent="0">
              <a:buNone/>
            </a:pPr>
            <a:r>
              <a:rPr lang="en-US" dirty="0" smtClean="0"/>
              <a:t>1: setup objects needed in phase 2 (one processor)</a:t>
            </a:r>
          </a:p>
          <a:p>
            <a:pPr lvl="1"/>
            <a:r>
              <a:rPr lang="en-US" dirty="0" smtClean="0"/>
              <a:t>read raw 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 useful stuff (random sequence for </a:t>
            </a:r>
            <a:r>
              <a:rPr lang="en-US" b="1" dirty="0" smtClean="0"/>
              <a:t>index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write Phase1.RData object</a:t>
            </a:r>
          </a:p>
          <a:p>
            <a:pPr marL="0" indent="0">
              <a:buNone/>
            </a:pPr>
            <a:r>
              <a:rPr lang="en-US" dirty="0" smtClean="0"/>
              <a:t>2: map phase: parallel permutation (send to CHTC sandboxes)</a:t>
            </a:r>
          </a:p>
          <a:p>
            <a:pPr lvl="1"/>
            <a:r>
              <a:rPr lang="en-US" dirty="0" smtClean="0"/>
              <a:t>load Phase1.RData object</a:t>
            </a:r>
          </a:p>
          <a:p>
            <a:pPr lvl="1"/>
            <a:r>
              <a:rPr lang="en-US" dirty="0" smtClean="0"/>
              <a:t>permute or otherwise shuffle as needed using </a:t>
            </a:r>
            <a:r>
              <a:rPr lang="en-US" b="1" dirty="0" smtClean="0"/>
              <a:t>index</a:t>
            </a:r>
          </a:p>
          <a:p>
            <a:pPr lvl="1"/>
            <a:r>
              <a:rPr lang="en-US" dirty="0" smtClean="0"/>
              <a:t>do calculations for one set of data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Phase2.</a:t>
            </a:r>
            <a:r>
              <a:rPr lang="en-US" b="1" dirty="0" smtClean="0"/>
              <a:t>index</a:t>
            </a:r>
            <a:r>
              <a:rPr lang="en-US" dirty="0" smtClean="0"/>
              <a:t>.RData objects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: reduce phase: merge permutations (one processor)</a:t>
            </a:r>
          </a:p>
          <a:p>
            <a:pPr lvl="1"/>
            <a:r>
              <a:rPr lang="en-US" dirty="0" smtClean="0"/>
              <a:t>load Phase1.RData object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oop through Phase2.*.</a:t>
            </a:r>
            <a:r>
              <a:rPr lang="en-US" dirty="0" err="1" smtClean="0"/>
              <a:t>RData</a:t>
            </a:r>
            <a:r>
              <a:rPr lang="en-US" dirty="0" smtClean="0"/>
              <a:t> objects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Phase3.RData object</a:t>
            </a:r>
          </a:p>
        </p:txBody>
      </p:sp>
    </p:spTree>
    <p:extLst>
      <p:ext uri="{BB962C8B-B14F-4D97-AF65-F5344CB8AC3E}">
        <p14:creationId xmlns:p14="http://schemas.microsoft.com/office/powerpoint/2010/main" val="206589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oar.stat.wisc.edu/condorruns/qtlhot/208/2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Bitstream Vera Sans" charset="0"/>
              </a:rPr>
              <a:t>CHTC use: one “small”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7848600" cy="24685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Open Science Grid </a:t>
            </a:r>
            <a:r>
              <a:rPr lang="en-US" dirty="0" err="1" smtClean="0">
                <a:ea typeface="+mn-ea"/>
              </a:rPr>
              <a:t>Glidein</a:t>
            </a:r>
            <a:r>
              <a:rPr lang="en-US" dirty="0" smtClean="0">
                <a:ea typeface="+mn-ea"/>
              </a:rPr>
              <a:t> Usage (4 </a:t>
            </a:r>
            <a:r>
              <a:rPr lang="en-US" dirty="0" err="1" smtClean="0">
                <a:ea typeface="+mn-ea"/>
              </a:rPr>
              <a:t>feb</a:t>
            </a:r>
            <a:r>
              <a:rPr lang="en-US" dirty="0" smtClean="0">
                <a:ea typeface="+mn-ea"/>
              </a:rPr>
              <a:t> 2012)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1379538" algn="r"/>
                <a:tab pos="3208338" algn="r"/>
                <a:tab pos="5084763" algn="r"/>
                <a:tab pos="6865938" algn="r"/>
              </a:tabLst>
              <a:defRPr/>
            </a:pPr>
            <a:r>
              <a:rPr lang="en-US" dirty="0" smtClean="0">
                <a:ea typeface="+mn-ea"/>
              </a:rPr>
              <a:t>	group			hours	percent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1379538" algn="r"/>
                <a:tab pos="3208338" algn="r"/>
                <a:tab pos="5084763" algn="r"/>
                <a:tab pos="6865938" algn="r"/>
              </a:tabLst>
              <a:defRPr/>
            </a:pPr>
            <a:r>
              <a:rPr lang="en-US" dirty="0" smtClean="0">
                <a:ea typeface="+mn-ea"/>
              </a:rPr>
              <a:t>1	BMRB 		10710.3	73.49% 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1379538" algn="r"/>
                <a:tab pos="3208338" algn="r"/>
                <a:tab pos="5084763" algn="r"/>
                <a:tab pos="6865938" algn="r"/>
              </a:tabLst>
              <a:defRPr/>
            </a:pPr>
            <a:r>
              <a:rPr lang="en-US" dirty="0" smtClean="0">
                <a:ea typeface="+mn-ea"/>
              </a:rPr>
              <a:t>2 </a:t>
            </a:r>
            <a:r>
              <a:rPr lang="en-US" dirty="0" err="1" smtClean="0">
                <a:ea typeface="+mn-ea"/>
              </a:rPr>
              <a:t>Biochem_Attie</a:t>
            </a:r>
            <a:r>
              <a:rPr lang="en-US" dirty="0" smtClean="0">
                <a:ea typeface="+mn-ea"/>
              </a:rPr>
              <a:t>		3660.2	25.11% 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1379538" algn="r"/>
                <a:tab pos="3208338" algn="r"/>
                <a:tab pos="5084763" algn="r"/>
                <a:tab pos="6865938" algn="r"/>
              </a:tabLst>
              <a:defRPr/>
            </a:pPr>
            <a:r>
              <a:rPr lang="en-US" dirty="0" smtClean="0">
                <a:ea typeface="+mn-ea"/>
              </a:rPr>
              <a:t>3 </a:t>
            </a:r>
            <a:r>
              <a:rPr lang="en-US" dirty="0" err="1" smtClean="0">
                <a:ea typeface="+mn-ea"/>
              </a:rPr>
              <a:t>Statistics_Wahba</a:t>
            </a:r>
            <a:r>
              <a:rPr lang="en-US" dirty="0" smtClean="0">
                <a:ea typeface="+mn-ea"/>
              </a:rPr>
              <a:t>		178.5	1.22%</a:t>
            </a:r>
            <a:endParaRPr lang="en-US" dirty="0">
              <a:ea typeface="+mn-ea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Monsanto: Yandell © 2012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4F77776E-0BB2-C84E-8DFE-CD1FC480E03B}" type="slidenum">
              <a:rPr lang="en-US" sz="1400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 of map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CHTC runs that are ~2 hours</a:t>
            </a:r>
          </a:p>
          <a:p>
            <a:r>
              <a:rPr lang="en-US" dirty="0"/>
              <a:t>i</a:t>
            </a:r>
            <a:r>
              <a:rPr lang="en-US" dirty="0" smtClean="0"/>
              <a:t>f longer, break up into smaller chunks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eep track of randomization sequence, etc.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 merge into R code or </a:t>
            </a:r>
            <a:r>
              <a:rPr lang="en-US" dirty="0" err="1" smtClean="0"/>
              <a:t>DAGman</a:t>
            </a:r>
            <a:r>
              <a:rPr lang="en-US" dirty="0" smtClean="0"/>
              <a:t> scheme</a:t>
            </a:r>
          </a:p>
          <a:p>
            <a:r>
              <a:rPr lang="en-US" dirty="0"/>
              <a:t>i</a:t>
            </a:r>
            <a:r>
              <a:rPr lang="en-US" dirty="0" smtClean="0"/>
              <a:t>f shorter, combine sets as series</a:t>
            </a:r>
          </a:p>
          <a:p>
            <a:pPr lvl="1"/>
            <a:r>
              <a:rPr lang="en-US" dirty="0" smtClean="0"/>
              <a:t>1000 runs of 10 sets rather than 10,000 small runs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R code to organize objects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5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 of reduce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ach map phase run may have sizeable object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have subtle summaries needed across runs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don’t yet know what you want to save</a:t>
            </a:r>
          </a:p>
          <a:p>
            <a:r>
              <a:rPr lang="en-US" dirty="0"/>
              <a:t>s</a:t>
            </a:r>
            <a:r>
              <a:rPr lang="en-US" dirty="0" smtClean="0"/>
              <a:t>ummarize but don’t throw out checkpoints</a:t>
            </a:r>
          </a:p>
          <a:p>
            <a:r>
              <a:rPr lang="en-US" dirty="0"/>
              <a:t>t</a:t>
            </a:r>
            <a:r>
              <a:rPr lang="en-US" dirty="0" smtClean="0"/>
              <a:t>est each phase as you go in modular way</a:t>
            </a:r>
          </a:p>
          <a:p>
            <a:r>
              <a:rPr lang="en-US" dirty="0"/>
              <a:t>w</a:t>
            </a:r>
            <a:r>
              <a:rPr lang="en-US" dirty="0" smtClean="0"/>
              <a:t>hen satisfied, remove big unneeded objects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ave space on submit node (fills quickly)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ecide what you need to keep longer term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often rerun CHTC if need to reproduce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hase 0 CHTC initialization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 a script! document steps!</a:t>
            </a:r>
          </a:p>
          <a:p>
            <a:pPr marL="457200" lvl="1" indent="0">
              <a:buNone/>
            </a:pPr>
            <a:r>
              <a:rPr lang="en-US" dirty="0" smtClean="0"/>
              <a:t>./R --no-save --</a:t>
            </a:r>
            <a:r>
              <a:rPr lang="en-US" dirty="0" err="1" smtClean="0"/>
              <a:t>args</a:t>
            </a:r>
            <a:r>
              <a:rPr lang="en-US" dirty="0" smtClean="0"/>
              <a:t> islet Male m2 &lt; SOAR.args0.R</a:t>
            </a:r>
          </a:p>
          <a:p>
            <a:r>
              <a:rPr lang="en-US" dirty="0"/>
              <a:t>m</a:t>
            </a:r>
            <a:r>
              <a:rPr lang="en-US" dirty="0" smtClean="0"/>
              <a:t>ay have to combine multiple data sources</a:t>
            </a:r>
          </a:p>
          <a:p>
            <a:r>
              <a:rPr lang="en-US" dirty="0"/>
              <a:t>r</a:t>
            </a:r>
            <a:r>
              <a:rPr lang="en-US" dirty="0" smtClean="0"/>
              <a:t>educe object size to minimal needed</a:t>
            </a:r>
          </a:p>
          <a:p>
            <a:r>
              <a:rPr lang="en-US" dirty="0"/>
              <a:t>c</a:t>
            </a:r>
            <a:r>
              <a:rPr lang="en-US" dirty="0" smtClean="0"/>
              <a:t>reate local folder with subfolders for CHTC</a:t>
            </a:r>
          </a:p>
          <a:p>
            <a:r>
              <a:rPr lang="en-US" dirty="0" smtClean="0"/>
              <a:t>move objects into place</a:t>
            </a:r>
          </a:p>
          <a:p>
            <a:r>
              <a:rPr lang="en-US" dirty="0"/>
              <a:t>c</a:t>
            </a:r>
            <a:r>
              <a:rPr lang="en-US" dirty="0" smtClean="0"/>
              <a:t>opy folder to submit node</a:t>
            </a:r>
          </a:p>
          <a:p>
            <a:r>
              <a:rPr lang="en-US" dirty="0"/>
              <a:t>s</a:t>
            </a:r>
            <a:r>
              <a:rPr lang="en-US" dirty="0" smtClean="0"/>
              <a:t>ubmit job to CHTC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4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nitialization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./R --no-save --</a:t>
            </a:r>
            <a:r>
              <a:rPr lang="en-US" dirty="0" err="1" smtClean="0"/>
              <a:t>args</a:t>
            </a:r>
            <a:r>
              <a:rPr lang="en-US" dirty="0" smtClean="0"/>
              <a:t> islet Male m2 &lt; SOAR.args0.R</a:t>
            </a:r>
          </a:p>
          <a:p>
            <a:pPr marL="0" indent="0">
              <a:buNone/>
            </a:pPr>
            <a:r>
              <a:rPr lang="en-US" dirty="0" smtClean="0"/>
              <a:t>Contents of SOAR.args0.R: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commandArgs</a:t>
            </a:r>
            <a:r>
              <a:rPr lang="en-US" sz="2400" b="1" dirty="0" smtClean="0">
                <a:latin typeface="Courier"/>
                <a:cs typeface="Courier"/>
              </a:rPr>
              <a:t>(TRUE)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tissue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[1]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subset.sex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[2]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runnum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[3]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## SOAR.phase0.R does the initialization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source(”SOAR.phase0.R")</a:t>
            </a:r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201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ost-CHTC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script! document steps!</a:t>
            </a:r>
          </a:p>
          <a:p>
            <a:r>
              <a:rPr lang="en-US" dirty="0" smtClean="0"/>
              <a:t>keep track of CHTC submit job ID</a:t>
            </a:r>
          </a:p>
          <a:p>
            <a:r>
              <a:rPr lang="en-US" dirty="0"/>
              <a:t>c</a:t>
            </a:r>
            <a:r>
              <a:rPr lang="en-US" dirty="0" smtClean="0"/>
              <a:t>heck that final object is there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backup plan to do phase 3 offline</a:t>
            </a:r>
          </a:p>
          <a:p>
            <a:r>
              <a:rPr lang="en-US" dirty="0" smtClean="0"/>
              <a:t>load Phase3.RData object</a:t>
            </a:r>
          </a:p>
          <a:p>
            <a:r>
              <a:rPr lang="en-US" dirty="0" smtClean="0"/>
              <a:t>do post-processing, plots, summaries</a:t>
            </a:r>
          </a:p>
          <a:p>
            <a:r>
              <a:rPr lang="en-US" dirty="0"/>
              <a:t>s</a:t>
            </a:r>
            <a:r>
              <a:rPr lang="en-US" dirty="0" smtClean="0"/>
              <a:t>ave useful stuff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ost-processing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./R --no-save --</a:t>
            </a:r>
            <a:r>
              <a:rPr lang="en-US" dirty="0" err="1" smtClean="0"/>
              <a:t>args</a:t>
            </a:r>
            <a:r>
              <a:rPr lang="en-US" dirty="0" smtClean="0"/>
              <a:t> islet Male m2 209 &lt; SOAR.args1.R</a:t>
            </a:r>
          </a:p>
          <a:p>
            <a:pPr marL="0" indent="0">
              <a:buNone/>
            </a:pPr>
            <a:r>
              <a:rPr lang="en-US" dirty="0" smtClean="0"/>
              <a:t>Contents of SOAR.args1.R: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commandArgs</a:t>
            </a:r>
            <a:r>
              <a:rPr lang="en-US" sz="2400" b="1" dirty="0" smtClean="0">
                <a:latin typeface="Courier"/>
                <a:cs typeface="Courier"/>
              </a:rPr>
              <a:t>(TRUE)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tissue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[1]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subset.sex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[2]</a:t>
            </a:r>
          </a:p>
          <a:p>
            <a:pPr marL="400050" lvl="1" indent="0"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runnum</a:t>
            </a:r>
            <a:r>
              <a:rPr lang="en-US" sz="2400" b="1" dirty="0" smtClean="0">
                <a:latin typeface="Courier"/>
                <a:cs typeface="Courier"/>
              </a:rPr>
              <a:t>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[3]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j</a:t>
            </a:r>
            <a:r>
              <a:rPr lang="en-US" sz="2400" b="1" dirty="0" smtClean="0">
                <a:latin typeface="Courier"/>
                <a:cs typeface="Courier"/>
              </a:rPr>
              <a:t>ob &lt;- </a:t>
            </a:r>
            <a:r>
              <a:rPr lang="en-US" sz="2400" b="1" dirty="0" err="1" smtClean="0">
                <a:latin typeface="Courier"/>
                <a:cs typeface="Courier"/>
              </a:rPr>
              <a:t>args</a:t>
            </a:r>
            <a:r>
              <a:rPr lang="en-US" sz="2400" b="1" dirty="0" smtClean="0">
                <a:latin typeface="Courier"/>
                <a:cs typeface="Courier"/>
              </a:rPr>
              <a:t>[4]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## </a:t>
            </a:r>
            <a:r>
              <a:rPr lang="en-US" sz="2400" b="1" dirty="0" err="1" smtClean="0">
                <a:latin typeface="Courier"/>
                <a:cs typeface="Courier"/>
              </a:rPr>
              <a:t>SOAR.post.R</a:t>
            </a:r>
            <a:r>
              <a:rPr lang="en-US" sz="2400" b="1" dirty="0" smtClean="0">
                <a:latin typeface="Courier"/>
                <a:cs typeface="Courier"/>
              </a:rPr>
              <a:t> does the post processing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source(”</a:t>
            </a:r>
            <a:r>
              <a:rPr lang="en-US" sz="2400" b="1" dirty="0" err="1" smtClean="0">
                <a:latin typeface="Courier"/>
                <a:cs typeface="Courier"/>
              </a:rPr>
              <a:t>SOAR.post.R</a:t>
            </a:r>
            <a:r>
              <a:rPr lang="en-US" sz="2400" b="1" dirty="0" smtClean="0">
                <a:latin typeface="Courier"/>
                <a:cs typeface="Courier"/>
              </a:rPr>
              <a:t>")</a:t>
            </a:r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62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895600" y="9906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sz="4400">
                <a:solidFill>
                  <a:srgbClr val="000000"/>
                </a:solidFill>
              </a:rPr>
              <a:t>Breitling Method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 hangingPunct="1"/>
            <a:r>
              <a:rPr lang="es-ES" sz="1200">
                <a:solidFill>
                  <a:srgbClr val="898989"/>
                </a:solidFill>
                <a:latin typeface="Calibri" charset="0"/>
              </a:rPr>
              <a:t>2012 © Yandell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algn="r" eaLnBrk="1" hangingPunct="1"/>
            <a:fld id="{F8A68986-E883-0243-89CB-F573C25E493F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MSRC5</a:t>
            </a:r>
          </a:p>
        </p:txBody>
      </p:sp>
      <p:sp>
        <p:nvSpPr>
          <p:cNvPr id="2560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9EB50BF3-3079-3E4D-8C67-1148CE869433}" type="slidenum">
              <a:rPr lang="en-US" sz="1400">
                <a:solidFill>
                  <a:srgbClr val="000000"/>
                </a:solidFill>
              </a:rPr>
              <a:pPr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608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Monsanto: Yandell © 2012</a:t>
            </a:r>
          </a:p>
        </p:txBody>
      </p:sp>
    </p:spTree>
    <p:extLst>
      <p:ext uri="{BB962C8B-B14F-4D97-AF65-F5344CB8AC3E}">
        <p14:creationId xmlns:p14="http://schemas.microsoft.com/office/powerpoint/2010/main" val="3358902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438400" cy="6202362"/>
          </a:xfrm>
        </p:spPr>
        <p:txBody>
          <a:bodyPr/>
          <a:lstStyle/>
          <a:p>
            <a:r>
              <a:rPr lang="en-US" sz="3600">
                <a:latin typeface="Times New Roman" charset="0"/>
                <a:cs typeface="Bitstream Vera Sans" charset="0"/>
              </a:rPr>
              <a:t>Brietling et al (2008) hotspot size thresholds</a:t>
            </a:r>
            <a:br>
              <a:rPr lang="en-US" sz="3600">
                <a:latin typeface="Times New Roman" charset="0"/>
                <a:cs typeface="Bitstream Vera Sans" charset="0"/>
              </a:rPr>
            </a:br>
            <a:r>
              <a:rPr lang="en-US" sz="3200">
                <a:latin typeface="Times New Roman" charset="0"/>
                <a:cs typeface="Bitstream Vera Sans" charset="0"/>
              </a:rPr>
              <a:t>from permutations</a:t>
            </a:r>
            <a:endParaRPr lang="en-US" sz="3600">
              <a:latin typeface="Times New Roman" charset="0"/>
              <a:cs typeface="Bitstream Vera Sans" charset="0"/>
            </a:endParaRP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s-ES" sz="1400">
                <a:solidFill>
                  <a:srgbClr val="000000"/>
                </a:solidFill>
              </a:rPr>
              <a:t>Monsanto: Yandell © 2012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5682E209-4846-264E-AEF9-53D404BDAA88}" type="slidenum">
              <a:rPr lang="en-US" sz="1400">
                <a:solidFill>
                  <a:srgbClr val="000000"/>
                </a:solidFill>
              </a:rPr>
              <a:pPr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04800"/>
            <a:ext cx="61610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>
                <a:latin typeface="Wingdings" charset="0"/>
                <a:cs typeface="Wingdings" charset="0"/>
                <a:sym typeface="Wingdings" charset="0"/>
              </a:rPr>
              <a:t></a:t>
            </a:r>
            <a:r>
              <a:rPr lang="en-US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hotspots</a:t>
            </a:r>
            <a:r>
              <a:rPr lang="en-US">
                <a:latin typeface="Calibri" charset="0"/>
              </a:rPr>
              <a:t> </a:t>
            </a:r>
            <a:r>
              <a:rPr lang="en-US">
                <a:latin typeface="Wingdings" charset="0"/>
                <a:cs typeface="Wingdings" charset="0"/>
                <a:sym typeface="Wingdings" charset="0"/>
              </a:rPr>
              <a:t></a:t>
            </a:r>
            <a:endParaRPr lang="en-US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Jax SysGen: Yandell 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3D37F-B8CE-8344-9F76-B3B20094E9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9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quality vs. quantity in hotspots</a:t>
            </a:r>
            <a:br>
              <a:rPr lang="en-US">
                <a:latin typeface="Calibri" charset="0"/>
              </a:rPr>
            </a:br>
            <a:r>
              <a:rPr lang="en-US" sz="3600">
                <a:latin typeface="Calibri" charset="0"/>
              </a:rPr>
              <a:t>(Chaibub Neto et al. 2012 </a:t>
            </a:r>
            <a:r>
              <a:rPr lang="en-US" sz="3600" i="1">
                <a:latin typeface="Calibri" charset="0"/>
              </a:rPr>
              <a:t>Genetics</a:t>
            </a:r>
            <a:r>
              <a:rPr lang="en-US" sz="3600">
                <a:latin typeface="Calibri" charset="0"/>
              </a:rPr>
              <a:t>)</a:t>
            </a:r>
            <a:endParaRPr lang="en-US">
              <a:latin typeface="Calibri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detect single trait with very large LOD</a:t>
            </a:r>
          </a:p>
          <a:p>
            <a:pPr lvl="1"/>
            <a:r>
              <a:rPr lang="en-US">
                <a:latin typeface="Calibri" charset="0"/>
              </a:rPr>
              <a:t>control FWER across genome </a:t>
            </a:r>
            <a:r>
              <a:rPr lang="en-US" i="1">
                <a:latin typeface="Calibri" charset="0"/>
              </a:rPr>
              <a:t>and </a:t>
            </a:r>
            <a:r>
              <a:rPr lang="en-US">
                <a:latin typeface="Calibri" charset="0"/>
              </a:rPr>
              <a:t>all traits</a:t>
            </a:r>
          </a:p>
          <a:p>
            <a:r>
              <a:rPr lang="en-US">
                <a:latin typeface="Calibri" charset="0"/>
              </a:rPr>
              <a:t>find small hotspots with very significant traits</a:t>
            </a:r>
          </a:p>
          <a:p>
            <a:pPr lvl="1"/>
            <a:r>
              <a:rPr lang="en-US">
                <a:latin typeface="Calibri" charset="0"/>
              </a:rPr>
              <a:t>all traits have large LODs at same locus</a:t>
            </a:r>
          </a:p>
          <a:p>
            <a:pPr lvl="1"/>
            <a:r>
              <a:rPr lang="en-US">
                <a:latin typeface="Calibri" charset="0"/>
              </a:rPr>
              <a:t>maybe one strongly disrupted signal pathway?</a:t>
            </a:r>
          </a:p>
          <a:p>
            <a:r>
              <a:rPr lang="en-US">
                <a:latin typeface="Calibri" charset="0"/>
              </a:rPr>
              <a:t>use sliding LOD threshold across hotspot sizes</a:t>
            </a:r>
          </a:p>
          <a:p>
            <a:pPr lvl="1"/>
            <a:r>
              <a:rPr lang="en-US">
                <a:latin typeface="Calibri" charset="0"/>
              </a:rPr>
              <a:t>small LOD threshold (~4) for large hotspots</a:t>
            </a:r>
          </a:p>
          <a:p>
            <a:pPr lvl="1"/>
            <a:r>
              <a:rPr lang="en-US">
                <a:latin typeface="Calibri" charset="0"/>
              </a:rPr>
              <a:t>large LOD threshold (~8) for small hotspots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0BBAB0-191A-AE45-B48D-9FFC9591705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Bitstream Vera Sans" charset="0"/>
              </a:rPr>
              <a:t>rethinking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67638" cy="4186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000">
                <a:latin typeface="Times New Roman" charset="0"/>
                <a:cs typeface="Bitstream Vera Sans" charset="0"/>
              </a:rPr>
              <a:t>For a hotspots of size </a:t>
            </a:r>
            <a:r>
              <a:rPr lang="en-US" sz="3000" i="1">
                <a:latin typeface="Times New Roman" charset="0"/>
                <a:cs typeface="Bitstream Vera Sans" charset="0"/>
              </a:rPr>
              <a:t>N</a:t>
            </a:r>
            <a:r>
              <a:rPr lang="en-US" sz="3000">
                <a:latin typeface="Times New Roman" charset="0"/>
                <a:cs typeface="Bitstream Vera Sans" charset="0"/>
              </a:rPr>
              <a:t>, what threshold </a:t>
            </a:r>
            <a:r>
              <a:rPr lang="en-US" sz="3000" i="1">
                <a:latin typeface="Times New Roman" charset="0"/>
                <a:cs typeface="Bitstream Vera Sans" charset="0"/>
              </a:rPr>
              <a:t>T</a:t>
            </a:r>
            <a:r>
              <a:rPr lang="en-US" sz="3000">
                <a:latin typeface="Times New Roman" charset="0"/>
                <a:cs typeface="Bitstream Vera Sans" charset="0"/>
              </a:rPr>
              <a:t>(</a:t>
            </a:r>
            <a:r>
              <a:rPr lang="en-US" sz="3000" i="1">
                <a:latin typeface="Times New Roman" charset="0"/>
                <a:cs typeface="Bitstream Vera Sans" charset="0"/>
              </a:rPr>
              <a:t>N</a:t>
            </a:r>
            <a:r>
              <a:rPr lang="en-US" sz="3000">
                <a:latin typeface="Times New Roman" charset="0"/>
                <a:cs typeface="Bitstream Vera Sans" charset="0"/>
              </a:rPr>
              <a:t>) is just large enough to declare 5% significance?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3000" i="1">
                <a:latin typeface="Times New Roman" charset="0"/>
                <a:cs typeface="Bitstream Vera Sans" charset="0"/>
              </a:rPr>
              <a:t>N = 1 </a:t>
            </a:r>
            <a:r>
              <a:rPr lang="en-US" sz="3000">
                <a:latin typeface="Times New Roman" charset="0"/>
                <a:cs typeface="Bitstream Vera Sans" charset="0"/>
              </a:rPr>
              <a:t>(single trait)</a:t>
            </a:r>
            <a:endParaRPr lang="en-US" sz="3000" i="1">
              <a:latin typeface="Times New Roman" charset="0"/>
              <a:cs typeface="Bitstream Vera Sans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600">
                <a:latin typeface="Times New Roman" charset="0"/>
                <a:ea typeface="Bitstream Vera Sans" charset="0"/>
                <a:cs typeface="Bitstream Vera Sans" charset="0"/>
              </a:rPr>
              <a:t>What threshold </a:t>
            </a:r>
            <a:r>
              <a:rPr lang="en-US" sz="2600" i="1">
                <a:latin typeface="Times New Roman" charset="0"/>
                <a:ea typeface="Bitstream Vera Sans" charset="0"/>
                <a:cs typeface="Bitstream Vera Sans" charset="0"/>
              </a:rPr>
              <a:t>T</a:t>
            </a:r>
            <a:r>
              <a:rPr lang="en-US" sz="2600">
                <a:latin typeface="Times New Roman" charset="0"/>
                <a:ea typeface="Bitstream Vera Sans" charset="0"/>
                <a:cs typeface="Bitstream Vera Sans" charset="0"/>
              </a:rPr>
              <a:t>(1) is needed to declare any single peak significant?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600">
                <a:latin typeface="Times New Roman" charset="0"/>
                <a:ea typeface="Bitstream Vera Sans" charset="0"/>
                <a:cs typeface="Bitstream Vera Sans" charset="0"/>
              </a:rPr>
              <a:t>valid across all traits and whole genome</a:t>
            </a:r>
          </a:p>
          <a:p>
            <a:pPr>
              <a:lnSpc>
                <a:spcPct val="80000"/>
              </a:lnSpc>
            </a:pPr>
            <a:endParaRPr lang="en-US" sz="2400">
              <a:latin typeface="Times New Roman" charset="0"/>
              <a:cs typeface="Bitstream Vera Sans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charset="0"/>
                <a:cs typeface="Bitstream Vera Sans" charset="0"/>
              </a:rPr>
              <a:t>Chaibub Neto E, Keller MP, Broman AF, Attie AD, Jansen RC, Broman KW, Yandell BS, Quantile-based permutation thresholds for QTL hotspots. </a:t>
            </a:r>
            <a:r>
              <a:rPr lang="en-US" sz="2400" i="1">
                <a:latin typeface="Times New Roman" charset="0"/>
                <a:cs typeface="Bitstream Vera Sans" charset="0"/>
              </a:rPr>
              <a:t>Genetics</a:t>
            </a:r>
            <a:r>
              <a:rPr lang="en-US" sz="2400">
                <a:latin typeface="Times New Roman" charset="0"/>
                <a:cs typeface="Bitstream Vera Sans" charset="0"/>
              </a:rPr>
              <a:t> (tent. accepted).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7589BCD6-5F74-7949-AF95-25381230088B}" type="slidenum">
              <a:rPr lang="en-US" sz="1400">
                <a:solidFill>
                  <a:srgbClr val="000000"/>
                </a:solidFill>
              </a:rPr>
              <a:pPr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s-ES" sz="1400">
                <a:solidFill>
                  <a:srgbClr val="000000"/>
                </a:solidFill>
              </a:rPr>
              <a:t>Monsanto: Yandell © 2012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2971800"/>
            <a:ext cx="2667000" cy="3505200"/>
          </a:xfrm>
        </p:spPr>
        <p:txBody>
          <a:bodyPr/>
          <a:lstStyle/>
          <a:p>
            <a:r>
              <a:rPr lang="en-US">
                <a:latin typeface="Times New Roman" charset="0"/>
                <a:cs typeface="Bitstream Vera Sans" charset="0"/>
              </a:rPr>
              <a:t>Chaibub Neto</a:t>
            </a:r>
            <a:br>
              <a:rPr lang="en-US">
                <a:latin typeface="Times New Roman" charset="0"/>
                <a:cs typeface="Bitstream Vera Sans" charset="0"/>
              </a:rPr>
            </a:br>
            <a:r>
              <a:rPr lang="en-US">
                <a:latin typeface="Times New Roman" charset="0"/>
                <a:cs typeface="Bitstream Vera Sans" charset="0"/>
              </a:rPr>
              <a:t>sliding LOD thresholds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s-ES" sz="1400">
                <a:solidFill>
                  <a:srgbClr val="000000"/>
                </a:solidFill>
              </a:rPr>
              <a:t>Monsanto: Yandell © 2012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49656DA7-3BEA-3940-A658-42C91793A2BA}" type="slidenum">
              <a:rPr lang="en-US" sz="1400">
                <a:solidFill>
                  <a:srgbClr val="000000"/>
                </a:solidFill>
              </a:rPr>
              <a:pPr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52400"/>
            <a:ext cx="6118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33400" y="990600"/>
            <a:ext cx="1489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single trait</a:t>
            </a:r>
          </a:p>
          <a:p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cxnSp>
        <p:nvCxnSpPr>
          <p:cNvPr id="28679" name="Straight Arrow Connector 7"/>
          <p:cNvCxnSpPr>
            <a:cxnSpLocks noChangeShapeType="1"/>
            <a:stCxn id="28678" idx="3"/>
          </p:cNvCxnSpPr>
          <p:nvPr/>
        </p:nvCxnSpPr>
        <p:spPr bwMode="auto">
          <a:xfrm flipV="1">
            <a:off x="2022475" y="1371600"/>
            <a:ext cx="1406525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6477000" y="1752600"/>
            <a:ext cx="2071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50-trait hotspot</a:t>
            </a:r>
          </a:p>
          <a:p>
            <a:r>
              <a:rPr lang="en-US">
                <a:solidFill>
                  <a:schemeClr val="tx1"/>
                </a:solidFill>
              </a:rPr>
              <a:t>significant</a:t>
            </a:r>
          </a:p>
        </p:txBody>
      </p:sp>
      <p:cxnSp>
        <p:nvCxnSpPr>
          <p:cNvPr id="28681" name="Straight Arrow Connector 11"/>
          <p:cNvCxnSpPr>
            <a:cxnSpLocks noChangeShapeType="1"/>
            <a:stCxn id="28680" idx="2"/>
          </p:cNvCxnSpPr>
          <p:nvPr/>
        </p:nvCxnSpPr>
        <p:spPr bwMode="auto">
          <a:xfrm flipH="1">
            <a:off x="6248400" y="2582863"/>
            <a:ext cx="1263650" cy="769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686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islet.17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352800" y="914400"/>
            <a:ext cx="5334000" cy="1143000"/>
          </a:xfrm>
        </p:spPr>
        <p:txBody>
          <a:bodyPr/>
          <a:lstStyle/>
          <a:p>
            <a:r>
              <a:rPr lang="en-US" sz="4000">
                <a:latin typeface="Times New Roman" charset="0"/>
                <a:cs typeface="Bitstream Vera Sans" charset="0"/>
              </a:rPr>
              <a:t>sliding LOD method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s-ES" sz="1400">
                <a:solidFill>
                  <a:srgbClr val="000000"/>
                </a:solidFill>
              </a:rPr>
              <a:t>Monsanto: Yandell © 2012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fld id="{0013325E-FC81-DE4D-A639-13A8A58B3BB5}" type="slidenum">
              <a:rPr lang="en-US" sz="1400">
                <a:solidFill>
                  <a:srgbClr val="000000"/>
                </a:solidFill>
              </a:rPr>
              <a:pPr/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>
                <a:latin typeface="Wingdings" charset="0"/>
                <a:cs typeface="Wingdings" charset="0"/>
                <a:sym typeface="Wingdings" charset="0"/>
              </a:rPr>
              <a:t></a:t>
            </a:r>
            <a:r>
              <a:rPr lang="en-US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causal networks </a:t>
            </a:r>
            <a:r>
              <a:rPr lang="en-US">
                <a:latin typeface="Wingdings" charset="0"/>
                <a:cs typeface="Wingdings" charset="0"/>
                <a:sym typeface="Wingdings" charset="0"/>
              </a:rPr>
              <a:t></a:t>
            </a:r>
            <a:endParaRPr lang="en-US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Jax SysGen: Yandell 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D4AF0-37CB-CB4F-A8C5-7A16EC28A5B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4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8" descr="hotspot.causal.archi.for.Bri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42113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TextBox 18"/>
          <p:cNvSpPr txBox="1">
            <a:spLocks noChangeArrowheads="1"/>
          </p:cNvSpPr>
          <p:nvPr/>
        </p:nvSpPr>
        <p:spPr bwMode="auto">
          <a:xfrm>
            <a:off x="228600" y="3810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/>
              <a:t>BxH ApoE-/- chr 2:  </a:t>
            </a:r>
            <a:r>
              <a:rPr lang="en-US" sz="3600"/>
              <a:t>causal architecture</a:t>
            </a:r>
            <a:endParaRPr lang="en-US" sz="3200" b="1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44925" y="226695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TextBox 21"/>
          <p:cNvSpPr txBox="1">
            <a:spLocks noChangeArrowheads="1"/>
          </p:cNvSpPr>
          <p:nvPr/>
        </p:nvSpPr>
        <p:spPr bwMode="auto">
          <a:xfrm>
            <a:off x="4265613" y="2057400"/>
            <a:ext cx="91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hotspot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790157" y="4587081"/>
            <a:ext cx="730250" cy="46513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2" name="TextBox 13"/>
          <p:cNvSpPr txBox="1">
            <a:spLocks noChangeArrowheads="1"/>
          </p:cNvSpPr>
          <p:nvPr/>
        </p:nvSpPr>
        <p:spPr bwMode="auto">
          <a:xfrm>
            <a:off x="4391025" y="4260850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12 causal calls</a:t>
            </a:r>
          </a:p>
        </p:txBody>
      </p:sp>
      <p:sp>
        <p:nvSpPr>
          <p:cNvPr id="9626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7F917F-9A28-A14E-899A-34301EDE526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265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</p:spTree>
    <p:extLst>
      <p:ext uri="{BB962C8B-B14F-4D97-AF65-F5344CB8AC3E}">
        <p14:creationId xmlns:p14="http://schemas.microsoft.com/office/powerpoint/2010/main" val="10543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BxH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ApoE</a:t>
            </a:r>
            <a:r>
              <a:rPr lang="en-US" dirty="0" smtClean="0">
                <a:ea typeface="+mj-ea"/>
                <a:cs typeface="+mj-cs"/>
              </a:rPr>
              <a:t>-/- causal network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for transcription factor </a:t>
            </a:r>
            <a:r>
              <a:rPr lang="en-US" dirty="0" err="1" smtClean="0">
                <a:ea typeface="+mj-ea"/>
                <a:cs typeface="+mj-cs"/>
              </a:rPr>
              <a:t>Pscdbp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98306" name="Picture 4" descr="Pscdbp.for.Bri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43088"/>
            <a:ext cx="93726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endCxn id="98308" idx="3"/>
          </p:cNvCxnSpPr>
          <p:nvPr/>
        </p:nvCxnSpPr>
        <p:spPr>
          <a:xfrm rot="10800000">
            <a:off x="5632450" y="2138363"/>
            <a:ext cx="387350" cy="284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8" name="TextBox 6"/>
          <p:cNvSpPr txBox="1">
            <a:spLocks noChangeArrowheads="1"/>
          </p:cNvSpPr>
          <p:nvPr/>
        </p:nvSpPr>
        <p:spPr bwMode="auto">
          <a:xfrm>
            <a:off x="4038600" y="1908175"/>
            <a:ext cx="1593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causal trait</a:t>
            </a:r>
          </a:p>
        </p:txBody>
      </p:sp>
      <p:sp>
        <p:nvSpPr>
          <p:cNvPr id="9830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CAD36E-4F6D-E547-B4FC-C4E7E419A58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8310" name="TextBox 8"/>
          <p:cNvSpPr txBox="1">
            <a:spLocks noChangeArrowheads="1"/>
          </p:cNvSpPr>
          <p:nvPr/>
        </p:nvSpPr>
        <p:spPr bwMode="auto">
          <a:xfrm>
            <a:off x="328613" y="2286000"/>
            <a:ext cx="269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/>
              <a:t>unpublished work of</a:t>
            </a:r>
          </a:p>
          <a:p>
            <a:pPr algn="ctr" eaLnBrk="1" hangingPunct="1"/>
            <a:r>
              <a:rPr lang="en-US" sz="2000" b="1"/>
              <a:t>Elias Chaibub Neto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312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</p:spTree>
    <p:extLst>
      <p:ext uri="{BB962C8B-B14F-4D97-AF65-F5344CB8AC3E}">
        <p14:creationId xmlns:p14="http://schemas.microsoft.com/office/powerpoint/2010/main" val="2813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basic idea of QTLnet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iterate between finding QTL and network</a:t>
            </a:r>
          </a:p>
          <a:p>
            <a:pPr eaLnBrk="1" hangingPunct="1"/>
            <a:r>
              <a:rPr lang="en-US">
                <a:latin typeface="Calibri" charset="0"/>
              </a:rPr>
              <a:t>genetic architecture given causal network</a:t>
            </a:r>
          </a:p>
          <a:p>
            <a:pPr lvl="1" eaLnBrk="1" hangingPunct="1"/>
            <a:r>
              <a:rPr lang="en-US">
                <a:latin typeface="Calibri" charset="0"/>
              </a:rPr>
              <a:t>trait y depends on parents pa(y) in network</a:t>
            </a:r>
          </a:p>
          <a:p>
            <a:pPr lvl="1" eaLnBrk="1" hangingPunct="1"/>
            <a:r>
              <a:rPr lang="en-US">
                <a:latin typeface="Calibri" charset="0"/>
              </a:rPr>
              <a:t>QTL for y found conditional on pa(y)</a:t>
            </a:r>
          </a:p>
          <a:p>
            <a:pPr lvl="2" eaLnBrk="1" hangingPunct="1"/>
            <a:r>
              <a:rPr lang="en-US">
                <a:latin typeface="Calibri" charset="0"/>
              </a:rPr>
              <a:t>Parents pa(y) are interacting covariates for QTL scan</a:t>
            </a:r>
          </a:p>
          <a:p>
            <a:pPr eaLnBrk="1" hangingPunct="1"/>
            <a:r>
              <a:rPr lang="en-US">
                <a:latin typeface="Calibri" charset="0"/>
              </a:rPr>
              <a:t>causal network given genetic architecture</a:t>
            </a:r>
          </a:p>
          <a:p>
            <a:pPr lvl="1" eaLnBrk="1" hangingPunct="1"/>
            <a:r>
              <a:rPr lang="en-US">
                <a:latin typeface="Calibri" charset="0"/>
              </a:rPr>
              <a:t>build (adjust) causal network given QTL</a:t>
            </a:r>
          </a:p>
          <a:p>
            <a:pPr lvl="1" eaLnBrk="1" hangingPunct="1"/>
            <a:r>
              <a:rPr lang="en-US">
                <a:latin typeface="Calibri" charset="0"/>
              </a:rPr>
              <a:t>each direction change may alter neighbor edges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D50294-2E3B-CB49-BC58-4B25FF1CD8B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7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>
                <a:latin typeface="Calibri" charset="0"/>
              </a:rPr>
              <a:t>edge direction: which is causal?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1944F8-26F8-7C42-8963-3D49894C59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81075"/>
            <a:ext cx="54133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0"/>
            <a:ext cx="60356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4133850" y="4679950"/>
            <a:ext cx="13382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due to QTL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743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graph complexity with node parents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DE2202-0695-014C-A9DD-2EC663EF582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pa2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25908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11" name="Straight Arrow Connector 10"/>
          <p:cNvCxnSpPr>
            <a:stCxn id="8" idx="5"/>
            <a:endCxn id="10" idx="1"/>
          </p:cNvCxnSpPr>
          <p:nvPr/>
        </p:nvCxnSpPr>
        <p:spPr>
          <a:xfrm rot="16200000" flipH="1">
            <a:off x="5697538" y="3159125"/>
            <a:ext cx="819150" cy="333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0" idx="0"/>
          </p:cNvCxnSpPr>
          <p:nvPr/>
        </p:nvCxnSpPr>
        <p:spPr>
          <a:xfrm rot="5400000">
            <a:off x="6381750" y="3295650"/>
            <a:ext cx="6858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4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48768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of3</a:t>
            </a:r>
          </a:p>
        </p:txBody>
      </p:sp>
      <p:sp>
        <p:nvSpPr>
          <p:cNvPr id="16" name="Oval 15"/>
          <p:cNvSpPr/>
          <p:nvPr/>
        </p:nvSpPr>
        <p:spPr>
          <a:xfrm>
            <a:off x="50292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18" name="Straight Arrow Connector 17"/>
          <p:cNvCxnSpPr>
            <a:stCxn id="10" idx="3"/>
            <a:endCxn id="16" idx="7"/>
          </p:cNvCxnSpPr>
          <p:nvPr/>
        </p:nvCxnSpPr>
        <p:spPr>
          <a:xfrm rot="5400000">
            <a:off x="56268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14" idx="0"/>
          </p:cNvCxnSpPr>
          <p:nvPr/>
        </p:nvCxnSpPr>
        <p:spPr>
          <a:xfrm rot="16200000" flipH="1">
            <a:off x="6400800" y="4495800"/>
            <a:ext cx="685800" cy="76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5"/>
            <a:endCxn id="15" idx="1"/>
          </p:cNvCxnSpPr>
          <p:nvPr/>
        </p:nvCxnSpPr>
        <p:spPr>
          <a:xfrm rot="16200000" flipH="1">
            <a:off x="7035800" y="4214813"/>
            <a:ext cx="841375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752600" y="24384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78" name="Oval 77"/>
          <p:cNvSpPr/>
          <p:nvPr/>
        </p:nvSpPr>
        <p:spPr>
          <a:xfrm>
            <a:off x="16764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79" name="Straight Arrow Connector 78"/>
          <p:cNvCxnSpPr>
            <a:stCxn id="77" idx="4"/>
            <a:endCxn id="78" idx="0"/>
          </p:cNvCxnSpPr>
          <p:nvPr/>
        </p:nvCxnSpPr>
        <p:spPr>
          <a:xfrm rot="5400000">
            <a:off x="1866901" y="3238500"/>
            <a:ext cx="8382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18288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83" name="Oval 82"/>
          <p:cNvSpPr/>
          <p:nvPr/>
        </p:nvSpPr>
        <p:spPr>
          <a:xfrm>
            <a:off x="609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84" name="Straight Arrow Connector 83"/>
          <p:cNvCxnSpPr>
            <a:stCxn id="78" idx="3"/>
            <a:endCxn id="83" idx="7"/>
          </p:cNvCxnSpPr>
          <p:nvPr/>
        </p:nvCxnSpPr>
        <p:spPr>
          <a:xfrm rot="5400000">
            <a:off x="12072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8" idx="4"/>
            <a:endCxn id="81" idx="0"/>
          </p:cNvCxnSpPr>
          <p:nvPr/>
        </p:nvCxnSpPr>
        <p:spPr>
          <a:xfrm rot="5400000">
            <a:off x="1943101" y="4533900"/>
            <a:ext cx="6858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3152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pa3</a:t>
            </a:r>
          </a:p>
        </p:txBody>
      </p:sp>
      <p:cxnSp>
        <p:nvCxnSpPr>
          <p:cNvPr id="91" name="Straight Arrow Connector 90"/>
          <p:cNvCxnSpPr>
            <a:stCxn id="90" idx="4"/>
            <a:endCxn id="10" idx="7"/>
          </p:cNvCxnSpPr>
          <p:nvPr/>
        </p:nvCxnSpPr>
        <p:spPr>
          <a:xfrm rot="5400000">
            <a:off x="7092156" y="3017044"/>
            <a:ext cx="763588" cy="673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878388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of3</a:t>
            </a:r>
          </a:p>
        </p:txBody>
      </p:sp>
      <p:cxnSp>
        <p:nvCxnSpPr>
          <p:cNvPr id="30" name="Straight Arrow Connector 29"/>
          <p:cNvCxnSpPr>
            <a:stCxn id="78" idx="5"/>
            <a:endCxn id="29" idx="1"/>
          </p:cNvCxnSpPr>
          <p:nvPr/>
        </p:nvCxnSpPr>
        <p:spPr>
          <a:xfrm rot="16200000" flipH="1">
            <a:off x="2615407" y="4215606"/>
            <a:ext cx="842962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5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hotspot permutation test</a:t>
            </a:r>
            <a:br>
              <a:rPr lang="en-US">
                <a:latin typeface="Calibri" charset="0"/>
              </a:rPr>
            </a:br>
            <a:r>
              <a:rPr lang="en-US" sz="2800">
                <a:latin typeface="Calibri" charset="0"/>
              </a:rPr>
              <a:t>(Breitling et al. Jansen 2008 </a:t>
            </a:r>
            <a:r>
              <a:rPr lang="en-US" sz="2800" i="1">
                <a:latin typeface="Calibri" charset="0"/>
              </a:rPr>
              <a:t>PLoS Genetics</a:t>
            </a:r>
            <a:r>
              <a:rPr lang="en-US" sz="2800">
                <a:latin typeface="Calibri" charset="0"/>
              </a:rPr>
              <a:t>)</a:t>
            </a:r>
            <a:endParaRPr lang="en-US">
              <a:latin typeface="Calibri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for original dataset and each permuted set:</a:t>
            </a:r>
          </a:p>
          <a:p>
            <a:pPr lvl="1"/>
            <a:r>
              <a:rPr lang="en-US">
                <a:latin typeface="Calibri" charset="0"/>
              </a:rPr>
              <a:t>set single trait LOD threshold </a:t>
            </a:r>
            <a:r>
              <a:rPr lang="en-US" i="1">
                <a:latin typeface="Calibri" charset="0"/>
              </a:rPr>
              <a:t>T</a:t>
            </a:r>
          </a:p>
          <a:p>
            <a:pPr lvl="2"/>
            <a:r>
              <a:rPr lang="en-US">
                <a:latin typeface="Calibri" charset="0"/>
              </a:rPr>
              <a:t>use Churchill-Doerge (1994) permutations</a:t>
            </a:r>
          </a:p>
          <a:p>
            <a:pPr lvl="1"/>
            <a:r>
              <a:rPr lang="en-US">
                <a:latin typeface="Calibri" charset="0"/>
              </a:rPr>
              <a:t>count number of traits (</a:t>
            </a:r>
            <a:r>
              <a:rPr lang="en-US" i="1">
                <a:latin typeface="Calibri" charset="0"/>
              </a:rPr>
              <a:t>N</a:t>
            </a:r>
            <a:r>
              <a:rPr lang="en-US">
                <a:latin typeface="Calibri" charset="0"/>
              </a:rPr>
              <a:t>) with LOD above </a:t>
            </a:r>
            <a:r>
              <a:rPr lang="en-US" i="1">
                <a:latin typeface="Calibri" charset="0"/>
              </a:rPr>
              <a:t>T</a:t>
            </a:r>
          </a:p>
          <a:p>
            <a:pPr lvl="2"/>
            <a:r>
              <a:rPr lang="en-US">
                <a:latin typeface="Calibri" charset="0"/>
              </a:rPr>
              <a:t>count for every locus (marker or pseudomarker)</a:t>
            </a:r>
          </a:p>
          <a:p>
            <a:pPr lvl="2"/>
            <a:r>
              <a:rPr lang="en-US">
                <a:latin typeface="Calibri" charset="0"/>
              </a:rPr>
              <a:t>smooth counts if markers are dense</a:t>
            </a:r>
          </a:p>
          <a:p>
            <a:r>
              <a:rPr lang="en-US">
                <a:latin typeface="Calibri" charset="0"/>
              </a:rPr>
              <a:t>find count with at most 5% of permuted sets above (critical value) as count threshold</a:t>
            </a:r>
          </a:p>
          <a:p>
            <a:r>
              <a:rPr lang="en-US">
                <a:latin typeface="Calibri" charset="0"/>
              </a:rPr>
              <a:t>conclude original counts above threshold are real</a:t>
            </a:r>
          </a:p>
          <a:p>
            <a:pPr lvl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D72601-584A-8943-A0DC-9B711AB01B9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3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many node parents?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57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how many edges per node? (fan-in)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few parents directly affect one node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many offspring affected by one node</a:t>
            </a:r>
            <a:endParaRPr lang="en-US" sz="2000" b="1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sz="2000" b="1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BIC computations by maximum number of parents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#       3        4         5         6     all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10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   1,300    2,560     3,820     4,660   5,120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20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  23,200  100,720   333,280   875,920   10.5M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30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 122,700  835,230     4.40M     18.6M   16.1B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40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 396,800    3.69M     26.7M      157M   22.0T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50</a:t>
            </a:r>
            <a:r>
              <a:rPr lang="en-US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 982,500    11.6M      107M      806M   28.1Q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D4D220-EF04-5B41-AF22-7EA0FD0BBB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7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BIC computation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each trait (node) has a linear model</a:t>
            </a:r>
            <a:r>
              <a:rPr lang="en-US" i="1">
                <a:latin typeface="Calibri" charset="0"/>
              </a:rPr>
              <a:t> </a:t>
            </a:r>
          </a:p>
          <a:p>
            <a:pPr lvl="1"/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  ~ QTL + pa(</a:t>
            </a:r>
            <a:r>
              <a:rPr lang="en-US" i="1">
                <a:latin typeface="Calibri" charset="0"/>
              </a:rPr>
              <a:t>Y</a:t>
            </a:r>
            <a:r>
              <a:rPr lang="en-US">
                <a:latin typeface="Calibri" charset="0"/>
              </a:rPr>
              <a:t>) + other covariates</a:t>
            </a:r>
          </a:p>
          <a:p>
            <a:r>
              <a:rPr lang="en-US">
                <a:latin typeface="Calibri" charset="0"/>
              </a:rPr>
              <a:t>BIC = LOD – penalty</a:t>
            </a:r>
          </a:p>
          <a:p>
            <a:pPr lvl="1"/>
            <a:r>
              <a:rPr lang="en-US">
                <a:latin typeface="Calibri" charset="0"/>
              </a:rPr>
              <a:t>BIC balances data fit to model complexity</a:t>
            </a:r>
          </a:p>
          <a:p>
            <a:pPr lvl="1"/>
            <a:r>
              <a:rPr lang="en-US">
                <a:latin typeface="Calibri" charset="0"/>
              </a:rPr>
              <a:t>penalty increases with number of parents</a:t>
            </a:r>
          </a:p>
          <a:p>
            <a:r>
              <a:rPr lang="en-US">
                <a:latin typeface="Calibri" charset="0"/>
              </a:rPr>
              <a:t>limit complexity by allowing only 3-4 parents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065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03C923-CE21-0949-B12E-C3ECFECCF7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parallel phases for larger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7F1C6E-146E-6446-9617-33A9B3808DE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15240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2.2</a:t>
            </a:r>
          </a:p>
        </p:txBody>
      </p:sp>
      <p:sp>
        <p:nvSpPr>
          <p:cNvPr id="10" name="Oval 9"/>
          <p:cNvSpPr/>
          <p:nvPr/>
        </p:nvSpPr>
        <p:spPr>
          <a:xfrm>
            <a:off x="746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2.b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2.1</a:t>
            </a:r>
          </a:p>
        </p:txBody>
      </p:sp>
      <p:sp>
        <p:nvSpPr>
          <p:cNvPr id="108553" name="TextBox 11"/>
          <p:cNvSpPr txBox="1">
            <a:spLocks noChangeArrowheads="1"/>
          </p:cNvSpPr>
          <p:nvPr/>
        </p:nvSpPr>
        <p:spPr bwMode="auto">
          <a:xfrm>
            <a:off x="6324600" y="2590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…</a:t>
            </a:r>
            <a:endParaRPr lang="en-US" sz="1800" b="1"/>
          </a:p>
        </p:txBody>
      </p:sp>
      <p:cxnSp>
        <p:nvCxnSpPr>
          <p:cNvPr id="14" name="Straight Arrow Connector 13"/>
          <p:cNvCxnSpPr>
            <a:stCxn id="7" idx="3"/>
            <a:endCxn id="11" idx="7"/>
          </p:cNvCxnSpPr>
          <p:nvPr/>
        </p:nvCxnSpPr>
        <p:spPr>
          <a:xfrm rot="5400000">
            <a:off x="4488657" y="1864519"/>
            <a:ext cx="8191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 rot="5400000">
            <a:off x="5162550" y="2266950"/>
            <a:ext cx="6858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10" idx="1"/>
          </p:cNvCxnSpPr>
          <p:nvPr/>
        </p:nvCxnSpPr>
        <p:spPr>
          <a:xfrm rot="16200000" flipH="1">
            <a:off x="6312694" y="1521619"/>
            <a:ext cx="8191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34000" y="36576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>
            <a:stCxn id="11" idx="5"/>
            <a:endCxn id="22" idx="1"/>
          </p:cNvCxnSpPr>
          <p:nvPr/>
        </p:nvCxnSpPr>
        <p:spPr>
          <a:xfrm rot="16200000" flipH="1">
            <a:off x="4564857" y="2877344"/>
            <a:ext cx="6667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22" idx="0"/>
          </p:cNvCxnSpPr>
          <p:nvPr/>
        </p:nvCxnSpPr>
        <p:spPr>
          <a:xfrm rot="16200000" flipH="1">
            <a:off x="5238750" y="3257550"/>
            <a:ext cx="5334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22" idx="7"/>
          </p:cNvCxnSpPr>
          <p:nvPr/>
        </p:nvCxnSpPr>
        <p:spPr>
          <a:xfrm rot="5400000">
            <a:off x="6388894" y="2534444"/>
            <a:ext cx="6667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9530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4.2</a:t>
            </a:r>
          </a:p>
        </p:txBody>
      </p:sp>
      <p:sp>
        <p:nvSpPr>
          <p:cNvPr id="35" name="Oval 34"/>
          <p:cNvSpPr/>
          <p:nvPr/>
        </p:nvSpPr>
        <p:spPr>
          <a:xfrm>
            <a:off x="7467600" y="47244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4.m</a:t>
            </a:r>
          </a:p>
        </p:txBody>
      </p:sp>
      <p:sp>
        <p:nvSpPr>
          <p:cNvPr id="36" name="Oval 35"/>
          <p:cNvSpPr/>
          <p:nvPr/>
        </p:nvSpPr>
        <p:spPr>
          <a:xfrm>
            <a:off x="36576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4.1</a:t>
            </a:r>
          </a:p>
        </p:txBody>
      </p:sp>
      <p:sp>
        <p:nvSpPr>
          <p:cNvPr id="108564" name="TextBox 36"/>
          <p:cNvSpPr txBox="1">
            <a:spLocks noChangeArrowheads="1"/>
          </p:cNvSpPr>
          <p:nvPr/>
        </p:nvSpPr>
        <p:spPr bwMode="auto">
          <a:xfrm>
            <a:off x="6324600" y="46482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/>
              <a:t>…</a:t>
            </a:r>
            <a:endParaRPr lang="en-US" sz="1800" b="1"/>
          </a:p>
        </p:txBody>
      </p:sp>
      <p:cxnSp>
        <p:nvCxnSpPr>
          <p:cNvPr id="38" name="Straight Arrow Connector 37"/>
          <p:cNvCxnSpPr>
            <a:stCxn id="22" idx="3"/>
            <a:endCxn id="36" idx="7"/>
          </p:cNvCxnSpPr>
          <p:nvPr/>
        </p:nvCxnSpPr>
        <p:spPr>
          <a:xfrm rot="5400000">
            <a:off x="4526757" y="3960019"/>
            <a:ext cx="7429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4"/>
            <a:endCxn id="34" idx="0"/>
          </p:cNvCxnSpPr>
          <p:nvPr/>
        </p:nvCxnSpPr>
        <p:spPr>
          <a:xfrm rot="5400000">
            <a:off x="5200650" y="4362450"/>
            <a:ext cx="6096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35" idx="1"/>
          </p:cNvCxnSpPr>
          <p:nvPr/>
        </p:nvCxnSpPr>
        <p:spPr>
          <a:xfrm rot="16200000" flipH="1">
            <a:off x="6394450" y="3573463"/>
            <a:ext cx="6889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34000" y="56388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2" name="Straight Arrow Connector 41"/>
          <p:cNvCxnSpPr>
            <a:stCxn id="36" idx="5"/>
            <a:endCxn id="41" idx="1"/>
          </p:cNvCxnSpPr>
          <p:nvPr/>
        </p:nvCxnSpPr>
        <p:spPr>
          <a:xfrm rot="16200000" flipH="1">
            <a:off x="4602957" y="4896644"/>
            <a:ext cx="5905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4"/>
            <a:endCxn id="41" idx="0"/>
          </p:cNvCxnSpPr>
          <p:nvPr/>
        </p:nvCxnSpPr>
        <p:spPr>
          <a:xfrm rot="16200000" flipH="1">
            <a:off x="5276850" y="5276850"/>
            <a:ext cx="4572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41" idx="7"/>
          </p:cNvCxnSpPr>
          <p:nvPr/>
        </p:nvCxnSpPr>
        <p:spPr>
          <a:xfrm rot="5400000">
            <a:off x="6470650" y="4564063"/>
            <a:ext cx="5365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72" name="TextBox 51"/>
          <p:cNvSpPr txBox="1">
            <a:spLocks noChangeArrowheads="1"/>
          </p:cNvSpPr>
          <p:nvPr/>
        </p:nvSpPr>
        <p:spPr bwMode="auto">
          <a:xfrm>
            <a:off x="381000" y="1725613"/>
            <a:ext cx="36576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1800" b="1"/>
              <a:t>Phase 1: identify parents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1800" b="1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1800" b="1"/>
              <a:t>Phase 2: compute BICs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1800" b="1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1800" b="1"/>
              <a:t>Phase 3: store BICs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1800" b="1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1800" b="1"/>
              <a:t>Phase 4: run Markov chains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1800" b="1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1800" b="1"/>
              <a:t>Phase 5: combine results</a:t>
            </a:r>
          </a:p>
        </p:txBody>
      </p:sp>
    </p:spTree>
    <p:extLst>
      <p:ext uri="{BB962C8B-B14F-4D97-AF65-F5344CB8AC3E}">
        <p14:creationId xmlns:p14="http://schemas.microsoft.com/office/powerpoint/2010/main" val="156125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5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>
                <a:latin typeface="Calibri" charset="0"/>
              </a:rPr>
              <a:t>parallel implementation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>
                <a:latin typeface="Calibri" charset="0"/>
              </a:rPr>
              <a:t>R/qtlnet available at www.github.org/byandell</a:t>
            </a:r>
          </a:p>
          <a:p>
            <a:pPr>
              <a:spcBef>
                <a:spcPts val="600"/>
              </a:spcBef>
            </a:pPr>
            <a:r>
              <a:rPr lang="en-US">
                <a:latin typeface="Calibri" charset="0"/>
              </a:rPr>
              <a:t>Condor cluster: chtc.cs.wisc.edu</a:t>
            </a:r>
          </a:p>
          <a:p>
            <a:pPr lvl="1">
              <a:spcBef>
                <a:spcPts val="600"/>
              </a:spcBef>
            </a:pPr>
            <a:r>
              <a:rPr lang="en-US">
                <a:latin typeface="Calibri" charset="0"/>
              </a:rPr>
              <a:t>System Of Automated Runs (SOAR)</a:t>
            </a:r>
          </a:p>
          <a:p>
            <a:pPr lvl="2">
              <a:spcBef>
                <a:spcPts val="600"/>
              </a:spcBef>
            </a:pPr>
            <a:r>
              <a:rPr lang="en-US">
                <a:latin typeface="Calibri" charset="0"/>
              </a:rPr>
              <a:t>~2000 cores in pool shared by many scientists</a:t>
            </a:r>
          </a:p>
          <a:p>
            <a:pPr lvl="2">
              <a:spcBef>
                <a:spcPts val="600"/>
              </a:spcBef>
            </a:pPr>
            <a:r>
              <a:rPr lang="en-US">
                <a:latin typeface="Calibri" charset="0"/>
              </a:rPr>
              <a:t>automated run of new jobs placed in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5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105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06CFC3-A69D-BA40-901A-6167FF4648D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9" name="TextBox 8"/>
          <p:cNvSpPr txBox="1">
            <a:spLocks noChangeArrowheads="1"/>
          </p:cNvSpPr>
          <p:nvPr/>
        </p:nvSpPr>
        <p:spPr bwMode="auto">
          <a:xfrm>
            <a:off x="5105400" y="50292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Phase 4</a:t>
            </a:r>
          </a:p>
        </p:txBody>
      </p:sp>
      <p:sp>
        <p:nvSpPr>
          <p:cNvPr id="110600" name="TextBox 11"/>
          <p:cNvSpPr txBox="1">
            <a:spLocks noChangeArrowheads="1"/>
          </p:cNvSpPr>
          <p:nvPr/>
        </p:nvSpPr>
        <p:spPr bwMode="auto">
          <a:xfrm>
            <a:off x="2017713" y="5029200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Phase 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66951" y="5583237"/>
            <a:ext cx="379412" cy="188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9" descr="bic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80640A-B71C-3F40-9F72-931E598C1FD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2645" name="TextBox 5"/>
          <p:cNvSpPr txBox="1">
            <a:spLocks noChangeArrowheads="1"/>
          </p:cNvSpPr>
          <p:nvPr/>
        </p:nvSpPr>
        <p:spPr bwMode="auto">
          <a:xfrm>
            <a:off x="4191000" y="762000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single edge  updates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7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100,000 runs</a:t>
            </a:r>
          </a:p>
        </p:txBody>
      </p:sp>
      <p:sp>
        <p:nvSpPr>
          <p:cNvPr id="112648" name="TextBox 9"/>
          <p:cNvSpPr txBox="1">
            <a:spLocks noChangeArrowheads="1"/>
          </p:cNvSpPr>
          <p:nvPr/>
        </p:nvSpPr>
        <p:spPr bwMode="auto">
          <a:xfrm>
            <a:off x="800100" y="34861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burnin</a:t>
            </a:r>
          </a:p>
        </p:txBody>
      </p:sp>
    </p:spTree>
    <p:extLst>
      <p:ext uri="{BB962C8B-B14F-4D97-AF65-F5344CB8AC3E}">
        <p14:creationId xmlns:p14="http://schemas.microsoft.com/office/powerpoint/2010/main" val="13971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>
                <a:latin typeface="Calibri" charset="0"/>
              </a:rPr>
              <a:t>neighborhood edge reversal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FC8D01-66A0-E647-8151-DBE04BB6086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57288"/>
            <a:ext cx="6934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Box 8"/>
          <p:cNvSpPr txBox="1">
            <a:spLocks noChangeArrowheads="1"/>
          </p:cNvSpPr>
          <p:nvPr/>
        </p:nvSpPr>
        <p:spPr bwMode="auto">
          <a:xfrm>
            <a:off x="685800" y="5943600"/>
            <a:ext cx="839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Grzegorczyk M. and Husmeier D. (2008) </a:t>
            </a:r>
            <a:r>
              <a:rPr lang="en-US" sz="1800" i="1"/>
              <a:t>Machine Learning </a:t>
            </a:r>
            <a:r>
              <a:rPr lang="en-US" sz="1800"/>
              <a:t>71 (2-3), 265-305. </a:t>
            </a:r>
          </a:p>
        </p:txBody>
      </p:sp>
      <p:sp>
        <p:nvSpPr>
          <p:cNvPr id="114695" name="TextBox 9"/>
          <p:cNvSpPr txBox="1">
            <a:spLocks noChangeArrowheads="1"/>
          </p:cNvSpPr>
          <p:nvPr/>
        </p:nvSpPr>
        <p:spPr bwMode="auto">
          <a:xfrm>
            <a:off x="179388" y="4383088"/>
            <a:ext cx="1878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orphan nodes</a:t>
            </a:r>
          </a:p>
          <a:p>
            <a:pPr eaLnBrk="1" hangingPunct="1"/>
            <a:r>
              <a:rPr lang="en-US" sz="1800"/>
              <a:t>reverse edge</a:t>
            </a:r>
          </a:p>
          <a:p>
            <a:pPr eaLnBrk="1" hangingPunct="1"/>
            <a:r>
              <a:rPr lang="en-US" sz="1800"/>
              <a:t>find new parents</a:t>
            </a:r>
          </a:p>
        </p:txBody>
      </p:sp>
      <p:sp>
        <p:nvSpPr>
          <p:cNvPr id="114696" name="TextBox 10"/>
          <p:cNvSpPr txBox="1">
            <a:spLocks noChangeArrowheads="1"/>
          </p:cNvSpPr>
          <p:nvPr/>
        </p:nvSpPr>
        <p:spPr bwMode="auto">
          <a:xfrm>
            <a:off x="228600" y="1828800"/>
            <a:ext cx="174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select edge</a:t>
            </a:r>
          </a:p>
          <a:p>
            <a:pPr eaLnBrk="1" hangingPunct="1"/>
            <a:r>
              <a:rPr lang="en-US" sz="1800"/>
              <a:t>drop edge</a:t>
            </a:r>
          </a:p>
          <a:p>
            <a:pPr eaLnBrk="1" hangingPunct="1"/>
            <a:r>
              <a:rPr lang="en-US" sz="1800"/>
              <a:t>identify parents</a:t>
            </a:r>
          </a:p>
        </p:txBody>
      </p:sp>
      <p:sp>
        <p:nvSpPr>
          <p:cNvPr id="10" name="Oval 9"/>
          <p:cNvSpPr/>
          <p:nvPr/>
        </p:nvSpPr>
        <p:spPr>
          <a:xfrm rot="19748431">
            <a:off x="4389438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19748431">
            <a:off x="2043113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Jax SysGen: Yandell © 2013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47208B-937E-FA4F-B162-F09CB5C8929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6741" name="Picture 5" descr="bic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Box 6"/>
          <p:cNvSpPr txBox="1">
            <a:spLocks noChangeArrowheads="1"/>
          </p:cNvSpPr>
          <p:nvPr/>
        </p:nvSpPr>
        <p:spPr bwMode="auto">
          <a:xfrm>
            <a:off x="2955925" y="990600"/>
            <a:ext cx="341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neighborhood for reversals only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4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100,000 runs</a:t>
            </a:r>
          </a:p>
        </p:txBody>
      </p:sp>
      <p:sp>
        <p:nvSpPr>
          <p:cNvPr id="116745" name="TextBox 9"/>
          <p:cNvSpPr txBox="1">
            <a:spLocks noChangeArrowheads="1"/>
          </p:cNvSpPr>
          <p:nvPr/>
        </p:nvSpPr>
        <p:spPr bwMode="auto">
          <a:xfrm>
            <a:off x="800100" y="34861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burnin</a:t>
            </a:r>
          </a:p>
        </p:txBody>
      </p:sp>
    </p:spTree>
    <p:extLst>
      <p:ext uri="{BB962C8B-B14F-4D97-AF65-F5344CB8AC3E}">
        <p14:creationId xmlns:p14="http://schemas.microsoft.com/office/powerpoint/2010/main" val="332927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411163" y="5151438"/>
            <a:ext cx="838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>
                <a:latin typeface="Calibri" charset="0"/>
              </a:rPr>
              <a:t>Genetic architecture of gene expression in 6 tissues.</a:t>
            </a:r>
          </a:p>
          <a:p>
            <a:pPr algn="just" eaLnBrk="1" hangingPunct="1"/>
            <a:r>
              <a:rPr lang="en-US" sz="1200">
                <a:latin typeface="Calibri" charset="0"/>
              </a:rPr>
              <a:t> </a:t>
            </a:r>
            <a:r>
              <a:rPr lang="en-US" sz="1200" b="1">
                <a:latin typeface="Calibri" charset="0"/>
              </a:rPr>
              <a:t>A </a:t>
            </a:r>
            <a:r>
              <a:rPr lang="en-US" sz="1200">
                <a:latin typeface="Calibri" charset="0"/>
              </a:rPr>
              <a:t>Tissue-specific panels illustrate the relationship between the genomic location of a gene (y-axis) to where that gene</a:t>
            </a:r>
            <a:r>
              <a:rPr lang="ja-JP" altLang="en-US" sz="1200">
                <a:latin typeface="Calibri" charset="0"/>
              </a:rPr>
              <a:t>’</a:t>
            </a:r>
            <a:r>
              <a:rPr lang="en-US" sz="1200">
                <a:latin typeface="Calibri" charset="0"/>
              </a:rPr>
              <a:t>s mRNA shows an eQTL (LOD &gt; 5), as a function of genome position (x-axis).</a:t>
            </a:r>
            <a:r>
              <a:rPr lang="en-US" sz="1200" b="1">
                <a:latin typeface="Calibri" charset="0"/>
              </a:rPr>
              <a:t> </a:t>
            </a:r>
            <a:r>
              <a:rPr lang="en-US" sz="1200">
                <a:latin typeface="Calibri" charset="0"/>
              </a:rPr>
              <a:t>Circles represent eQTLs that showed either cis-linkage (black) or trans-linkage (colored) according to LOD score. Genomic hot spots, where many eQTLs map in trans, are apparent as vertical bands that show either tissue selectivity (e.g., Chr 6 in the islet, </a:t>
            </a:r>
            <a:r>
              <a:rPr lang="en-US" sz="1200">
                <a:latin typeface="Calibri" charset="0"/>
                <a:sym typeface="Wingdings 3" charset="0"/>
              </a:rPr>
              <a:t></a:t>
            </a:r>
            <a:r>
              <a:rPr lang="en-US" sz="1200">
                <a:latin typeface="Calibri" charset="0"/>
              </a:rPr>
              <a:t>) or are present in all tissues (e.g., Chr 17, </a:t>
            </a:r>
            <a:r>
              <a:rPr lang="en-US" sz="1200">
                <a:latin typeface="Calibri" charset="0"/>
                <a:sym typeface="Wingdings 3" charset="0"/>
              </a:rPr>
              <a:t></a:t>
            </a:r>
            <a:r>
              <a:rPr lang="en-US" sz="1200">
                <a:latin typeface="Calibri" charset="0"/>
              </a:rPr>
              <a:t>). </a:t>
            </a:r>
            <a:r>
              <a:rPr lang="en-US" sz="1200" b="1">
                <a:latin typeface="Calibri" charset="0"/>
              </a:rPr>
              <a:t>B</a:t>
            </a:r>
            <a:r>
              <a:rPr lang="en-US" sz="1200">
                <a:latin typeface="Calibri" charset="0"/>
              </a:rPr>
              <a:t> The total number of eQTLs identified in 5 cM genomic windows is plotted for each tissue; total eQTLs for all positions is shown in upper right corner for each panel. The peak number of eQTLs exceeding 1000 per 5 cM is shown for islets (Chrs 2, 6 and 17), liver (Chrs 2 and 17) and kidney (Chr 17). 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2400"/>
            <a:ext cx="5737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4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990600" y="304800"/>
            <a:ext cx="713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tx1"/>
                </a:solidFill>
                <a:latin typeface="Calibri" charset="0"/>
              </a:rPr>
              <a:t>Tissue-specific hotspots with eQTL and SNP architecture</a:t>
            </a:r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838200"/>
            <a:ext cx="3708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6934200" y="1524000"/>
            <a:ext cx="2514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Bitstream Vera Sans" charset="0"/>
                <a:cs typeface="Bitstream Vera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Are these hotspots real?</a:t>
            </a:r>
          </a:p>
        </p:txBody>
      </p:sp>
    </p:spTree>
    <p:extLst>
      <p:ext uri="{BB962C8B-B14F-4D97-AF65-F5344CB8AC3E}">
        <p14:creationId xmlns:p14="http://schemas.microsoft.com/office/powerpoint/2010/main" val="419737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Single trait permutation threshold </a:t>
            </a:r>
            <a:r>
              <a:rPr lang="en-US" sz="4000" i="1">
                <a:latin typeface="Calibri" charset="0"/>
              </a:rPr>
              <a:t>T</a:t>
            </a:r>
            <a:r>
              <a:rPr lang="en-US" sz="4000">
                <a:latin typeface="Calibri" charset="0"/>
              </a:rPr>
              <a:t/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Churchill Doerge (1994)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Null distribution of max LOD</a:t>
            </a:r>
          </a:p>
          <a:p>
            <a:pPr lvl="1" eaLnBrk="1" hangingPunct="1"/>
            <a:r>
              <a:rPr lang="en-US">
                <a:latin typeface="Calibri" charset="0"/>
              </a:rPr>
              <a:t>Permute single trait separate from genotype</a:t>
            </a:r>
          </a:p>
          <a:p>
            <a:pPr lvl="1" eaLnBrk="1" hangingPunct="1"/>
            <a:r>
              <a:rPr lang="en-US">
                <a:latin typeface="Calibri" charset="0"/>
              </a:rPr>
              <a:t>Find max LOD over genome</a:t>
            </a:r>
          </a:p>
          <a:p>
            <a:pPr lvl="1" eaLnBrk="1" hangingPunct="1"/>
            <a:r>
              <a:rPr lang="en-US">
                <a:latin typeface="Calibri" charset="0"/>
              </a:rPr>
              <a:t>Repeat 1000 times</a:t>
            </a:r>
          </a:p>
          <a:p>
            <a:pPr eaLnBrk="1" hangingPunct="1"/>
            <a:r>
              <a:rPr lang="en-US">
                <a:latin typeface="Calibri" charset="0"/>
              </a:rPr>
              <a:t>Find 95% permutation threshold </a:t>
            </a:r>
            <a:r>
              <a:rPr lang="en-US" i="1">
                <a:latin typeface="Calibri" charset="0"/>
              </a:rPr>
              <a:t>T</a:t>
            </a:r>
          </a:p>
          <a:p>
            <a:pPr eaLnBrk="1" hangingPunct="1"/>
            <a:r>
              <a:rPr lang="en-US">
                <a:latin typeface="Calibri" charset="0"/>
              </a:rPr>
              <a:t>Identify interested peaks above </a:t>
            </a:r>
            <a:r>
              <a:rPr lang="en-US" i="1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 in data</a:t>
            </a:r>
          </a:p>
          <a:p>
            <a:pPr eaLnBrk="1" hangingPunct="1"/>
            <a:r>
              <a:rPr lang="en-US">
                <a:latin typeface="Calibri" charset="0"/>
              </a:rPr>
              <a:t>Controls genome-wide error rate (GWER)</a:t>
            </a:r>
          </a:p>
          <a:p>
            <a:pPr lvl="1" eaLnBrk="1" hangingPunct="1"/>
            <a:r>
              <a:rPr lang="en-US">
                <a:latin typeface="Calibri" charset="0"/>
              </a:rPr>
              <a:t>Chance of detecting at least on peak above </a:t>
            </a:r>
            <a:r>
              <a:rPr lang="en-US" i="1">
                <a:latin typeface="Calibri" charset="0"/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EF1B65-17E0-1840-BBA4-BFB015346C2A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898989"/>
                </a:solidFill>
                <a:latin typeface="Calibri" charset="0"/>
              </a:rPr>
              <a:t>2012 © Yandell</a:t>
            </a:r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MSRC5</a:t>
            </a:r>
          </a:p>
        </p:txBody>
      </p:sp>
    </p:spTree>
    <p:extLst>
      <p:ext uri="{BB962C8B-B14F-4D97-AF65-F5344CB8AC3E}">
        <p14:creationId xmlns:p14="http://schemas.microsoft.com/office/powerpoint/2010/main" val="337687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Single trait permutation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4572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phenotype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14478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genotypes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54700" y="3429000"/>
            <a:ext cx="8382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6769100" y="32416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max LOD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3429000"/>
            <a:ext cx="8382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3657600" y="32416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LOD over genome</a:t>
            </a:r>
          </a:p>
        </p:txBody>
      </p:sp>
      <p:sp>
        <p:nvSpPr>
          <p:cNvPr id="51208" name="TextBox 11"/>
          <p:cNvSpPr txBox="1">
            <a:spLocks noChangeArrowheads="1"/>
          </p:cNvSpPr>
          <p:nvPr/>
        </p:nvSpPr>
        <p:spPr bwMode="auto">
          <a:xfrm>
            <a:off x="3657600" y="44196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1. shuffle phenotypes to break QTL</a:t>
            </a:r>
          </a:p>
          <a:p>
            <a:pPr eaLnBrk="1" hangingPunct="1"/>
            <a:r>
              <a:rPr lang="en-US" sz="1800"/>
              <a:t>2. repeat 1000 times and summarize</a:t>
            </a:r>
          </a:p>
        </p:txBody>
      </p:sp>
      <p:sp>
        <p:nvSpPr>
          <p:cNvPr id="51209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CAF71-79B1-8D46-9150-FFF9E3CA204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10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solidFill>
                  <a:srgbClr val="898989"/>
                </a:solidFill>
                <a:latin typeface="Calibri" charset="0"/>
              </a:rPr>
              <a:t>UCLA 2013 © Yandell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hotspots</a:t>
            </a:r>
          </a:p>
        </p:txBody>
      </p:sp>
    </p:spTree>
    <p:extLst>
      <p:ext uri="{BB962C8B-B14F-4D97-AF65-F5344CB8AC3E}">
        <p14:creationId xmlns:p14="http://schemas.microsoft.com/office/powerpoint/2010/main" val="196307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Hotspot count threshold </a:t>
            </a:r>
            <a:r>
              <a:rPr lang="en-US" sz="4000" i="1">
                <a:latin typeface="Calibri" charset="0"/>
              </a:rPr>
              <a:t>N</a:t>
            </a:r>
            <a:r>
              <a:rPr lang="en-US" sz="4000">
                <a:latin typeface="Calibri" charset="0"/>
              </a:rPr>
              <a:t>(</a:t>
            </a:r>
            <a:r>
              <a:rPr lang="en-US" sz="4000" i="1">
                <a:latin typeface="Calibri" charset="0"/>
              </a:rPr>
              <a:t>T</a:t>
            </a:r>
            <a:r>
              <a:rPr lang="en-US" sz="4000">
                <a:latin typeface="Calibri" charset="0"/>
              </a:rPr>
              <a:t>)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Breitling et al. Jansen (2008)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Null distribution of max count above </a:t>
            </a:r>
            <a:r>
              <a:rPr lang="en-US" i="1">
                <a:latin typeface="Calibri" charset="0"/>
              </a:rPr>
              <a:t>T</a:t>
            </a:r>
          </a:p>
          <a:p>
            <a:pPr lvl="1" eaLnBrk="1" hangingPunct="1"/>
            <a:r>
              <a:rPr lang="en-US">
                <a:latin typeface="Calibri" charset="0"/>
              </a:rPr>
              <a:t>Find single-trait 95% LOD threshold </a:t>
            </a:r>
            <a:r>
              <a:rPr lang="en-US" i="1">
                <a:latin typeface="Calibri" charset="0"/>
              </a:rPr>
              <a:t>T</a:t>
            </a:r>
          </a:p>
          <a:p>
            <a:pPr lvl="1" eaLnBrk="1" hangingPunct="1"/>
            <a:r>
              <a:rPr lang="en-US">
                <a:latin typeface="Calibri" charset="0"/>
              </a:rPr>
              <a:t>Find max count of traits with LODs above </a:t>
            </a:r>
            <a:r>
              <a:rPr lang="en-US" i="1">
                <a:latin typeface="Calibri" charset="0"/>
              </a:rPr>
              <a:t>T</a:t>
            </a:r>
          </a:p>
          <a:p>
            <a:pPr lvl="1" eaLnBrk="1" hangingPunct="1"/>
            <a:r>
              <a:rPr lang="en-US">
                <a:latin typeface="Calibri" charset="0"/>
              </a:rPr>
              <a:t>Repeat 1000 times</a:t>
            </a:r>
          </a:p>
          <a:p>
            <a:pPr eaLnBrk="1" hangingPunct="1"/>
            <a:r>
              <a:rPr lang="en-US">
                <a:latin typeface="Calibri" charset="0"/>
              </a:rPr>
              <a:t>Find 95% count permutation threshold </a:t>
            </a:r>
            <a:r>
              <a:rPr lang="en-US" i="1">
                <a:latin typeface="Calibri" charset="0"/>
              </a:rPr>
              <a:t>N</a:t>
            </a:r>
          </a:p>
          <a:p>
            <a:pPr eaLnBrk="1" hangingPunct="1"/>
            <a:r>
              <a:rPr lang="en-US">
                <a:latin typeface="Calibri" charset="0"/>
              </a:rPr>
              <a:t>Identify counts of LODs above </a:t>
            </a:r>
            <a:r>
              <a:rPr lang="en-US" i="1">
                <a:latin typeface="Calibri" charset="0"/>
              </a:rPr>
              <a:t>T </a:t>
            </a:r>
            <a:r>
              <a:rPr lang="en-US">
                <a:latin typeface="Calibri" charset="0"/>
              </a:rPr>
              <a:t>in data</a:t>
            </a:r>
          </a:p>
          <a:p>
            <a:pPr marL="800100" lvl="3" indent="-342900" eaLnBrk="1" hangingPunct="1"/>
            <a:r>
              <a:rPr lang="en-US" sz="2800">
                <a:latin typeface="Calibri" charset="0"/>
              </a:rPr>
              <a:t>Locus-specific counts identify hotspots</a:t>
            </a:r>
          </a:p>
          <a:p>
            <a:pPr marL="342900" lvl="2" indent="-342900" eaLnBrk="1" hangingPunct="1"/>
            <a:r>
              <a:rPr lang="en-US" sz="3200">
                <a:latin typeface="Calibri" charset="0"/>
              </a:rPr>
              <a:t>Controls GWER in some way</a:t>
            </a:r>
          </a:p>
          <a:p>
            <a:pPr eaLnBrk="1" hangingPunct="1"/>
            <a:endParaRPr lang="en-US" i="1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B3EFBA-0B05-5E44-B503-01BD5A024362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ES">
                <a:solidFill>
                  <a:srgbClr val="898989"/>
                </a:solidFill>
                <a:latin typeface="Calibri" charset="0"/>
              </a:rPr>
              <a:t>2012 © Yandell</a:t>
            </a:r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MSRC5</a:t>
            </a:r>
          </a:p>
        </p:txBody>
      </p:sp>
    </p:spTree>
    <p:extLst>
      <p:ext uri="{BB962C8B-B14F-4D97-AF65-F5344CB8AC3E}">
        <p14:creationId xmlns:p14="http://schemas.microsoft.com/office/powerpoint/2010/main" val="19362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2272</Words>
  <Application>Microsoft Macintosh PowerPoint</Application>
  <PresentationFormat>On-screen Show (4:3)</PresentationFormat>
  <Paragraphs>429</Paragraphs>
  <Slides>46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Breaking Up is Hard to Do: Migrating R Project to CHTC</vt:lpstr>
      <vt:lpstr>Topics in this talk</vt:lpstr>
      <vt:lpstr> hotspots </vt:lpstr>
      <vt:lpstr>hotspot permutation test (Breitling et al. Jansen 2008 PLoS Genetics)</vt:lpstr>
      <vt:lpstr>PowerPoint Presentation</vt:lpstr>
      <vt:lpstr>PowerPoint Presentation</vt:lpstr>
      <vt:lpstr>Single trait permutation threshold T Churchill Doerge (1994)</vt:lpstr>
      <vt:lpstr>Single trait permutation schema</vt:lpstr>
      <vt:lpstr>Hotspot count threshold N(T) Breitling et al. Jansen (2008)</vt:lpstr>
      <vt:lpstr>Hotspot permutation schema</vt:lpstr>
      <vt:lpstr>permutation across traits (Breitling et al. Jansen 2008 PLoS Genetics)</vt:lpstr>
      <vt:lpstr>Yeast study</vt:lpstr>
      <vt:lpstr>Mouse study</vt:lpstr>
      <vt:lpstr> CHTC mechanics </vt:lpstr>
      <vt:lpstr>CHTC mechanics</vt:lpstr>
      <vt:lpstr>why automate?</vt:lpstr>
      <vt:lpstr>figure out how to do small scale science</vt:lpstr>
      <vt:lpstr>diagram flow</vt:lpstr>
      <vt:lpstr>refactor code to scale up</vt:lpstr>
      <vt:lpstr>parallel phases qtlhot.phaseN(dirpath, index, …)</vt:lpstr>
      <vt:lpstr>CHTC use: one “small” project</vt:lpstr>
      <vt:lpstr>art of map phase</vt:lpstr>
      <vt:lpstr>art of reduce phase</vt:lpstr>
      <vt:lpstr>phase 0 CHTC initialization </vt:lpstr>
      <vt:lpstr>initialization script</vt:lpstr>
      <vt:lpstr>post-CHTC processing</vt:lpstr>
      <vt:lpstr>post-processing script</vt:lpstr>
      <vt:lpstr>PowerPoint Presentation</vt:lpstr>
      <vt:lpstr>Brietling et al (2008) hotspot size thresholds from permutations</vt:lpstr>
      <vt:lpstr>quality vs. quantity in hotspots (Chaibub Neto et al. 2012 Genetics)</vt:lpstr>
      <vt:lpstr>rethinking the approach</vt:lpstr>
      <vt:lpstr>Chaibub Neto sliding LOD thresholds</vt:lpstr>
      <vt:lpstr>sliding LOD method</vt:lpstr>
      <vt:lpstr> causal networks </vt:lpstr>
      <vt:lpstr>PowerPoint Presentation</vt:lpstr>
      <vt:lpstr>BxH ApoE-/- causal network for transcription factor Pscdbp</vt:lpstr>
      <vt:lpstr>basic idea of QTLnet</vt:lpstr>
      <vt:lpstr>edge direction: which is causal?</vt:lpstr>
      <vt:lpstr>graph complexity with node parents</vt:lpstr>
      <vt:lpstr>how many node parents?</vt:lpstr>
      <vt:lpstr>BIC computation</vt:lpstr>
      <vt:lpstr>parallel phases for larger projects</vt:lpstr>
      <vt:lpstr>parallel implementation</vt:lpstr>
      <vt:lpstr>PowerPoint Presentation</vt:lpstr>
      <vt:lpstr>neighborhood edge reversal</vt:lpstr>
      <vt:lpstr>PowerPoint Presentation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up is Hard to Do: Migrating R Project to CHTC</dc:title>
  <dc:creator>Brian Yandell</dc:creator>
  <cp:lastModifiedBy>Brian Yandell</cp:lastModifiedBy>
  <cp:revision>14</cp:revision>
  <dcterms:created xsi:type="dcterms:W3CDTF">2013-11-16T11:38:53Z</dcterms:created>
  <dcterms:modified xsi:type="dcterms:W3CDTF">2013-11-20T11:02:07Z</dcterms:modified>
</cp:coreProperties>
</file>