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70" r:id="rId3"/>
    <p:sldId id="262" r:id="rId4"/>
    <p:sldId id="261" r:id="rId5"/>
    <p:sldId id="282" r:id="rId6"/>
    <p:sldId id="287" r:id="rId7"/>
    <p:sldId id="273" r:id="rId8"/>
    <p:sldId id="269" r:id="rId9"/>
    <p:sldId id="281" r:id="rId10"/>
    <p:sldId id="294" r:id="rId11"/>
    <p:sldId id="285" r:id="rId12"/>
    <p:sldId id="288" r:id="rId13"/>
    <p:sldId id="286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99CCFF"/>
    <a:srgbClr val="FF99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26" autoAdjust="0"/>
  </p:normalViewPr>
  <p:slideViewPr>
    <p:cSldViewPr>
      <p:cViewPr varScale="1">
        <p:scale>
          <a:sx n="52" d="100"/>
          <a:sy n="52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ED18AFF-5A87-4E0F-914F-3FB3585761C7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6FE4C21-4DCC-4C1A-B9B7-93440878F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BA54F3-8EF1-4062-A3F5-D891704D5CD3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BA54F3-8EF1-4062-A3F5-D891704D5CD3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4C21-4DCC-4C1A-B9B7-93440878FD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65DE-D04A-4F68-B940-91838DF7516E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7C5C-5038-4D03-90A7-EA8576761989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A965-CAFA-4705-93CF-2C90231AAC66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DE33-DB75-41CF-AB1A-3DB866AC68C9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6B09-8626-424E-9A78-6181C6D5A141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F30CF-AE93-481B-9D48-7F56E5757D66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CD88-1D79-42E4-AB4A-9AB998E7C942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F7EF-E7ED-4A3F-81F7-C1CD66B14AB4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AD55-4B1D-4BAE-9215-A358DE1E48EA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5C7-BACC-4173-A8CF-8B5249BD7BB9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02C-2E24-48B1-89DE-1DE13ECDD270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0444-73C5-4EE0-AEFF-83FF6C144BDA}" type="datetime1">
              <a:rPr lang="en-US" smtClean="0"/>
              <a:pPr/>
              <a:t>4/24/2010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4973F-8E77-479B-B415-E661D0AC0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81000" y="501402"/>
            <a:ext cx="8382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Computational Infrastructure </a:t>
            </a:r>
          </a:p>
          <a:p>
            <a:pPr algn="ctr"/>
            <a:r>
              <a:rPr lang="en-US" sz="4000" b="1" dirty="0" smtClean="0"/>
              <a:t>for Systems Genetics Analysis</a:t>
            </a:r>
          </a:p>
          <a:p>
            <a:pPr algn="ctr"/>
            <a:r>
              <a:rPr lang="en-US" sz="3600" b="1" dirty="0" smtClean="0"/>
              <a:t>Brian </a:t>
            </a:r>
            <a:r>
              <a:rPr lang="en-US" sz="3600" b="1" dirty="0" err="1" smtClean="0"/>
              <a:t>Yandell</a:t>
            </a:r>
            <a:r>
              <a:rPr lang="en-US" sz="3600" b="1" dirty="0" smtClean="0"/>
              <a:t>, UW-Madison</a:t>
            </a:r>
            <a:endParaRPr lang="en-US" sz="4000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high-throughput analysis of systems data</a:t>
            </a:r>
          </a:p>
          <a:p>
            <a:r>
              <a:rPr lang="en-US" sz="3200" b="1" dirty="0" smtClean="0"/>
              <a:t>enable biologists &amp; analysts to share tools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UW-Madison: </a:t>
            </a:r>
            <a:r>
              <a:rPr lang="en-US" sz="3200" dirty="0" err="1" smtClean="0"/>
              <a:t>Yandell,Attie,Broman,Kendziorski</a:t>
            </a:r>
            <a:endParaRPr lang="en-US" sz="3200" dirty="0" smtClean="0"/>
          </a:p>
          <a:p>
            <a:r>
              <a:rPr lang="en-US" sz="3200" b="1" dirty="0" smtClean="0"/>
              <a:t>Jackson Labs:</a:t>
            </a:r>
            <a:r>
              <a:rPr lang="en-US" sz="3200" dirty="0" smtClean="0"/>
              <a:t>  Churchill</a:t>
            </a:r>
          </a:p>
          <a:p>
            <a:r>
              <a:rPr lang="en-US" sz="3200" b="1" dirty="0" smtClean="0"/>
              <a:t>U Groningen: </a:t>
            </a:r>
            <a:r>
              <a:rPr lang="en-US" sz="3200" dirty="0" smtClean="0"/>
              <a:t> </a:t>
            </a:r>
            <a:r>
              <a:rPr lang="en-US" sz="3200" dirty="0" err="1" smtClean="0"/>
              <a:t>Jansen,Swertz</a:t>
            </a:r>
            <a:endParaRPr lang="en-US" sz="3200" dirty="0" smtClean="0"/>
          </a:p>
          <a:p>
            <a:r>
              <a:rPr lang="en-US" sz="3200" b="1" dirty="0" smtClean="0"/>
              <a:t>UC-Denver: </a:t>
            </a:r>
            <a:r>
              <a:rPr lang="en-US" sz="3200" dirty="0" err="1" smtClean="0"/>
              <a:t>Tabakoff</a:t>
            </a:r>
            <a:endParaRPr lang="en-US" sz="3200" b="1" dirty="0" smtClean="0"/>
          </a:p>
          <a:p>
            <a:r>
              <a:rPr lang="en-US" sz="3200" b="1" dirty="0" err="1" smtClean="0"/>
              <a:t>LabKey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r>
              <a:rPr lang="en-US" sz="3200" dirty="0" err="1" smtClean="0"/>
              <a:t>Igra</a:t>
            </a:r>
            <a:endParaRPr lang="en-US" sz="32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Model/View/Controller (MVC) </a:t>
            </a:r>
            <a:br>
              <a:rPr lang="en-US" dirty="0" smtClean="0"/>
            </a:br>
            <a:r>
              <a:rPr lang="en-US" sz="3600" dirty="0" smtClean="0"/>
              <a:t>software architecture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isolate domain logic from input and presentation</a:t>
            </a:r>
          </a:p>
          <a:p>
            <a:r>
              <a:rPr lang="en-US" sz="2800" dirty="0" smtClean="0"/>
              <a:t>permit independent development, testing, maintenance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600" y="2895600"/>
            <a:ext cx="2438400" cy="990600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Controller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Input/response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724400"/>
            <a:ext cx="2590800" cy="990600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View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render for interaction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4724400"/>
            <a:ext cx="2438400" cy="990600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Model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domain-specific logic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 rot="5400000">
            <a:off x="2705100" y="2933700"/>
            <a:ext cx="838200" cy="2743200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0"/>
          <p:cNvCxnSpPr>
            <a:stCxn id="7" idx="2"/>
            <a:endCxn id="9" idx="0"/>
          </p:cNvCxnSpPr>
          <p:nvPr/>
        </p:nvCxnSpPr>
        <p:spPr>
          <a:xfrm rot="16200000" flipH="1">
            <a:off x="5486400" y="2895600"/>
            <a:ext cx="838200" cy="2819400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0"/>
          <p:cNvCxnSpPr>
            <a:stCxn id="8" idx="3"/>
            <a:endCxn id="9" idx="1"/>
          </p:cNvCxnSpPr>
          <p:nvPr/>
        </p:nvCxnSpPr>
        <p:spPr>
          <a:xfrm>
            <a:off x="3048000" y="5219700"/>
            <a:ext cx="3048000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0"/>
          <p:cNvCxnSpPr>
            <a:stCxn id="9" idx="2"/>
            <a:endCxn id="8" idx="2"/>
          </p:cNvCxnSpPr>
          <p:nvPr/>
        </p:nvCxnSpPr>
        <p:spPr>
          <a:xfrm rot="5400000">
            <a:off x="4533900" y="2933700"/>
            <a:ext cx="1588" cy="5562600"/>
          </a:xfrm>
          <a:prstGeom prst="curvedConnector3">
            <a:avLst>
              <a:gd name="adj1" fmla="val 32821673"/>
            </a:avLst>
          </a:prstGeom>
          <a:ln w="762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0"/>
          <p:cNvCxnSpPr>
            <a:stCxn id="8" idx="1"/>
            <a:endCxn id="7" idx="1"/>
          </p:cNvCxnSpPr>
          <p:nvPr/>
        </p:nvCxnSpPr>
        <p:spPr>
          <a:xfrm rot="10800000" flipH="1">
            <a:off x="457200" y="3390900"/>
            <a:ext cx="2819400" cy="1828800"/>
          </a:xfrm>
          <a:prstGeom prst="curvedConnector3">
            <a:avLst>
              <a:gd name="adj1" fmla="val -8108"/>
            </a:avLst>
          </a:prstGeom>
          <a:ln w="762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36497" y="5715000"/>
            <a:ext cx="1565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user changes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4724400"/>
            <a:ext cx="1747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system actions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08517" y="304800"/>
            <a:ext cx="72914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Calibri" charset="0"/>
              </a:rPr>
              <a:t>p</a:t>
            </a:r>
            <a:r>
              <a:rPr lang="en-US" sz="3200" dirty="0" smtClean="0">
                <a:latin typeface="Calibri" charset="0"/>
              </a:rPr>
              <a:t>erspectives </a:t>
            </a:r>
            <a:r>
              <a:rPr lang="en-US" sz="3200" dirty="0">
                <a:latin typeface="Calibri" charset="0"/>
              </a:rPr>
              <a:t>for building a </a:t>
            </a:r>
            <a:r>
              <a:rPr lang="en-US" sz="3200" dirty="0" smtClean="0">
                <a:latin typeface="Calibri" charset="0"/>
              </a:rPr>
              <a:t>community</a:t>
            </a:r>
          </a:p>
          <a:p>
            <a:pPr algn="ctr"/>
            <a:r>
              <a:rPr lang="en-US" sz="3200" dirty="0" smtClean="0">
                <a:latin typeface="Calibri" charset="0"/>
              </a:rPr>
              <a:t>where </a:t>
            </a:r>
            <a:r>
              <a:rPr lang="en-US" sz="3200" dirty="0">
                <a:latin typeface="Calibri" charset="0"/>
              </a:rPr>
              <a:t>disease data and models are shared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1853148"/>
            <a:ext cx="81153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2400" b="1" dirty="0" smtClean="0">
                <a:latin typeface="Calibri" charset="0"/>
              </a:rPr>
              <a:t>Benefits of wider access to datasets and models: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 smtClean="0">
                <a:latin typeface="Calibri" charset="0"/>
              </a:rPr>
              <a:t>	1- catalyze new insights </a:t>
            </a:r>
            <a:r>
              <a:rPr lang="en-US" sz="2400" smtClean="0">
                <a:latin typeface="Calibri" charset="0"/>
              </a:rPr>
              <a:t>on disease &amp; methods</a:t>
            </a:r>
            <a:endParaRPr lang="en-US" sz="2400" dirty="0" smtClean="0">
              <a:latin typeface="Calibri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b="1" dirty="0" smtClean="0">
                <a:latin typeface="Calibri" charset="0"/>
              </a:rPr>
              <a:t>	</a:t>
            </a:r>
            <a:r>
              <a:rPr lang="en-US" sz="2400" dirty="0" smtClean="0">
                <a:latin typeface="Calibri" charset="0"/>
              </a:rPr>
              <a:t>2- enable deeper comparison of methods &amp; results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2400" b="1" dirty="0" smtClean="0">
                <a:latin typeface="Calibri" charset="0"/>
              </a:rPr>
              <a:t>Lessons </a:t>
            </a:r>
            <a:r>
              <a:rPr lang="en-US" sz="2400" b="1" dirty="0">
                <a:latin typeface="Calibri" charset="0"/>
              </a:rPr>
              <a:t>Learned: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>
                <a:latin typeface="Calibri" charset="0"/>
              </a:rPr>
              <a:t>	</a:t>
            </a:r>
            <a:r>
              <a:rPr lang="en-US" sz="2400" dirty="0" smtClean="0">
                <a:latin typeface="Calibri" charset="0"/>
              </a:rPr>
              <a:t>1- need quick feedback between biologists &amp; analysts</a:t>
            </a:r>
            <a:endParaRPr lang="en-US" sz="2400" dirty="0">
              <a:latin typeface="Calibri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>
                <a:latin typeface="Calibri" charset="0"/>
              </a:rPr>
              <a:t>	</a:t>
            </a:r>
            <a:r>
              <a:rPr lang="en-US" sz="2400" dirty="0" smtClean="0">
                <a:latin typeface="Calibri" charset="0"/>
              </a:rPr>
              <a:t>2- involve biologists early in development</a:t>
            </a:r>
            <a:endParaRPr lang="en-US" sz="2400" dirty="0">
              <a:latin typeface="Calibri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 smtClean="0">
                <a:latin typeface="Calibri" charset="0"/>
              </a:rPr>
              <a:t>	3- repeated use of pipelines leads to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 smtClean="0">
                <a:latin typeface="Calibri" charset="0"/>
              </a:rPr>
              <a:t>		documented learning from experience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 smtClean="0">
                <a:latin typeface="Calibri" charset="0"/>
              </a:rPr>
              <a:t>		increased rigor in methods</a:t>
            </a:r>
            <a:endParaRPr lang="en-US" sz="2400" dirty="0">
              <a:latin typeface="Calibri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b="1" dirty="0">
                <a:latin typeface="Calibri" charset="0"/>
              </a:rPr>
              <a:t>Challenges Ahead: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>
                <a:latin typeface="Calibri" charset="0"/>
              </a:rPr>
              <a:t>	</a:t>
            </a:r>
            <a:r>
              <a:rPr lang="en-US" sz="2400" dirty="0" smtClean="0">
                <a:latin typeface="Calibri" charset="0"/>
              </a:rPr>
              <a:t>1- stitching together components as coherent system</a:t>
            </a:r>
            <a:endParaRPr lang="en-US" sz="2400" dirty="0">
              <a:latin typeface="Calibri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2400" dirty="0">
                <a:latin typeface="Calibri" charset="0"/>
              </a:rPr>
              <a:t>	</a:t>
            </a:r>
            <a:r>
              <a:rPr lang="en-US" sz="2400" dirty="0" smtClean="0">
                <a:latin typeface="Calibri" charset="0"/>
              </a:rPr>
              <a:t>2- ramping up to ever larger molecular datasets</a:t>
            </a:r>
            <a:endParaRPr lang="en-US" dirty="0" smtClean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www.stat.wisc.edu/~yandell/statgen</a:t>
            </a:r>
            <a:br>
              <a:rPr lang="en-US" dirty="0" smtClean="0"/>
            </a:br>
            <a:r>
              <a:rPr lang="en-US" dirty="0" smtClean="0"/>
              <a:t>byandell@wisc.edu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UW-Madison</a:t>
            </a:r>
          </a:p>
          <a:p>
            <a:pPr lvl="1"/>
            <a:r>
              <a:rPr lang="en-US" sz="1600" dirty="0" smtClean="0"/>
              <a:t>Alan </a:t>
            </a:r>
            <a:r>
              <a:rPr lang="en-US" sz="1600" dirty="0" err="1" smtClean="0"/>
              <a:t>Attie</a:t>
            </a:r>
            <a:endParaRPr lang="en-US" sz="1600" dirty="0" smtClean="0"/>
          </a:p>
          <a:p>
            <a:pPr lvl="1"/>
            <a:r>
              <a:rPr lang="en-US" sz="1600" dirty="0" smtClean="0"/>
              <a:t>Christina </a:t>
            </a:r>
            <a:r>
              <a:rPr lang="en-US" sz="1600" dirty="0" err="1" smtClean="0"/>
              <a:t>Kendziorski</a:t>
            </a:r>
            <a:endParaRPr lang="en-US" sz="1600" dirty="0" smtClean="0"/>
          </a:p>
          <a:p>
            <a:pPr lvl="1"/>
            <a:r>
              <a:rPr lang="en-US" sz="1600" dirty="0" smtClean="0"/>
              <a:t>Karl Broman</a:t>
            </a:r>
          </a:p>
          <a:p>
            <a:pPr lvl="1"/>
            <a:r>
              <a:rPr lang="en-US" sz="1600" dirty="0" smtClean="0"/>
              <a:t>Mark Keller</a:t>
            </a:r>
          </a:p>
          <a:p>
            <a:pPr lvl="1"/>
            <a:r>
              <a:rPr lang="en-US" sz="1600" dirty="0" smtClean="0"/>
              <a:t>Andrew Broman</a:t>
            </a:r>
          </a:p>
          <a:p>
            <a:pPr lvl="1"/>
            <a:r>
              <a:rPr lang="en-US" sz="1600" dirty="0" smtClean="0"/>
              <a:t>Aimee Broman</a:t>
            </a:r>
          </a:p>
          <a:p>
            <a:pPr lvl="1"/>
            <a:r>
              <a:rPr lang="en-US" sz="1600" dirty="0" err="1" smtClean="0"/>
              <a:t>YounJeong</a:t>
            </a:r>
            <a:r>
              <a:rPr lang="en-US" sz="1600" dirty="0" smtClean="0"/>
              <a:t> </a:t>
            </a:r>
            <a:r>
              <a:rPr lang="en-US" sz="1600" dirty="0" err="1" smtClean="0"/>
              <a:t>Choi</a:t>
            </a:r>
            <a:endParaRPr lang="en-US" sz="1600" dirty="0" smtClean="0"/>
          </a:p>
          <a:p>
            <a:pPr lvl="1"/>
            <a:r>
              <a:rPr lang="en-US" sz="1600" dirty="0" smtClean="0"/>
              <a:t>Elias </a:t>
            </a:r>
            <a:r>
              <a:rPr lang="en-US" sz="1600" dirty="0" err="1" smtClean="0"/>
              <a:t>Chaibub</a:t>
            </a:r>
            <a:r>
              <a:rPr lang="en-US" sz="1600" dirty="0" smtClean="0"/>
              <a:t> </a:t>
            </a:r>
            <a:r>
              <a:rPr lang="en-US" sz="1600" dirty="0" err="1" smtClean="0"/>
              <a:t>Neto</a:t>
            </a:r>
            <a:endParaRPr lang="en-US" sz="1600" dirty="0" smtClean="0"/>
          </a:p>
          <a:p>
            <a:pPr lvl="1"/>
            <a:r>
              <a:rPr lang="en-US" sz="1600" dirty="0" err="1" smtClean="0"/>
              <a:t>Jee</a:t>
            </a:r>
            <a:r>
              <a:rPr lang="en-US" sz="1600" dirty="0" smtClean="0"/>
              <a:t> Young Moon</a:t>
            </a:r>
          </a:p>
          <a:p>
            <a:pPr lvl="1"/>
            <a:r>
              <a:rPr lang="en-US" sz="1600" dirty="0" smtClean="0"/>
              <a:t>John Dawson</a:t>
            </a:r>
          </a:p>
          <a:p>
            <a:pPr lvl="1"/>
            <a:r>
              <a:rPr lang="en-US" sz="1600" dirty="0" smtClean="0"/>
              <a:t>Ping Wang</a:t>
            </a:r>
          </a:p>
          <a:p>
            <a:pPr lvl="1"/>
            <a:r>
              <a:rPr lang="en-US" sz="1400" dirty="0" smtClean="0"/>
              <a:t>NIH Grants DK58037, DK66369, </a:t>
            </a:r>
            <a:r>
              <a:rPr lang="pt-PT" sz="1400" dirty="0" smtClean="0"/>
              <a:t>GM74244, GM69430 , </a:t>
            </a:r>
            <a:r>
              <a:rPr lang="en-US" sz="1400" dirty="0" smtClean="0"/>
              <a:t>EY18869 </a:t>
            </a:r>
            <a:endParaRPr lang="pt-PT" sz="1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Jackson Labs (HTDAS)</a:t>
            </a:r>
          </a:p>
          <a:p>
            <a:pPr lvl="1"/>
            <a:r>
              <a:rPr lang="en-US" dirty="0" smtClean="0"/>
              <a:t>Gary Churchill</a:t>
            </a:r>
          </a:p>
          <a:p>
            <a:pPr lvl="1"/>
            <a:r>
              <a:rPr lang="en-US" dirty="0" smtClean="0"/>
              <a:t>Ricardo </a:t>
            </a:r>
            <a:r>
              <a:rPr lang="en-US" dirty="0" err="1" smtClean="0"/>
              <a:t>Verdugo</a:t>
            </a:r>
            <a:endParaRPr lang="en-US" dirty="0" smtClean="0"/>
          </a:p>
          <a:p>
            <a:pPr lvl="1"/>
            <a:r>
              <a:rPr lang="en-US" dirty="0" smtClean="0"/>
              <a:t>Keith Sheppard</a:t>
            </a:r>
          </a:p>
          <a:p>
            <a:r>
              <a:rPr lang="en-US" dirty="0" smtClean="0"/>
              <a:t>UC-Denver (</a:t>
            </a:r>
            <a:r>
              <a:rPr lang="en-US" dirty="0" err="1" smtClean="0"/>
              <a:t>PhenoGen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Boris </a:t>
            </a:r>
            <a:r>
              <a:rPr lang="en-US" dirty="0" err="1" smtClean="0"/>
              <a:t>Tabakoff</a:t>
            </a:r>
            <a:endParaRPr lang="en-US" dirty="0" smtClean="0"/>
          </a:p>
          <a:p>
            <a:pPr lvl="1"/>
            <a:r>
              <a:rPr lang="en-US" dirty="0" smtClean="0"/>
              <a:t>Cheryl </a:t>
            </a:r>
            <a:r>
              <a:rPr lang="en-US" dirty="0" err="1" smtClean="0"/>
              <a:t>Hornbaker</a:t>
            </a:r>
            <a:endParaRPr lang="en-US" dirty="0" smtClean="0"/>
          </a:p>
          <a:p>
            <a:pPr lvl="1"/>
            <a:r>
              <a:rPr lang="en-US" dirty="0" smtClean="0"/>
              <a:t>Laura Saba</a:t>
            </a:r>
          </a:p>
          <a:p>
            <a:pPr lvl="1"/>
            <a:r>
              <a:rPr lang="en-US" dirty="0" smtClean="0"/>
              <a:t>Paula Hoffman</a:t>
            </a:r>
          </a:p>
          <a:p>
            <a:r>
              <a:rPr lang="en-US" dirty="0" err="1" smtClean="0"/>
              <a:t>Labkey</a:t>
            </a:r>
            <a:r>
              <a:rPr lang="en-US" dirty="0" smtClean="0"/>
              <a:t> Software</a:t>
            </a:r>
          </a:p>
          <a:p>
            <a:pPr lvl="1"/>
            <a:r>
              <a:rPr lang="en-US" dirty="0" smtClean="0"/>
              <a:t>Mark </a:t>
            </a:r>
            <a:r>
              <a:rPr lang="en-US" dirty="0" err="1" smtClean="0"/>
              <a:t>Igra</a:t>
            </a:r>
            <a:endParaRPr lang="en-US" dirty="0" smtClean="0"/>
          </a:p>
          <a:p>
            <a:r>
              <a:rPr lang="en-US" sz="2900" dirty="0" smtClean="0"/>
              <a:t>U Groningen (XGA)</a:t>
            </a:r>
          </a:p>
          <a:p>
            <a:pPr lvl="1"/>
            <a:r>
              <a:rPr lang="en-US" dirty="0" err="1" smtClean="0"/>
              <a:t>Ritsert</a:t>
            </a:r>
            <a:r>
              <a:rPr lang="en-US" dirty="0" smtClean="0"/>
              <a:t> Jansen</a:t>
            </a:r>
          </a:p>
          <a:p>
            <a:pPr lvl="1"/>
            <a:r>
              <a:rPr lang="en-US" dirty="0" smtClean="0"/>
              <a:t>Morris </a:t>
            </a:r>
            <a:r>
              <a:rPr lang="en-US" dirty="0" err="1" smtClean="0"/>
              <a:t>Swertz</a:t>
            </a:r>
            <a:endParaRPr lang="en-US" dirty="0" smtClean="0"/>
          </a:p>
          <a:p>
            <a:pPr lvl="1"/>
            <a:r>
              <a:rPr lang="en-US" dirty="0" err="1" smtClean="0"/>
              <a:t>Pjotr</a:t>
            </a:r>
            <a:r>
              <a:rPr lang="en-US" dirty="0" smtClean="0"/>
              <a:t> Pins</a:t>
            </a:r>
          </a:p>
          <a:p>
            <a:pPr lvl="1"/>
            <a:r>
              <a:rPr lang="en-US" dirty="0" smtClean="0"/>
              <a:t>Danny </a:t>
            </a:r>
            <a:r>
              <a:rPr lang="en-US" dirty="0" err="1" smtClean="0"/>
              <a:t>Arends</a:t>
            </a:r>
            <a:endParaRPr lang="en-US" dirty="0" smtClean="0"/>
          </a:p>
          <a:p>
            <a:r>
              <a:rPr lang="en-US" dirty="0" smtClean="0"/>
              <a:t>Broad Institute</a:t>
            </a:r>
          </a:p>
          <a:p>
            <a:pPr lvl="1"/>
            <a:r>
              <a:rPr lang="en-US" dirty="0" smtClean="0"/>
              <a:t>Jill </a:t>
            </a:r>
            <a:r>
              <a:rPr lang="en-US" dirty="0" err="1" smtClean="0"/>
              <a:t>Mesirov</a:t>
            </a:r>
            <a:endParaRPr lang="en-US" dirty="0" smtClean="0"/>
          </a:p>
          <a:p>
            <a:pPr lvl="1"/>
            <a:r>
              <a:rPr lang="en-US" dirty="0" smtClean="0"/>
              <a:t>Michael Reich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scdbp.for.Bri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943350"/>
            <a:ext cx="5829300" cy="2914650"/>
          </a:xfrm>
          <a:prstGeom prst="rect">
            <a:avLst/>
          </a:prstGeom>
        </p:spPr>
      </p:pic>
      <p:pic>
        <p:nvPicPr>
          <p:cNvPr id="12" name="Picture 11" descr="hotspot.causal.archi.for.Bri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93106" y="2627376"/>
            <a:ext cx="3998494" cy="330310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8600" y="381000"/>
            <a:ext cx="87630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Systems Genetics Analysis Platform</a:t>
            </a:r>
          </a:p>
          <a:p>
            <a:pPr algn="ctr"/>
            <a:r>
              <a:rPr lang="en-US" sz="3200" b="1" dirty="0" smtClean="0"/>
              <a:t>Brian </a:t>
            </a:r>
            <a:r>
              <a:rPr lang="en-US" sz="3200" b="1" dirty="0" err="1" smtClean="0"/>
              <a:t>Yandell</a:t>
            </a:r>
            <a:r>
              <a:rPr lang="en-US" sz="3200" b="1" dirty="0" smtClean="0"/>
              <a:t>, UW-Madison</a:t>
            </a:r>
          </a:p>
          <a:p>
            <a:endParaRPr lang="en-US" b="1" dirty="0" smtClean="0"/>
          </a:p>
          <a:p>
            <a:r>
              <a:rPr lang="en-US" sz="2400" b="1" dirty="0" smtClean="0"/>
              <a:t>high-throughput analysis of systems data</a:t>
            </a:r>
          </a:p>
          <a:p>
            <a:r>
              <a:rPr lang="en-US" sz="2400" b="1" dirty="0" smtClean="0"/>
              <a:t>enable biologists &amp; analysts to share tools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UW-Madison: </a:t>
            </a:r>
            <a:r>
              <a:rPr lang="en-US" dirty="0" err="1" smtClean="0"/>
              <a:t>Attie</a:t>
            </a:r>
            <a:r>
              <a:rPr lang="en-US" dirty="0" smtClean="0"/>
              <a:t>, </a:t>
            </a:r>
            <a:r>
              <a:rPr lang="en-US" dirty="0" err="1" smtClean="0"/>
              <a:t>Broman,Kendziorski</a:t>
            </a:r>
            <a:endParaRPr lang="en-US" dirty="0" smtClean="0"/>
          </a:p>
          <a:p>
            <a:r>
              <a:rPr lang="en-US" b="1" dirty="0" smtClean="0"/>
              <a:t>Jackson Labs:</a:t>
            </a:r>
            <a:r>
              <a:rPr lang="en-US" dirty="0" smtClean="0"/>
              <a:t>  Churchill</a:t>
            </a:r>
          </a:p>
          <a:p>
            <a:r>
              <a:rPr lang="en-US" b="1" dirty="0" smtClean="0"/>
              <a:t>U Groningen: </a:t>
            </a:r>
            <a:r>
              <a:rPr lang="en-US" dirty="0" smtClean="0"/>
              <a:t> Jansen, </a:t>
            </a:r>
            <a:r>
              <a:rPr lang="en-US" dirty="0" err="1" smtClean="0"/>
              <a:t>Swertz</a:t>
            </a:r>
            <a:endParaRPr lang="en-US" dirty="0" smtClean="0"/>
          </a:p>
          <a:p>
            <a:r>
              <a:rPr lang="en-US" b="1" dirty="0" smtClean="0"/>
              <a:t>UC-Denver:     </a:t>
            </a:r>
            <a:r>
              <a:rPr lang="en-US" dirty="0" err="1" smtClean="0"/>
              <a:t>Tabakoff</a:t>
            </a:r>
            <a:endParaRPr lang="en-US" b="1" dirty="0" smtClean="0"/>
          </a:p>
          <a:p>
            <a:r>
              <a:rPr lang="en-US" b="1" dirty="0" err="1" smtClean="0"/>
              <a:t>LabKey</a:t>
            </a:r>
            <a:r>
              <a:rPr lang="en-US" b="1" dirty="0" smtClean="0"/>
              <a:t>:</a:t>
            </a:r>
            <a:r>
              <a:rPr lang="en-US" dirty="0" smtClean="0"/>
              <a:t>            </a:t>
            </a:r>
            <a:r>
              <a:rPr lang="en-US" dirty="0" err="1" smtClean="0"/>
              <a:t>Igra</a:t>
            </a:r>
            <a:endParaRPr lang="en-US" b="1" dirty="0" smtClean="0"/>
          </a:p>
        </p:txBody>
      </p:sp>
      <p:cxnSp>
        <p:nvCxnSpPr>
          <p:cNvPr id="21" name="Straight Arrow Connector 20"/>
          <p:cNvCxnSpPr>
            <a:endCxn id="33" idx="1"/>
          </p:cNvCxnSpPr>
          <p:nvPr/>
        </p:nvCxnSpPr>
        <p:spPr>
          <a:xfrm>
            <a:off x="4572000" y="4419600"/>
            <a:ext cx="381000" cy="10846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56765" y="35814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hotspot</a:t>
            </a:r>
            <a:endParaRPr lang="en-US" dirty="0"/>
          </a:p>
        </p:txBody>
      </p:sp>
      <p:cxnSp>
        <p:nvCxnSpPr>
          <p:cNvPr id="32" name="Straight Arrow Connector 31"/>
          <p:cNvCxnSpPr>
            <a:endCxn id="33" idx="3"/>
          </p:cNvCxnSpPr>
          <p:nvPr/>
        </p:nvCxnSpPr>
        <p:spPr>
          <a:xfrm rot="16200000" flipV="1">
            <a:off x="6070401" y="4622600"/>
            <a:ext cx="501134" cy="3120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53000" y="4343400"/>
            <a:ext cx="121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causal trait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6436141" y="3791712"/>
            <a:ext cx="457200" cy="152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>
            <a:stCxn id="91" idx="3"/>
            <a:endCxn id="89" idx="1"/>
          </p:cNvCxnSpPr>
          <p:nvPr/>
        </p:nvCxnSpPr>
        <p:spPr>
          <a:xfrm>
            <a:off x="3581400" y="1333500"/>
            <a:ext cx="1219200" cy="19050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9" idx="3"/>
            <a:endCxn id="12" idx="1"/>
          </p:cNvCxnSpPr>
          <p:nvPr/>
        </p:nvCxnSpPr>
        <p:spPr>
          <a:xfrm>
            <a:off x="7467600" y="1352550"/>
            <a:ext cx="533400" cy="1085850"/>
          </a:xfrm>
          <a:prstGeom prst="curvedConnector2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1"/>
            <a:endCxn id="31" idx="2"/>
          </p:cNvCxnSpPr>
          <p:nvPr/>
        </p:nvCxnSpPr>
        <p:spPr>
          <a:xfrm rot="10800000">
            <a:off x="3695702" y="5486400"/>
            <a:ext cx="2476499" cy="381000"/>
          </a:xfrm>
          <a:prstGeom prst="curvedConnector2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2133601" y="3352800"/>
            <a:ext cx="3124200" cy="2133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view </a:t>
            </a:r>
            <a:r>
              <a:rPr lang="en-US" sz="2400" b="1" dirty="0">
                <a:solidFill>
                  <a:schemeClr val="tx1"/>
                </a:solidFill>
              </a:rPr>
              <a:t>results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(R graphics,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GenomeSpace</a:t>
            </a:r>
            <a:r>
              <a:rPr lang="en-US" sz="2400" dirty="0" smtClean="0">
                <a:solidFill>
                  <a:schemeClr val="tx1"/>
                </a:solidFill>
              </a:rPr>
              <a:t> tools)</a:t>
            </a:r>
            <a:endParaRPr lang="en-US" sz="2400" dirty="0"/>
          </a:p>
        </p:txBody>
      </p:sp>
      <p:cxnSp>
        <p:nvCxnSpPr>
          <p:cNvPr id="61" name="Straight Arrow Connector 60"/>
          <p:cNvCxnSpPr>
            <a:stCxn id="31" idx="0"/>
            <a:endCxn id="89" idx="2"/>
          </p:cNvCxnSpPr>
          <p:nvPr/>
        </p:nvCxnSpPr>
        <p:spPr>
          <a:xfrm rot="5400000" flipH="1" flipV="1">
            <a:off x="4324350" y="1543051"/>
            <a:ext cx="1181100" cy="2438399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1" idx="0"/>
            <a:endCxn id="91" idx="2"/>
          </p:cNvCxnSpPr>
          <p:nvPr/>
        </p:nvCxnSpPr>
        <p:spPr>
          <a:xfrm rot="16200000" flipV="1">
            <a:off x="2266951" y="1924049"/>
            <a:ext cx="1219200" cy="1638301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4800600" y="533400"/>
            <a:ext cx="2667000" cy="1638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systems genetics </a:t>
            </a:r>
            <a:r>
              <a:rPr lang="en-US" sz="2400" b="1" dirty="0" smtClean="0">
                <a:solidFill>
                  <a:schemeClr val="tx1"/>
                </a:solidFill>
              </a:rPr>
              <a:t>portal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>
                <a:solidFill>
                  <a:schemeClr val="tx1"/>
                </a:solidFill>
              </a:rPr>
              <a:t>PhenoGen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33400" y="533400"/>
            <a:ext cx="3048000" cy="1600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collaborative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portal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LabKey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87" name="TextBox 37"/>
          <p:cNvSpPr txBox="1">
            <a:spLocks noChangeArrowheads="1"/>
          </p:cNvSpPr>
          <p:nvPr/>
        </p:nvSpPr>
        <p:spPr bwMode="auto">
          <a:xfrm>
            <a:off x="2667000" y="22098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iterate many times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7162800" y="2438400"/>
            <a:ext cx="1676400" cy="167640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get data </a:t>
            </a:r>
            <a:r>
              <a:rPr lang="en-US" sz="2400" dirty="0" smtClean="0">
                <a:solidFill>
                  <a:schemeClr val="tx1"/>
                </a:solidFill>
              </a:rPr>
              <a:t>(GEO, Sage)</a:t>
            </a:r>
          </a:p>
          <a:p>
            <a:pPr algn="ctr"/>
            <a:endParaRPr lang="en-US" dirty="0"/>
          </a:p>
        </p:txBody>
      </p:sp>
      <p:cxnSp>
        <p:nvCxnSpPr>
          <p:cNvPr id="15" name="Straight Arrow Connector 12"/>
          <p:cNvCxnSpPr>
            <a:stCxn id="12" idx="3"/>
            <a:endCxn id="14" idx="0"/>
          </p:cNvCxnSpPr>
          <p:nvPr/>
        </p:nvCxnSpPr>
        <p:spPr>
          <a:xfrm rot="5400000">
            <a:off x="7029450" y="4362450"/>
            <a:ext cx="1219200" cy="723900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2200" y="5334000"/>
            <a:ext cx="2209800" cy="106680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run pipeline</a:t>
            </a:r>
          </a:p>
          <a:p>
            <a:pPr algn="ctr"/>
            <a:r>
              <a:rPr lang="en-US" sz="2000" dirty="0" smtClean="0"/>
              <a:t>(CLIO,XGAP,HTDAS)</a:t>
            </a:r>
            <a:endParaRPr lang="en-US" sz="24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analysis pipeline acts on objects</a:t>
            </a:r>
            <a:br>
              <a:rPr lang="en-US" dirty="0" smtClean="0"/>
            </a:br>
            <a:r>
              <a:rPr lang="en-US" dirty="0" smtClean="0"/>
              <a:t>(extends concept of </a:t>
            </a:r>
            <a:r>
              <a:rPr lang="en-US" dirty="0" err="1" smtClean="0"/>
              <a:t>GenePattern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2743200"/>
            <a:ext cx="1905000" cy="114300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0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pipeline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>
            <a:stCxn id="13" idx="6"/>
            <a:endCxn id="6" idx="1"/>
          </p:cNvCxnSpPr>
          <p:nvPr/>
        </p:nvCxnSpPr>
        <p:spPr>
          <a:xfrm>
            <a:off x="2438400" y="3276600"/>
            <a:ext cx="1143000" cy="3810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14" idx="6"/>
          </p:cNvCxnSpPr>
          <p:nvPr/>
        </p:nvCxnSpPr>
        <p:spPr>
          <a:xfrm>
            <a:off x="5486400" y="3314700"/>
            <a:ext cx="1676400" cy="38100"/>
          </a:xfrm>
          <a:prstGeom prst="line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9" idx="0"/>
            <a:endCxn id="6" idx="2"/>
          </p:cNvCxnSpPr>
          <p:nvPr/>
        </p:nvCxnSpPr>
        <p:spPr>
          <a:xfrm rot="5400000" flipH="1" flipV="1">
            <a:off x="4305300" y="4114800"/>
            <a:ext cx="457200" cy="0"/>
          </a:xfrm>
          <a:prstGeom prst="line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amond 36"/>
          <p:cNvSpPr/>
          <p:nvPr/>
        </p:nvSpPr>
        <p:spPr>
          <a:xfrm>
            <a:off x="6324600" y="4953000"/>
            <a:ext cx="2133600" cy="1524000"/>
          </a:xfrm>
          <a:prstGeom prst="diamond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checks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90600" y="2667000"/>
            <a:ext cx="1447800" cy="1219200"/>
          </a:xfrm>
          <a:prstGeom prst="ellipse">
            <a:avLst/>
          </a:prstGeom>
          <a:solidFill>
            <a:srgbClr val="FFCCCC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input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4" name="Decagon 13"/>
          <p:cNvSpPr/>
          <p:nvPr/>
        </p:nvSpPr>
        <p:spPr>
          <a:xfrm>
            <a:off x="7162800" y="2667000"/>
            <a:ext cx="1371600" cy="1371600"/>
          </a:xfrm>
          <a:prstGeom prst="decagon">
            <a:avLst/>
          </a:prstGeom>
          <a:solidFill>
            <a:srgbClr val="99CCFF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output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21" name="Shape 20"/>
          <p:cNvCxnSpPr>
            <a:stCxn id="37" idx="1"/>
            <a:endCxn id="29" idx="2"/>
          </p:cNvCxnSpPr>
          <p:nvPr/>
        </p:nvCxnSpPr>
        <p:spPr>
          <a:xfrm rot="10800000">
            <a:off x="4533900" y="5181600"/>
            <a:ext cx="1790700" cy="533400"/>
          </a:xfrm>
          <a:prstGeom prst="curvedConnector2">
            <a:avLst/>
          </a:prstGeom>
          <a:ln w="76200">
            <a:solidFill>
              <a:srgbClr val="FFFF00"/>
            </a:solidFill>
            <a:prstDash val="sysDash"/>
            <a:tailEnd type="triangle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rapezoid 28"/>
          <p:cNvSpPr/>
          <p:nvPr/>
        </p:nvSpPr>
        <p:spPr>
          <a:xfrm>
            <a:off x="3733800" y="4343400"/>
            <a:ext cx="1600200" cy="838200"/>
          </a:xfrm>
          <a:prstGeom prst="trapezoid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settings</a:t>
            </a:r>
          </a:p>
        </p:txBody>
      </p:sp>
      <p:cxnSp>
        <p:nvCxnSpPr>
          <p:cNvPr id="35" name="Shape 34"/>
          <p:cNvCxnSpPr>
            <a:stCxn id="6" idx="3"/>
            <a:endCxn id="37" idx="0"/>
          </p:cNvCxnSpPr>
          <p:nvPr/>
        </p:nvCxnSpPr>
        <p:spPr>
          <a:xfrm>
            <a:off x="5486400" y="3314700"/>
            <a:ext cx="1905000" cy="1638300"/>
          </a:xfrm>
          <a:prstGeom prst="curvedConnector2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pipeline is composed of many steps</a:t>
            </a:r>
            <a:endParaRPr lang="en-US" dirty="0"/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2082804" y="1527048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>
            <a:cxnSpLocks noChangeAspect="1"/>
            <a:stCxn id="13" idx="6"/>
            <a:endCxn id="6" idx="1"/>
          </p:cNvCxnSpPr>
          <p:nvPr/>
        </p:nvCxnSpPr>
        <p:spPr>
          <a:xfrm>
            <a:off x="1371600" y="1781173"/>
            <a:ext cx="711204" cy="4954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 noChangeAspect="1"/>
            <a:stCxn id="6" idx="3"/>
            <a:endCxn id="58" idx="3"/>
          </p:cNvCxnSpPr>
          <p:nvPr/>
        </p:nvCxnSpPr>
        <p:spPr>
          <a:xfrm>
            <a:off x="2946402" y="1786127"/>
            <a:ext cx="762000" cy="450898"/>
          </a:xfrm>
          <a:prstGeom prst="line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609600" y="1447800"/>
            <a:ext cx="762000" cy="666746"/>
          </a:xfrm>
          <a:prstGeom prst="ellipse">
            <a:avLst/>
          </a:prstGeom>
          <a:solidFill>
            <a:srgbClr val="FFCCCC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>
          <a:xfrm>
            <a:off x="5080002" y="19964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>
            <a:cxnSpLocks noChangeAspect="1"/>
            <a:stCxn id="58" idx="0"/>
            <a:endCxn id="26" idx="1"/>
          </p:cNvCxnSpPr>
          <p:nvPr/>
        </p:nvCxnSpPr>
        <p:spPr>
          <a:xfrm>
            <a:off x="4402339" y="2237025"/>
            <a:ext cx="677663" cy="18496"/>
          </a:xfrm>
          <a:prstGeom prst="line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 noChangeAspect="1"/>
            <a:stCxn id="26" idx="3"/>
            <a:endCxn id="69" idx="1"/>
          </p:cNvCxnSpPr>
          <p:nvPr/>
        </p:nvCxnSpPr>
        <p:spPr>
          <a:xfrm>
            <a:off x="5943600" y="2255521"/>
            <a:ext cx="838200" cy="182879"/>
          </a:xfrm>
          <a:prstGeom prst="line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>
            <a:spLocks noChangeAspect="1"/>
          </p:cNvSpPr>
          <p:nvPr/>
        </p:nvSpPr>
        <p:spPr>
          <a:xfrm>
            <a:off x="7213602" y="34442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62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>
            <a:cxnSpLocks noChangeAspect="1"/>
            <a:stCxn id="69" idx="3"/>
            <a:endCxn id="31" idx="0"/>
          </p:cNvCxnSpPr>
          <p:nvPr/>
        </p:nvCxnSpPr>
        <p:spPr>
          <a:xfrm rot="16200000" flipH="1">
            <a:off x="7015479" y="2814320"/>
            <a:ext cx="701042" cy="558801"/>
          </a:xfrm>
          <a:prstGeom prst="line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 noChangeAspect="1"/>
            <a:stCxn id="31" idx="2"/>
            <a:endCxn id="34" idx="1"/>
          </p:cNvCxnSpPr>
          <p:nvPr/>
        </p:nvCxnSpPr>
        <p:spPr>
          <a:xfrm rot="5400000">
            <a:off x="7083852" y="4107659"/>
            <a:ext cx="706809" cy="416290"/>
          </a:xfrm>
          <a:prstGeom prst="line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>
            <a:spLocks noChangeAspect="1"/>
          </p:cNvSpPr>
          <p:nvPr/>
        </p:nvSpPr>
        <p:spPr>
          <a:xfrm>
            <a:off x="5156202" y="51968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>
            <a:cxnSpLocks noChangeAspect="1"/>
            <a:stCxn id="85" idx="5"/>
            <a:endCxn id="36" idx="1"/>
          </p:cNvCxnSpPr>
          <p:nvPr/>
        </p:nvCxnSpPr>
        <p:spPr>
          <a:xfrm flipV="1">
            <a:off x="4325111" y="5455921"/>
            <a:ext cx="831091" cy="10493"/>
          </a:xfrm>
          <a:prstGeom prst="line">
            <a:avLst/>
          </a:prstGeom>
          <a:ln w="76200">
            <a:solidFill>
              <a:schemeClr val="accent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 noChangeAspect="1"/>
            <a:stCxn id="36" idx="3"/>
            <a:endCxn id="34" idx="3"/>
          </p:cNvCxnSpPr>
          <p:nvPr/>
        </p:nvCxnSpPr>
        <p:spPr>
          <a:xfrm flipV="1">
            <a:off x="6019800" y="5010280"/>
            <a:ext cx="729124" cy="445641"/>
          </a:xfrm>
          <a:prstGeom prst="line">
            <a:avLst/>
          </a:prstGeom>
          <a:ln w="762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>
            <a:spLocks noChangeAspect="1"/>
          </p:cNvSpPr>
          <p:nvPr/>
        </p:nvSpPr>
        <p:spPr>
          <a:xfrm>
            <a:off x="2089914" y="57302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E’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>
            <a:cxnSpLocks noChangeAspect="1"/>
            <a:stCxn id="88" idx="1"/>
            <a:endCxn id="42" idx="1"/>
          </p:cNvCxnSpPr>
          <p:nvPr/>
        </p:nvCxnSpPr>
        <p:spPr>
          <a:xfrm>
            <a:off x="1404112" y="5981700"/>
            <a:ext cx="685802" cy="7621"/>
          </a:xfrm>
          <a:prstGeom prst="line">
            <a:avLst/>
          </a:prstGeom>
          <a:ln w="76200">
            <a:solidFill>
              <a:srgbClr val="0070C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 noChangeAspect="1"/>
            <a:stCxn id="42" idx="3"/>
            <a:endCxn id="85" idx="1"/>
          </p:cNvCxnSpPr>
          <p:nvPr/>
        </p:nvCxnSpPr>
        <p:spPr>
          <a:xfrm flipV="1">
            <a:off x="2953512" y="5466414"/>
            <a:ext cx="685801" cy="522907"/>
          </a:xfrm>
          <a:prstGeom prst="line">
            <a:avLst/>
          </a:prstGeom>
          <a:ln w="76200">
            <a:solidFill>
              <a:schemeClr val="accent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Hexagon 57"/>
          <p:cNvSpPr>
            <a:spLocks noChangeAspect="1"/>
          </p:cNvSpPr>
          <p:nvPr/>
        </p:nvSpPr>
        <p:spPr>
          <a:xfrm>
            <a:off x="3708402" y="1959450"/>
            <a:ext cx="693937" cy="555150"/>
          </a:xfrm>
          <a:prstGeom prst="hexagon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9" name="Right Triangle 68"/>
          <p:cNvSpPr/>
          <p:nvPr/>
        </p:nvSpPr>
        <p:spPr>
          <a:xfrm>
            <a:off x="6781800" y="2133600"/>
            <a:ext cx="609600" cy="609600"/>
          </a:xfrm>
          <a:prstGeom prst="rtTriangle">
            <a:avLst/>
          </a:prstGeom>
          <a:solidFill>
            <a:srgbClr val="00B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gular Pentagon 84"/>
          <p:cNvSpPr/>
          <p:nvPr/>
        </p:nvSpPr>
        <p:spPr>
          <a:xfrm>
            <a:off x="3639312" y="5161386"/>
            <a:ext cx="685800" cy="798576"/>
          </a:xfrm>
          <a:prstGeom prst="pentagon">
            <a:avLst/>
          </a:prstGeom>
          <a:solidFill>
            <a:srgbClr val="FFC000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ecagon 87"/>
          <p:cNvSpPr/>
          <p:nvPr/>
        </p:nvSpPr>
        <p:spPr>
          <a:xfrm>
            <a:off x="642112" y="5638800"/>
            <a:ext cx="762000" cy="685800"/>
          </a:xfrm>
          <a:prstGeom prst="decagon">
            <a:avLst/>
          </a:prstGeom>
          <a:solidFill>
            <a:srgbClr val="99CCFF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O’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Parallelogram 33"/>
          <p:cNvSpPr/>
          <p:nvPr/>
        </p:nvSpPr>
        <p:spPr>
          <a:xfrm rot="2434685">
            <a:off x="6559572" y="4554042"/>
            <a:ext cx="858890" cy="571404"/>
          </a:xfrm>
          <a:prstGeom prst="parallelogram">
            <a:avLst/>
          </a:prstGeom>
          <a:solidFill>
            <a:srgbClr val="C0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hape 24"/>
          <p:cNvCxnSpPr>
            <a:stCxn id="34" idx="3"/>
            <a:endCxn id="45" idx="1"/>
          </p:cNvCxnSpPr>
          <p:nvPr/>
        </p:nvCxnSpPr>
        <p:spPr>
          <a:xfrm rot="16200000" flipH="1">
            <a:off x="6733042" y="5026162"/>
            <a:ext cx="902841" cy="871076"/>
          </a:xfrm>
          <a:prstGeom prst="curvedConnector2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>
            <a:spLocks noChangeAspect="1"/>
          </p:cNvSpPr>
          <p:nvPr/>
        </p:nvSpPr>
        <p:spPr>
          <a:xfrm>
            <a:off x="7620000" y="56540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D’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>
            <a:cxnSpLocks noChangeAspect="1"/>
            <a:stCxn id="45" idx="3"/>
          </p:cNvCxnSpPr>
          <p:nvPr/>
        </p:nvCxnSpPr>
        <p:spPr>
          <a:xfrm>
            <a:off x="8483598" y="5913121"/>
            <a:ext cx="660402" cy="26415"/>
          </a:xfrm>
          <a:prstGeom prst="line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7" name="Rectangle 36"/>
          <p:cNvSpPr>
            <a:spLocks noChangeAspect="1"/>
          </p:cNvSpPr>
          <p:nvPr/>
        </p:nvSpPr>
        <p:spPr>
          <a:xfrm>
            <a:off x="2057402" y="46634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>
            <a:cxnSpLocks noChangeAspect="1"/>
            <a:stCxn id="41" idx="1"/>
            <a:endCxn id="37" idx="1"/>
          </p:cNvCxnSpPr>
          <p:nvPr/>
        </p:nvCxnSpPr>
        <p:spPr>
          <a:xfrm>
            <a:off x="1371600" y="4914900"/>
            <a:ext cx="685802" cy="7621"/>
          </a:xfrm>
          <a:prstGeom prst="line">
            <a:avLst/>
          </a:prstGeom>
          <a:ln w="76200">
            <a:solidFill>
              <a:srgbClr val="0070C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ecagon 40"/>
          <p:cNvSpPr/>
          <p:nvPr/>
        </p:nvSpPr>
        <p:spPr>
          <a:xfrm>
            <a:off x="609600" y="4572000"/>
            <a:ext cx="762000" cy="685800"/>
          </a:xfrm>
          <a:prstGeom prst="decagon">
            <a:avLst/>
          </a:prstGeom>
          <a:solidFill>
            <a:srgbClr val="99CCFF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O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cxnSpLocks noChangeAspect="1"/>
            <a:stCxn id="37" idx="3"/>
            <a:endCxn id="85" idx="1"/>
          </p:cNvCxnSpPr>
          <p:nvPr/>
        </p:nvCxnSpPr>
        <p:spPr>
          <a:xfrm>
            <a:off x="2921000" y="4922521"/>
            <a:ext cx="718313" cy="543893"/>
          </a:xfrm>
          <a:prstGeom prst="line">
            <a:avLst/>
          </a:prstGeom>
          <a:ln w="76200">
            <a:solidFill>
              <a:schemeClr val="accent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9600" y="4038600"/>
            <a:ext cx="2118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compare </a:t>
            </a:r>
            <a:r>
              <a:rPr lang="en-US" sz="2000" b="1" dirty="0" smtClean="0"/>
              <a:t>methods</a:t>
            </a:r>
            <a:endParaRPr lang="en-US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570183" y="6229290"/>
            <a:ext cx="188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alternative path</a:t>
            </a:r>
            <a:endParaRPr lang="en-US" sz="2000" b="1" dirty="0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609600" y="2380488"/>
            <a:ext cx="762000" cy="666746"/>
          </a:xfrm>
          <a:prstGeom prst="ellipse">
            <a:avLst/>
          </a:prstGeom>
          <a:solidFill>
            <a:srgbClr val="FFCCCC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I’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>
            <a:cxnSpLocks noChangeAspect="1"/>
            <a:stCxn id="48" idx="6"/>
            <a:endCxn id="49" idx="1"/>
          </p:cNvCxnSpPr>
          <p:nvPr/>
        </p:nvCxnSpPr>
        <p:spPr>
          <a:xfrm flipV="1">
            <a:off x="1371600" y="2712721"/>
            <a:ext cx="704088" cy="114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9600" y="3200400"/>
            <a:ext cx="2058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combine </a:t>
            </a:r>
            <a:r>
              <a:rPr lang="en-US" sz="2000" b="1" dirty="0" smtClean="0"/>
              <a:t>datasets</a:t>
            </a:r>
            <a:endParaRPr lang="en-US" sz="2000" b="1" dirty="0"/>
          </a:p>
        </p:txBody>
      </p:sp>
      <p:sp>
        <p:nvSpPr>
          <p:cNvPr id="49" name="Rectangle 48"/>
          <p:cNvSpPr>
            <a:spLocks noChangeAspect="1"/>
          </p:cNvSpPr>
          <p:nvPr/>
        </p:nvSpPr>
        <p:spPr>
          <a:xfrm>
            <a:off x="2075688" y="2453642"/>
            <a:ext cx="863598" cy="518158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A’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52" name="Straight Connector 51"/>
          <p:cNvCxnSpPr>
            <a:cxnSpLocks noChangeAspect="1"/>
            <a:stCxn id="49" idx="3"/>
            <a:endCxn id="58" idx="3"/>
          </p:cNvCxnSpPr>
          <p:nvPr/>
        </p:nvCxnSpPr>
        <p:spPr>
          <a:xfrm flipV="1">
            <a:off x="2939286" y="2237025"/>
            <a:ext cx="769116" cy="475696"/>
          </a:xfrm>
          <a:prstGeom prst="line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causal model selection choices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in context of larger, unknown network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14400" y="1713131"/>
            <a:ext cx="1219200" cy="76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focal trait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4800" y="1713131"/>
            <a:ext cx="1219200" cy="762000"/>
          </a:xfrm>
          <a:prstGeom prst="ellipse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trait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>
            <a:off x="2133600" y="2094131"/>
            <a:ext cx="198120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914400" y="3008531"/>
            <a:ext cx="1219200" cy="76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focal trait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114800" y="3008531"/>
            <a:ext cx="1219200" cy="762000"/>
          </a:xfrm>
          <a:prstGeom prst="ellipse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trait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6"/>
            <a:endCxn id="11" idx="2"/>
          </p:cNvCxnSpPr>
          <p:nvPr/>
        </p:nvCxnSpPr>
        <p:spPr>
          <a:xfrm>
            <a:off x="2133600" y="3389531"/>
            <a:ext cx="1981200" cy="1588"/>
          </a:xfrm>
          <a:prstGeom prst="straightConnector1">
            <a:avLst/>
          </a:prstGeom>
          <a:ln w="76200">
            <a:solidFill>
              <a:srgbClr val="0070C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914400" y="4303931"/>
            <a:ext cx="1219200" cy="76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focal trait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114800" y="4303931"/>
            <a:ext cx="1219200" cy="762000"/>
          </a:xfrm>
          <a:prstGeom prst="ellipse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trait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6"/>
            <a:endCxn id="14" idx="2"/>
          </p:cNvCxnSpPr>
          <p:nvPr/>
        </p:nvCxnSpPr>
        <p:spPr>
          <a:xfrm>
            <a:off x="2133600" y="4684931"/>
            <a:ext cx="1981200" cy="1588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914400" y="5599331"/>
            <a:ext cx="1219200" cy="76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focal trait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114800" y="5599331"/>
            <a:ext cx="1219200" cy="762000"/>
          </a:xfrm>
          <a:prstGeom prst="ellipse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trait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6"/>
            <a:endCxn id="17" idx="2"/>
          </p:cNvCxnSpPr>
          <p:nvPr/>
        </p:nvCxnSpPr>
        <p:spPr>
          <a:xfrm>
            <a:off x="2133600" y="5980331"/>
            <a:ext cx="1981200" cy="1588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prstDash val="sysDot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8400" y="1676400"/>
            <a:ext cx="1347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causal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8400" y="3048000"/>
            <a:ext cx="1677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reactive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8400" y="4267200"/>
            <a:ext cx="2106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correlated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5562600"/>
            <a:ext cx="259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uncorrelated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otspot.causal.archi.for.Bri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990600"/>
            <a:ext cx="6741694" cy="55692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8600" y="3810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/>
              <a:t>BxH</a:t>
            </a:r>
            <a:r>
              <a:rPr lang="en-US" sz="4000" dirty="0" smtClean="0"/>
              <a:t> </a:t>
            </a:r>
            <a:r>
              <a:rPr lang="en-US" sz="4000" dirty="0" err="1" smtClean="0"/>
              <a:t>ApoE</a:t>
            </a:r>
            <a:r>
              <a:rPr lang="en-US" sz="4000" dirty="0" smtClean="0"/>
              <a:t>-/- </a:t>
            </a:r>
            <a:r>
              <a:rPr lang="en-US" sz="4000" dirty="0" err="1" smtClean="0"/>
              <a:t>chr</a:t>
            </a:r>
            <a:r>
              <a:rPr lang="en-US" sz="4000" dirty="0" smtClean="0"/>
              <a:t> 2:  </a:t>
            </a:r>
            <a:r>
              <a:rPr lang="en-US" sz="3600" dirty="0" smtClean="0"/>
              <a:t>causal architecture</a:t>
            </a:r>
            <a:endParaRPr lang="en-US" sz="3200" b="1" dirty="0" smtClean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845341" y="2267712"/>
            <a:ext cx="457200" cy="152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265965" y="20574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hotspot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790142" y="4587549"/>
            <a:ext cx="729734" cy="464463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90289" y="4260580"/>
            <a:ext cx="150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causal calls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1371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BxH</a:t>
            </a:r>
            <a:r>
              <a:rPr lang="en-US" dirty="0" smtClean="0"/>
              <a:t> </a:t>
            </a:r>
            <a:r>
              <a:rPr lang="en-US" dirty="0" err="1" smtClean="0"/>
              <a:t>ApoE</a:t>
            </a:r>
            <a:r>
              <a:rPr lang="en-US" dirty="0" smtClean="0"/>
              <a:t>-/- causal network</a:t>
            </a:r>
            <a:br>
              <a:rPr lang="en-US" dirty="0" smtClean="0"/>
            </a:br>
            <a:r>
              <a:rPr lang="en-US" dirty="0" smtClean="0"/>
              <a:t>for transcription factor </a:t>
            </a:r>
            <a:r>
              <a:rPr lang="en-US" dirty="0" err="1" smtClean="0"/>
              <a:t>Pscdbp</a:t>
            </a:r>
            <a:endParaRPr lang="en-US" dirty="0"/>
          </a:p>
        </p:txBody>
      </p:sp>
      <p:pic>
        <p:nvPicPr>
          <p:cNvPr id="5" name="Picture 4" descr="Pscdbp.for.Bri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2400" y="2011680"/>
            <a:ext cx="9372600" cy="4541520"/>
          </a:xfrm>
          <a:prstGeom prst="rect">
            <a:avLst/>
          </a:prstGeom>
        </p:spPr>
      </p:pic>
      <p:cxnSp>
        <p:nvCxnSpPr>
          <p:cNvPr id="6" name="Straight Arrow Connector 5"/>
          <p:cNvCxnSpPr>
            <a:endCxn id="7" idx="3"/>
          </p:cNvCxnSpPr>
          <p:nvPr/>
        </p:nvCxnSpPr>
        <p:spPr>
          <a:xfrm rot="10800000">
            <a:off x="5631794" y="2306522"/>
            <a:ext cx="388007" cy="284279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2075688"/>
            <a:ext cx="15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causal trait</a:t>
            </a:r>
            <a:endParaRPr lang="en-US" sz="24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5417403"/>
            <a:ext cx="25760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work of</a:t>
            </a:r>
          </a:p>
          <a:p>
            <a:pPr algn="ctr"/>
            <a:r>
              <a:rPr lang="en-US" sz="2400" b="1" dirty="0" smtClean="0"/>
              <a:t>Elias </a:t>
            </a:r>
            <a:r>
              <a:rPr lang="en-US" sz="2400" b="1" dirty="0" err="1" smtClean="0"/>
              <a:t>Chaibub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Neto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>
            <a:stCxn id="91" idx="3"/>
            <a:endCxn id="89" idx="1"/>
          </p:cNvCxnSpPr>
          <p:nvPr/>
        </p:nvCxnSpPr>
        <p:spPr>
          <a:xfrm>
            <a:off x="3581400" y="1333500"/>
            <a:ext cx="1219200" cy="19050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9" idx="3"/>
            <a:endCxn id="12" idx="1"/>
          </p:cNvCxnSpPr>
          <p:nvPr/>
        </p:nvCxnSpPr>
        <p:spPr>
          <a:xfrm>
            <a:off x="7467600" y="1352550"/>
            <a:ext cx="533400" cy="1085850"/>
          </a:xfrm>
          <a:prstGeom prst="curvedConnector2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1"/>
            <a:endCxn id="31" idx="2"/>
          </p:cNvCxnSpPr>
          <p:nvPr/>
        </p:nvCxnSpPr>
        <p:spPr>
          <a:xfrm rot="10800000">
            <a:off x="4000500" y="4724400"/>
            <a:ext cx="1866900" cy="685800"/>
          </a:xfrm>
          <a:prstGeom prst="curvedConnector2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2438400" y="3124200"/>
            <a:ext cx="3124200" cy="16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view </a:t>
            </a:r>
            <a:r>
              <a:rPr lang="en-US" sz="2400" b="1" dirty="0">
                <a:solidFill>
                  <a:schemeClr val="tx1"/>
                </a:solidFill>
              </a:rPr>
              <a:t>results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(R graphics,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GenomeSpace</a:t>
            </a:r>
            <a:r>
              <a:rPr lang="en-US" sz="2400" dirty="0" smtClean="0">
                <a:solidFill>
                  <a:schemeClr val="tx1"/>
                </a:solidFill>
              </a:rPr>
              <a:t> tools)</a:t>
            </a:r>
            <a:endParaRPr lang="en-US" sz="2400" dirty="0"/>
          </a:p>
        </p:txBody>
      </p:sp>
      <p:cxnSp>
        <p:nvCxnSpPr>
          <p:cNvPr id="61" name="Straight Arrow Connector 60"/>
          <p:cNvCxnSpPr>
            <a:stCxn id="31" idx="0"/>
            <a:endCxn id="89" idx="2"/>
          </p:cNvCxnSpPr>
          <p:nvPr/>
        </p:nvCxnSpPr>
        <p:spPr>
          <a:xfrm rot="5400000" flipH="1" flipV="1">
            <a:off x="4591050" y="1581150"/>
            <a:ext cx="952500" cy="2133600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1" idx="0"/>
            <a:endCxn id="91" idx="2"/>
          </p:cNvCxnSpPr>
          <p:nvPr/>
        </p:nvCxnSpPr>
        <p:spPr>
          <a:xfrm rot="16200000" flipV="1">
            <a:off x="2533650" y="1657350"/>
            <a:ext cx="990600" cy="1943100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4800600" y="533400"/>
            <a:ext cx="2667000" cy="1638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systems genetics </a:t>
            </a:r>
            <a:r>
              <a:rPr lang="en-US" sz="2400" b="1" dirty="0" smtClean="0">
                <a:solidFill>
                  <a:schemeClr val="tx1"/>
                </a:solidFill>
              </a:rPr>
              <a:t>portal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>
                <a:solidFill>
                  <a:schemeClr val="tx1"/>
                </a:solidFill>
              </a:rPr>
              <a:t>PhenoGen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33400" y="533400"/>
            <a:ext cx="3048000" cy="1600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collaborative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portal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LabKey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87" name="TextBox 37"/>
          <p:cNvSpPr txBox="1">
            <a:spLocks noChangeArrowheads="1"/>
          </p:cNvSpPr>
          <p:nvPr/>
        </p:nvSpPr>
        <p:spPr bwMode="auto">
          <a:xfrm>
            <a:off x="2667000" y="22098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iterate many times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7162800" y="2438400"/>
            <a:ext cx="1676400" cy="167640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get data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(GEO, Sage)</a:t>
            </a:r>
          </a:p>
          <a:p>
            <a:pPr algn="ctr"/>
            <a:endParaRPr lang="en-US" dirty="0"/>
          </a:p>
        </p:txBody>
      </p:sp>
      <p:cxnSp>
        <p:nvCxnSpPr>
          <p:cNvPr id="15" name="Straight Arrow Connector 12"/>
          <p:cNvCxnSpPr>
            <a:stCxn id="12" idx="3"/>
            <a:endCxn id="17" idx="0"/>
          </p:cNvCxnSpPr>
          <p:nvPr/>
        </p:nvCxnSpPr>
        <p:spPr>
          <a:xfrm rot="5400000">
            <a:off x="7105650" y="3981450"/>
            <a:ext cx="762000" cy="1028700"/>
          </a:xfrm>
          <a:prstGeom prst="curved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Card 29"/>
          <p:cNvSpPr/>
          <p:nvPr/>
        </p:nvSpPr>
        <p:spPr>
          <a:xfrm>
            <a:off x="609600" y="5257800"/>
            <a:ext cx="3048000" cy="1143000"/>
          </a:xfrm>
          <a:prstGeom prst="flowChartPunchedCard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develop analysis methods &amp; algorithms</a:t>
            </a: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27"/>
          <p:cNvCxnSpPr>
            <a:stCxn id="17" idx="2"/>
            <a:endCxn id="30" idx="3"/>
          </p:cNvCxnSpPr>
          <p:nvPr/>
        </p:nvCxnSpPr>
        <p:spPr>
          <a:xfrm rot="5400000" flipH="1">
            <a:off x="5257800" y="4229100"/>
            <a:ext cx="114300" cy="3314700"/>
          </a:xfrm>
          <a:prstGeom prst="curvedConnector4">
            <a:avLst>
              <a:gd name="adj1" fmla="val -200000"/>
              <a:gd name="adj2" fmla="val 66667"/>
            </a:avLst>
          </a:prstGeom>
          <a:ln w="635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63"/>
          <p:cNvCxnSpPr>
            <a:stCxn id="30" idx="0"/>
            <a:endCxn id="91" idx="1"/>
          </p:cNvCxnSpPr>
          <p:nvPr/>
        </p:nvCxnSpPr>
        <p:spPr>
          <a:xfrm rot="16200000" flipV="1">
            <a:off x="-628650" y="2495550"/>
            <a:ext cx="3924300" cy="1600200"/>
          </a:xfrm>
          <a:prstGeom prst="curvedConnector4">
            <a:avLst>
              <a:gd name="adj1" fmla="val 39806"/>
              <a:gd name="adj2" fmla="val 114286"/>
            </a:avLst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67400" y="4876800"/>
            <a:ext cx="2209800" cy="106680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run pipeline</a:t>
            </a:r>
          </a:p>
          <a:p>
            <a:pPr algn="ctr"/>
            <a:r>
              <a:rPr lang="en-US" sz="2000" dirty="0" smtClean="0"/>
              <a:t>(CLIO,XGAP,HTDAS)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28600" y="3657600"/>
            <a:ext cx="1628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update</a:t>
            </a:r>
          </a:p>
          <a:p>
            <a:r>
              <a:rPr lang="en-US" sz="2400" dirty="0" smtClean="0"/>
              <a:t>periodically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869519" y="6183868"/>
            <a:ext cx="2045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byandell@wisc.edu</a:t>
            </a:r>
            <a:endParaRPr lang="en-US" b="1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133600" cy="365125"/>
          </a:xfrm>
        </p:spPr>
        <p:txBody>
          <a:bodyPr/>
          <a:lstStyle/>
          <a:p>
            <a:fld id="{9734973F-8E77-479B-B415-E661D0AC0E0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152400" y="3352800"/>
            <a:ext cx="876300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581400" y="609600"/>
            <a:ext cx="1905000" cy="114300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0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pipeline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>
            <a:stCxn id="13" idx="6"/>
            <a:endCxn id="6" idx="1"/>
          </p:cNvCxnSpPr>
          <p:nvPr/>
        </p:nvCxnSpPr>
        <p:spPr>
          <a:xfrm>
            <a:off x="2438400" y="1143000"/>
            <a:ext cx="1143000" cy="3810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14" idx="6"/>
          </p:cNvCxnSpPr>
          <p:nvPr/>
        </p:nvCxnSpPr>
        <p:spPr>
          <a:xfrm>
            <a:off x="5486400" y="1181100"/>
            <a:ext cx="1676400" cy="38100"/>
          </a:xfrm>
          <a:prstGeom prst="line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9" idx="0"/>
            <a:endCxn id="6" idx="2"/>
          </p:cNvCxnSpPr>
          <p:nvPr/>
        </p:nvCxnSpPr>
        <p:spPr>
          <a:xfrm rot="5400000" flipH="1" flipV="1">
            <a:off x="4267200" y="2019300"/>
            <a:ext cx="533400" cy="0"/>
          </a:xfrm>
          <a:prstGeom prst="line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amond 36"/>
          <p:cNvSpPr/>
          <p:nvPr/>
        </p:nvSpPr>
        <p:spPr>
          <a:xfrm>
            <a:off x="6248400" y="2572512"/>
            <a:ext cx="2133600" cy="1524000"/>
          </a:xfrm>
          <a:prstGeom prst="diamond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checks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90600" y="533400"/>
            <a:ext cx="1447800" cy="1219200"/>
          </a:xfrm>
          <a:prstGeom prst="ellipse">
            <a:avLst/>
          </a:prstGeom>
          <a:solidFill>
            <a:srgbClr val="FFCCCC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input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4" name="Decagon 13"/>
          <p:cNvSpPr/>
          <p:nvPr/>
        </p:nvSpPr>
        <p:spPr>
          <a:xfrm>
            <a:off x="7162800" y="533400"/>
            <a:ext cx="1371600" cy="1371600"/>
          </a:xfrm>
          <a:prstGeom prst="decagon">
            <a:avLst/>
          </a:prstGeom>
          <a:solidFill>
            <a:srgbClr val="99CCFF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output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21" name="Shape 20"/>
          <p:cNvCxnSpPr>
            <a:stCxn id="37" idx="2"/>
            <a:endCxn id="20" idx="0"/>
          </p:cNvCxnSpPr>
          <p:nvPr/>
        </p:nvCxnSpPr>
        <p:spPr>
          <a:xfrm rot="16200000" flipH="1">
            <a:off x="6706362" y="4705350"/>
            <a:ext cx="1237488" cy="19812"/>
          </a:xfrm>
          <a:prstGeom prst="straightConnector1">
            <a:avLst/>
          </a:prstGeom>
          <a:ln w="76200">
            <a:solidFill>
              <a:srgbClr val="FFFF00"/>
            </a:solidFill>
            <a:prstDash val="sysDash"/>
            <a:tailEnd type="triangle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rapezoid 28"/>
          <p:cNvSpPr/>
          <p:nvPr/>
        </p:nvSpPr>
        <p:spPr>
          <a:xfrm>
            <a:off x="3733800" y="2286000"/>
            <a:ext cx="1600200" cy="838200"/>
          </a:xfrm>
          <a:prstGeom prst="trapezoid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settings</a:t>
            </a:r>
          </a:p>
        </p:txBody>
      </p:sp>
      <p:cxnSp>
        <p:nvCxnSpPr>
          <p:cNvPr id="35" name="Shape 34"/>
          <p:cNvCxnSpPr>
            <a:stCxn id="6" idx="3"/>
            <a:endCxn id="37" idx="0"/>
          </p:cNvCxnSpPr>
          <p:nvPr/>
        </p:nvCxnSpPr>
        <p:spPr>
          <a:xfrm>
            <a:off x="5486400" y="1181100"/>
            <a:ext cx="1828800" cy="1391412"/>
          </a:xfrm>
          <a:prstGeom prst="curvedConnector2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arallelogram 16"/>
          <p:cNvSpPr/>
          <p:nvPr/>
        </p:nvSpPr>
        <p:spPr>
          <a:xfrm>
            <a:off x="3962400" y="5391912"/>
            <a:ext cx="1371600" cy="1066800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raw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code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Flowchart: Direct Access Storage 17"/>
          <p:cNvSpPr/>
          <p:nvPr/>
        </p:nvSpPr>
        <p:spPr>
          <a:xfrm>
            <a:off x="1371600" y="3581400"/>
            <a:ext cx="2819400" cy="1219200"/>
          </a:xfrm>
          <a:prstGeom prst="flowChartMagneticDrum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preserve 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history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7" idx="5"/>
            <a:endCxn id="51" idx="3"/>
          </p:cNvCxnSpPr>
          <p:nvPr/>
        </p:nvCxnSpPr>
        <p:spPr>
          <a:xfrm rot="10800000">
            <a:off x="2590800" y="5905500"/>
            <a:ext cx="1504950" cy="19812"/>
          </a:xfrm>
          <a:prstGeom prst="line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8" idx="0"/>
          </p:cNvCxnSpPr>
          <p:nvPr/>
        </p:nvCxnSpPr>
        <p:spPr>
          <a:xfrm rot="5400000" flipH="1" flipV="1">
            <a:off x="2343150" y="1885950"/>
            <a:ext cx="2133600" cy="1257300"/>
          </a:xfrm>
          <a:prstGeom prst="curvedConnector3">
            <a:avLst>
              <a:gd name="adj1" fmla="val 57714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763512" y="5334000"/>
            <a:ext cx="1143000" cy="11430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R&amp;D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20" idx="1"/>
            <a:endCxn id="17" idx="2"/>
          </p:cNvCxnSpPr>
          <p:nvPr/>
        </p:nvCxnSpPr>
        <p:spPr>
          <a:xfrm rot="10800000" flipV="1">
            <a:off x="5200650" y="5905500"/>
            <a:ext cx="1562862" cy="19812"/>
          </a:xfrm>
          <a:prstGeom prst="line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973F-8E77-479B-B415-E661D0AC0E0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66800" y="5334000"/>
            <a:ext cx="15240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package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4" name="Shape 63"/>
          <p:cNvCxnSpPr>
            <a:stCxn id="51" idx="0"/>
            <a:endCxn id="18" idx="2"/>
          </p:cNvCxnSpPr>
          <p:nvPr/>
        </p:nvCxnSpPr>
        <p:spPr>
          <a:xfrm rot="5400000" flipH="1" flipV="1">
            <a:off x="2038350" y="4591050"/>
            <a:ext cx="533400" cy="952500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63"/>
          <p:cNvCxnSpPr>
            <a:stCxn id="17" idx="1"/>
            <a:endCxn id="18" idx="2"/>
          </p:cNvCxnSpPr>
          <p:nvPr/>
        </p:nvCxnSpPr>
        <p:spPr>
          <a:xfrm rot="16200000" flipV="1">
            <a:off x="3485769" y="4096131"/>
            <a:ext cx="591312" cy="2000250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421</Words>
  <Application>Microsoft Office PowerPoint</Application>
  <PresentationFormat>On-screen Show (4:3)</PresentationFormat>
  <Paragraphs>190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analysis pipeline acts on objects (extends concept of GenePattern)</vt:lpstr>
      <vt:lpstr>pipeline is composed of many steps</vt:lpstr>
      <vt:lpstr>causal model selection choices  in context of larger, unknown network</vt:lpstr>
      <vt:lpstr>Slide 6</vt:lpstr>
      <vt:lpstr>BxH ApoE-/- causal network for transcription factor Pscdbp</vt:lpstr>
      <vt:lpstr>Slide 8</vt:lpstr>
      <vt:lpstr>Slide 9</vt:lpstr>
      <vt:lpstr>Model/View/Controller (MVC)  software architecture</vt:lpstr>
      <vt:lpstr>Slide 11</vt:lpstr>
      <vt:lpstr>www.stat.wisc.edu/~yandell/statgen byandell@wisc.edu</vt:lpstr>
      <vt:lpstr>Slide 13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99</cp:revision>
  <dcterms:created xsi:type="dcterms:W3CDTF">2010-04-03T21:59:23Z</dcterms:created>
  <dcterms:modified xsi:type="dcterms:W3CDTF">2010-04-24T15:12:21Z</dcterms:modified>
</cp:coreProperties>
</file>