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92" r:id="rId3"/>
    <p:sldId id="291" r:id="rId4"/>
    <p:sldId id="270" r:id="rId5"/>
    <p:sldId id="293" r:id="rId6"/>
    <p:sldId id="290" r:id="rId7"/>
    <p:sldId id="262" r:id="rId8"/>
    <p:sldId id="261" r:id="rId9"/>
    <p:sldId id="282" r:id="rId10"/>
    <p:sldId id="287" r:id="rId11"/>
    <p:sldId id="273" r:id="rId12"/>
    <p:sldId id="269" r:id="rId13"/>
    <p:sldId id="280" r:id="rId14"/>
    <p:sldId id="281" r:id="rId15"/>
    <p:sldId id="294" r:id="rId16"/>
    <p:sldId id="285" r:id="rId17"/>
    <p:sldId id="288" r:id="rId18"/>
    <p:sldId id="286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99CCFF"/>
    <a:srgbClr val="FF9999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6" autoAdjust="0"/>
  </p:normalViewPr>
  <p:slideViewPr>
    <p:cSldViewPr>
      <p:cViewPr varScale="1">
        <p:scale>
          <a:sx n="52" d="100"/>
          <a:sy n="5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ED18AFF-5A87-4E0F-914F-3FB3585761C7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6FE4C21-4DCC-4C1A-B9B7-93440878F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E4C21-4DCC-4C1A-B9B7-93440878FD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E4C21-4DCC-4C1A-B9B7-93440878FD2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E4C21-4DCC-4C1A-B9B7-93440878FD2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E4C21-4DCC-4C1A-B9B7-93440878FD2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E4C21-4DCC-4C1A-B9B7-93440878FD2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BA54F3-8EF1-4062-A3F5-D891704D5CD3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E4C21-4DCC-4C1A-B9B7-93440878FD2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E4C21-4DCC-4C1A-B9B7-93440878FD2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E4C21-4DCC-4C1A-B9B7-93440878FD2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E4C21-4DCC-4C1A-B9B7-93440878FD2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E4C21-4DCC-4C1A-B9B7-93440878FD2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BA54F3-8EF1-4062-A3F5-D891704D5CD3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E4C21-4DCC-4C1A-B9B7-93440878FD2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65DE-D04A-4F68-B940-91838DF7516E}" type="datetime1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73F-8E77-479B-B415-E661D0AC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7C5C-5038-4D03-90A7-EA8576761989}" type="datetime1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73F-8E77-479B-B415-E661D0AC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A965-CAFA-4705-93CF-2C90231AAC66}" type="datetime1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73F-8E77-479B-B415-E661D0AC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DE33-DB75-41CF-AB1A-3DB866AC68C9}" type="datetime1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73F-8E77-479B-B415-E661D0AC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6B09-8626-424E-9A78-6181C6D5A141}" type="datetime1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73F-8E77-479B-B415-E661D0AC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30CF-AE93-481B-9D48-7F56E5757D66}" type="datetime1">
              <a:rPr lang="en-US" smtClean="0"/>
              <a:pPr/>
              <a:t>4/20/2010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73F-8E77-479B-B415-E661D0AC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D88-1D79-42E4-AB4A-9AB998E7C942}" type="datetime1">
              <a:rPr lang="en-US" smtClean="0"/>
              <a:pPr/>
              <a:t>4/20/2010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73F-8E77-479B-B415-E661D0AC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F7EF-E7ED-4A3F-81F7-C1CD66B14AB4}" type="datetime1">
              <a:rPr lang="en-US" smtClean="0"/>
              <a:pPr/>
              <a:t>4/20/2010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73F-8E77-479B-B415-E661D0AC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AD55-4B1D-4BAE-9215-A358DE1E48EA}" type="datetime1">
              <a:rPr lang="en-US" smtClean="0"/>
              <a:pPr/>
              <a:t>4/20/2010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73F-8E77-479B-B415-E661D0AC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E5C7-BACC-4173-A8CF-8B5249BD7BB9}" type="datetime1">
              <a:rPr lang="en-US" smtClean="0"/>
              <a:pPr/>
              <a:t>4/20/2010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73F-8E77-479B-B415-E661D0AC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F02C-2E24-48B1-89DE-1DE13ECDD270}" type="datetime1">
              <a:rPr lang="en-US" smtClean="0"/>
              <a:pPr/>
              <a:t>4/20/2010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73F-8E77-479B-B415-E661D0AC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E0444-73C5-4EE0-AEFF-83FF6C144BDA}" type="datetime1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973F-8E77-479B-B415-E661D0AC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81000" y="501402"/>
            <a:ext cx="8382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Computational Infrastructure </a:t>
            </a:r>
          </a:p>
          <a:p>
            <a:pPr algn="ctr"/>
            <a:r>
              <a:rPr lang="en-US" sz="4000" b="1" dirty="0" smtClean="0"/>
              <a:t>for Systems Genetics Analysis</a:t>
            </a:r>
          </a:p>
          <a:p>
            <a:pPr algn="ctr"/>
            <a:r>
              <a:rPr lang="en-US" sz="3600" b="1" dirty="0" smtClean="0"/>
              <a:t>Brian </a:t>
            </a:r>
            <a:r>
              <a:rPr lang="en-US" sz="3600" b="1" dirty="0" err="1" smtClean="0"/>
              <a:t>Yandell</a:t>
            </a:r>
            <a:r>
              <a:rPr lang="en-US" sz="3600" b="1" dirty="0" smtClean="0"/>
              <a:t>, UW-Madison</a:t>
            </a:r>
            <a:endParaRPr lang="en-US" sz="40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high-throughput analysis of systems data</a:t>
            </a:r>
          </a:p>
          <a:p>
            <a:r>
              <a:rPr lang="en-US" sz="3200" b="1" dirty="0" smtClean="0"/>
              <a:t>enable biologists &amp; analysts to share tools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UW-Madison: </a:t>
            </a:r>
            <a:r>
              <a:rPr lang="en-US" sz="3200" dirty="0" err="1" smtClean="0"/>
              <a:t>Yandell,Attie,Broman,Kendziorski</a:t>
            </a:r>
            <a:endParaRPr lang="en-US" sz="3200" dirty="0" smtClean="0"/>
          </a:p>
          <a:p>
            <a:r>
              <a:rPr lang="en-US" sz="3200" b="1" dirty="0" smtClean="0"/>
              <a:t>Jackson Labs:</a:t>
            </a:r>
            <a:r>
              <a:rPr lang="en-US" sz="3200" dirty="0" smtClean="0"/>
              <a:t>  Churchill</a:t>
            </a:r>
          </a:p>
          <a:p>
            <a:r>
              <a:rPr lang="en-US" sz="3200" b="1" dirty="0" smtClean="0"/>
              <a:t>U Groningen: </a:t>
            </a:r>
            <a:r>
              <a:rPr lang="en-US" sz="3200" dirty="0" smtClean="0"/>
              <a:t> </a:t>
            </a:r>
            <a:r>
              <a:rPr lang="en-US" sz="3200" dirty="0" err="1" smtClean="0"/>
              <a:t>Jansen,Swertz</a:t>
            </a:r>
            <a:endParaRPr lang="en-US" sz="3200" dirty="0" smtClean="0"/>
          </a:p>
          <a:p>
            <a:r>
              <a:rPr lang="en-US" sz="3200" b="1" dirty="0" smtClean="0"/>
              <a:t>UC-Denver: </a:t>
            </a:r>
            <a:r>
              <a:rPr lang="en-US" sz="3200" dirty="0" err="1" smtClean="0"/>
              <a:t>Tabakoff</a:t>
            </a:r>
            <a:endParaRPr lang="en-US" sz="3200" b="1" dirty="0" smtClean="0"/>
          </a:p>
          <a:p>
            <a:r>
              <a:rPr lang="en-US" sz="3200" b="1" dirty="0" err="1" smtClean="0"/>
              <a:t>LabKey</a:t>
            </a:r>
            <a:r>
              <a:rPr lang="en-US" sz="3200" b="1" dirty="0" smtClean="0"/>
              <a:t>:</a:t>
            </a:r>
            <a:r>
              <a:rPr lang="en-US" sz="3200" dirty="0" smtClean="0"/>
              <a:t> </a:t>
            </a:r>
            <a:r>
              <a:rPr lang="en-US" sz="3200" dirty="0" err="1" smtClean="0"/>
              <a:t>Igra</a:t>
            </a:r>
            <a:endParaRPr lang="en-US" sz="32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73F-8E77-479B-B415-E661D0AC0E0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tspot.causal.archi.for.Bri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990600"/>
            <a:ext cx="6741694" cy="55692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8600" y="3810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BxH</a:t>
            </a:r>
            <a:r>
              <a:rPr lang="en-US" sz="4000" dirty="0" smtClean="0"/>
              <a:t> </a:t>
            </a:r>
            <a:r>
              <a:rPr lang="en-US" sz="4000" dirty="0" err="1" smtClean="0"/>
              <a:t>ApoE</a:t>
            </a:r>
            <a:r>
              <a:rPr lang="en-US" sz="4000" dirty="0" smtClean="0"/>
              <a:t>-/- </a:t>
            </a:r>
            <a:r>
              <a:rPr lang="en-US" sz="4000" dirty="0" err="1" smtClean="0"/>
              <a:t>chr</a:t>
            </a:r>
            <a:r>
              <a:rPr lang="en-US" sz="4000" dirty="0" smtClean="0"/>
              <a:t> 2:  </a:t>
            </a:r>
            <a:r>
              <a:rPr lang="en-US" sz="3600" dirty="0" smtClean="0"/>
              <a:t>causal architecture</a:t>
            </a:r>
            <a:endParaRPr lang="en-US" sz="3200" b="1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845341" y="2267712"/>
            <a:ext cx="457200" cy="1524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65965" y="20574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hotspot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3790142" y="4587549"/>
            <a:ext cx="729734" cy="464463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90289" y="4260580"/>
            <a:ext cx="150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causal calls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73F-8E77-479B-B415-E661D0AC0E0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1371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BxH</a:t>
            </a:r>
            <a:r>
              <a:rPr lang="en-US" dirty="0" smtClean="0"/>
              <a:t> </a:t>
            </a:r>
            <a:r>
              <a:rPr lang="en-US" dirty="0" err="1" smtClean="0"/>
              <a:t>ApoE</a:t>
            </a:r>
            <a:r>
              <a:rPr lang="en-US" dirty="0" smtClean="0"/>
              <a:t>-/- causal network</a:t>
            </a:r>
            <a:br>
              <a:rPr lang="en-US" dirty="0" smtClean="0"/>
            </a:br>
            <a:r>
              <a:rPr lang="en-US" dirty="0" smtClean="0"/>
              <a:t>for transcription factor </a:t>
            </a:r>
            <a:r>
              <a:rPr lang="en-US" dirty="0" err="1" smtClean="0"/>
              <a:t>Pscdbp</a:t>
            </a:r>
            <a:endParaRPr lang="en-US" dirty="0"/>
          </a:p>
        </p:txBody>
      </p:sp>
      <p:pic>
        <p:nvPicPr>
          <p:cNvPr id="5" name="Picture 4" descr="Pscdbp.for.Bri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11680"/>
            <a:ext cx="9083040" cy="454152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endCxn id="7" idx="3"/>
          </p:cNvCxnSpPr>
          <p:nvPr/>
        </p:nvCxnSpPr>
        <p:spPr>
          <a:xfrm rot="10800000">
            <a:off x="5421224" y="2260354"/>
            <a:ext cx="540665" cy="272534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09288" y="2075688"/>
            <a:ext cx="121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causal trait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73F-8E77-479B-B415-E661D0AC0E0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>
            <a:stCxn id="91" idx="3"/>
            <a:endCxn id="89" idx="1"/>
          </p:cNvCxnSpPr>
          <p:nvPr/>
        </p:nvCxnSpPr>
        <p:spPr>
          <a:xfrm>
            <a:off x="3581400" y="1333500"/>
            <a:ext cx="1219200" cy="19050"/>
          </a:xfrm>
          <a:prstGeom prst="curvedConnector3">
            <a:avLst>
              <a:gd name="adj1" fmla="val 50000"/>
            </a:avLst>
          </a:prstGeom>
          <a:ln w="635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9" idx="3"/>
            <a:endCxn id="12" idx="1"/>
          </p:cNvCxnSpPr>
          <p:nvPr/>
        </p:nvCxnSpPr>
        <p:spPr>
          <a:xfrm>
            <a:off x="7467600" y="1352550"/>
            <a:ext cx="533400" cy="1085850"/>
          </a:xfrm>
          <a:prstGeom prst="curvedConnector2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1"/>
            <a:endCxn id="31" idx="2"/>
          </p:cNvCxnSpPr>
          <p:nvPr/>
        </p:nvCxnSpPr>
        <p:spPr>
          <a:xfrm rot="10800000">
            <a:off x="4000500" y="4724400"/>
            <a:ext cx="1866900" cy="685800"/>
          </a:xfrm>
          <a:prstGeom prst="curvedConnector2">
            <a:avLst/>
          </a:prstGeom>
          <a:ln w="635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438400" y="3124200"/>
            <a:ext cx="3124200" cy="1600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view </a:t>
            </a:r>
            <a:r>
              <a:rPr lang="en-US" sz="2400" b="1" dirty="0">
                <a:solidFill>
                  <a:schemeClr val="tx1"/>
                </a:solidFill>
              </a:rPr>
              <a:t>results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(R graphics,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chemeClr val="tx1"/>
                </a:solidFill>
              </a:rPr>
              <a:t>GenomeSpace</a:t>
            </a:r>
            <a:r>
              <a:rPr lang="en-US" sz="2400" dirty="0" smtClean="0">
                <a:solidFill>
                  <a:schemeClr val="tx1"/>
                </a:solidFill>
              </a:rPr>
              <a:t> tools)</a:t>
            </a:r>
            <a:endParaRPr lang="en-US" sz="2400" dirty="0"/>
          </a:p>
        </p:txBody>
      </p:sp>
      <p:cxnSp>
        <p:nvCxnSpPr>
          <p:cNvPr id="61" name="Straight Arrow Connector 60"/>
          <p:cNvCxnSpPr>
            <a:stCxn id="31" idx="0"/>
            <a:endCxn id="89" idx="2"/>
          </p:cNvCxnSpPr>
          <p:nvPr/>
        </p:nvCxnSpPr>
        <p:spPr>
          <a:xfrm rot="5400000" flipH="1" flipV="1">
            <a:off x="4591050" y="1581150"/>
            <a:ext cx="952500" cy="2133600"/>
          </a:xfrm>
          <a:prstGeom prst="curvedConnector3">
            <a:avLst>
              <a:gd name="adj1" fmla="val 50000"/>
            </a:avLst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1" idx="0"/>
            <a:endCxn id="91" idx="2"/>
          </p:cNvCxnSpPr>
          <p:nvPr/>
        </p:nvCxnSpPr>
        <p:spPr>
          <a:xfrm rot="16200000" flipV="1">
            <a:off x="2533650" y="1657350"/>
            <a:ext cx="990600" cy="1943100"/>
          </a:xfrm>
          <a:prstGeom prst="curvedConnector3">
            <a:avLst>
              <a:gd name="adj1" fmla="val 50000"/>
            </a:avLst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800600" y="533400"/>
            <a:ext cx="2667000" cy="1638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systems genetics </a:t>
            </a:r>
            <a:r>
              <a:rPr lang="en-US" sz="2400" b="1" dirty="0" smtClean="0">
                <a:solidFill>
                  <a:schemeClr val="tx1"/>
                </a:solidFill>
              </a:rPr>
              <a:t>portal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PhenoGen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33400" y="533400"/>
            <a:ext cx="30480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collaborative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portal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LabKey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087" name="TextBox 37"/>
          <p:cNvSpPr txBox="1">
            <a:spLocks noChangeArrowheads="1"/>
          </p:cNvSpPr>
          <p:nvPr/>
        </p:nvSpPr>
        <p:spPr bwMode="auto">
          <a:xfrm>
            <a:off x="2667000" y="22098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iterate many times</a:t>
            </a:r>
          </a:p>
        </p:txBody>
      </p:sp>
      <p:sp>
        <p:nvSpPr>
          <p:cNvPr id="12" name="Flowchart: Magnetic Disk 11"/>
          <p:cNvSpPr/>
          <p:nvPr/>
        </p:nvSpPr>
        <p:spPr>
          <a:xfrm>
            <a:off x="7162800" y="2438400"/>
            <a:ext cx="1676400" cy="1676400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get data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(GEO, Sage)</a:t>
            </a:r>
          </a:p>
          <a:p>
            <a:pPr algn="ctr"/>
            <a:endParaRPr lang="en-US" dirty="0"/>
          </a:p>
        </p:txBody>
      </p:sp>
      <p:cxnSp>
        <p:nvCxnSpPr>
          <p:cNvPr id="15" name="Straight Arrow Connector 12"/>
          <p:cNvCxnSpPr>
            <a:stCxn id="12" idx="3"/>
            <a:endCxn id="17" idx="0"/>
          </p:cNvCxnSpPr>
          <p:nvPr/>
        </p:nvCxnSpPr>
        <p:spPr>
          <a:xfrm rot="5400000">
            <a:off x="7105650" y="3981450"/>
            <a:ext cx="762000" cy="1028700"/>
          </a:xfrm>
          <a:prstGeom prst="curvedConnector3">
            <a:avLst>
              <a:gd name="adj1" fmla="val 50000"/>
            </a:avLst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Card 29"/>
          <p:cNvSpPr/>
          <p:nvPr/>
        </p:nvSpPr>
        <p:spPr>
          <a:xfrm>
            <a:off x="609600" y="5257800"/>
            <a:ext cx="3048000" cy="1143000"/>
          </a:xfrm>
          <a:prstGeom prst="flowChartPunchedCard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develop analysis models &amp; algorithms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27"/>
          <p:cNvCxnSpPr>
            <a:stCxn id="17" idx="2"/>
            <a:endCxn id="30" idx="3"/>
          </p:cNvCxnSpPr>
          <p:nvPr/>
        </p:nvCxnSpPr>
        <p:spPr>
          <a:xfrm rot="5400000" flipH="1">
            <a:off x="5257800" y="4229100"/>
            <a:ext cx="114300" cy="3314700"/>
          </a:xfrm>
          <a:prstGeom prst="curvedConnector4">
            <a:avLst>
              <a:gd name="adj1" fmla="val -200000"/>
              <a:gd name="adj2" fmla="val 66667"/>
            </a:avLst>
          </a:prstGeom>
          <a:ln w="635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63"/>
          <p:cNvCxnSpPr>
            <a:stCxn id="30" idx="0"/>
            <a:endCxn id="91" idx="1"/>
          </p:cNvCxnSpPr>
          <p:nvPr/>
        </p:nvCxnSpPr>
        <p:spPr>
          <a:xfrm rot="16200000" flipV="1">
            <a:off x="-628650" y="2495550"/>
            <a:ext cx="3924300" cy="1600200"/>
          </a:xfrm>
          <a:prstGeom prst="curvedConnector4">
            <a:avLst>
              <a:gd name="adj1" fmla="val 39806"/>
              <a:gd name="adj2" fmla="val 114286"/>
            </a:avLst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867400" y="4876800"/>
            <a:ext cx="2209800" cy="10668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run pipeline</a:t>
            </a:r>
          </a:p>
          <a:p>
            <a:pPr algn="ctr"/>
            <a:r>
              <a:rPr lang="en-US" sz="2000" dirty="0" smtClean="0"/>
              <a:t>(CLIO,XGAP,HTDAS)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" y="3657600"/>
            <a:ext cx="1628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update</a:t>
            </a:r>
          </a:p>
          <a:p>
            <a:r>
              <a:rPr lang="en-US" sz="2400" dirty="0" smtClean="0"/>
              <a:t>periodically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869519" y="6183868"/>
            <a:ext cx="204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byandell@wisc.edu</a:t>
            </a:r>
            <a:endParaRPr lang="en-US" b="1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133600" cy="365125"/>
          </a:xfrm>
        </p:spPr>
        <p:txBody>
          <a:bodyPr/>
          <a:lstStyle/>
          <a:p>
            <a:fld id="{9734973F-8E77-479B-B415-E661D0AC0E0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platform for biologists </a:t>
            </a:r>
            <a:r>
              <a:rPr lang="en-US" i="1" dirty="0" smtClean="0"/>
              <a:t>and</a:t>
            </a:r>
            <a:r>
              <a:rPr lang="en-US" dirty="0" smtClean="0"/>
              <a:t> analysts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create and extend pipeline steps</a:t>
            </a:r>
            <a:endParaRPr lang="en-US" sz="3600" dirty="0" smtClean="0"/>
          </a:p>
          <a:p>
            <a:r>
              <a:rPr lang="en-US" sz="4000" dirty="0" smtClean="0"/>
              <a:t>share algorithms</a:t>
            </a:r>
          </a:p>
          <a:p>
            <a:pPr lvl="1"/>
            <a:r>
              <a:rPr lang="en-US" sz="3600" dirty="0" smtClean="0"/>
              <a:t>public library</a:t>
            </a:r>
          </a:p>
          <a:p>
            <a:pPr lvl="1"/>
            <a:r>
              <a:rPr lang="en-US" sz="3600" dirty="0" smtClean="0"/>
              <a:t>private authentication</a:t>
            </a:r>
          </a:p>
          <a:p>
            <a:r>
              <a:rPr lang="en-US" sz="4000" dirty="0" smtClean="0"/>
              <a:t>compare methods on one platform</a:t>
            </a:r>
          </a:p>
          <a:p>
            <a:r>
              <a:rPr lang="en-US" sz="4000" dirty="0" smtClean="0"/>
              <a:t>combine data from multiple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73F-8E77-479B-B415-E661D0AC0E0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0" y="2743200"/>
            <a:ext cx="1905000" cy="1143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0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pipeline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13" idx="6"/>
            <a:endCxn id="6" idx="1"/>
          </p:cNvCxnSpPr>
          <p:nvPr/>
        </p:nvCxnSpPr>
        <p:spPr>
          <a:xfrm>
            <a:off x="2667000" y="3276600"/>
            <a:ext cx="1143000" cy="38100"/>
          </a:xfrm>
          <a:prstGeom prst="line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3"/>
            <a:endCxn id="14" idx="6"/>
          </p:cNvCxnSpPr>
          <p:nvPr/>
        </p:nvCxnSpPr>
        <p:spPr>
          <a:xfrm>
            <a:off x="5715000" y="3314700"/>
            <a:ext cx="1676400" cy="38100"/>
          </a:xfrm>
          <a:prstGeom prst="line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9" idx="0"/>
            <a:endCxn id="6" idx="2"/>
          </p:cNvCxnSpPr>
          <p:nvPr/>
        </p:nvCxnSpPr>
        <p:spPr>
          <a:xfrm rot="5400000" flipH="1" flipV="1">
            <a:off x="4533900" y="4114800"/>
            <a:ext cx="457200" cy="0"/>
          </a:xfrm>
          <a:prstGeom prst="line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iamond 36"/>
          <p:cNvSpPr/>
          <p:nvPr/>
        </p:nvSpPr>
        <p:spPr>
          <a:xfrm>
            <a:off x="6172200" y="5029200"/>
            <a:ext cx="2133600" cy="1524000"/>
          </a:xfrm>
          <a:prstGeom prst="diamond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checks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19200" y="2667000"/>
            <a:ext cx="1447800" cy="1219200"/>
          </a:xfrm>
          <a:prstGeom prst="ellipse">
            <a:avLst/>
          </a:prstGeom>
          <a:solidFill>
            <a:srgbClr val="FFCCCC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</a:rPr>
              <a:t>input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14" name="Decagon 13"/>
          <p:cNvSpPr/>
          <p:nvPr/>
        </p:nvSpPr>
        <p:spPr>
          <a:xfrm>
            <a:off x="7391400" y="2667000"/>
            <a:ext cx="1371600" cy="1371600"/>
          </a:xfrm>
          <a:prstGeom prst="decagon">
            <a:avLst/>
          </a:prstGeom>
          <a:solidFill>
            <a:srgbClr val="99CC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output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21" name="Shape 20"/>
          <p:cNvCxnSpPr>
            <a:stCxn id="37" idx="1"/>
            <a:endCxn id="20" idx="1"/>
          </p:cNvCxnSpPr>
          <p:nvPr/>
        </p:nvCxnSpPr>
        <p:spPr>
          <a:xfrm rot="10800000">
            <a:off x="838200" y="1141476"/>
            <a:ext cx="5334000" cy="4649724"/>
          </a:xfrm>
          <a:prstGeom prst="curvedConnector3">
            <a:avLst>
              <a:gd name="adj1" fmla="val 109429"/>
            </a:avLst>
          </a:prstGeom>
          <a:ln w="76200">
            <a:solidFill>
              <a:srgbClr val="FFFF00"/>
            </a:solidFill>
            <a:prstDash val="sysDash"/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rapezoid 28"/>
          <p:cNvSpPr/>
          <p:nvPr/>
        </p:nvSpPr>
        <p:spPr>
          <a:xfrm>
            <a:off x="3962400" y="4343400"/>
            <a:ext cx="1600200" cy="838200"/>
          </a:xfrm>
          <a:prstGeom prst="trapezoid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settings</a:t>
            </a:r>
          </a:p>
        </p:txBody>
      </p:sp>
      <p:cxnSp>
        <p:nvCxnSpPr>
          <p:cNvPr id="35" name="Shape 34"/>
          <p:cNvCxnSpPr>
            <a:stCxn id="6" idx="3"/>
            <a:endCxn id="37" idx="0"/>
          </p:cNvCxnSpPr>
          <p:nvPr/>
        </p:nvCxnSpPr>
        <p:spPr>
          <a:xfrm>
            <a:off x="5715000" y="3314700"/>
            <a:ext cx="1524000" cy="1714500"/>
          </a:xfrm>
          <a:prstGeom prst="curvedConnector2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/>
          <p:cNvSpPr/>
          <p:nvPr/>
        </p:nvSpPr>
        <p:spPr>
          <a:xfrm>
            <a:off x="2895600" y="609600"/>
            <a:ext cx="1371600" cy="1066800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raw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code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Flowchart: Direct Access Storage 17"/>
          <p:cNvSpPr/>
          <p:nvPr/>
        </p:nvSpPr>
        <p:spPr>
          <a:xfrm>
            <a:off x="5181600" y="533400"/>
            <a:ext cx="2514600" cy="1219200"/>
          </a:xfrm>
          <a:prstGeom prst="flowChartMagneticDrum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version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control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system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17" idx="2"/>
            <a:endCxn id="18" idx="1"/>
          </p:cNvCxnSpPr>
          <p:nvPr/>
        </p:nvCxnSpPr>
        <p:spPr>
          <a:xfrm>
            <a:off x="4133850" y="1143000"/>
            <a:ext cx="1047750" cy="0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stCxn id="18" idx="4"/>
            <a:endCxn id="6" idx="0"/>
          </p:cNvCxnSpPr>
          <p:nvPr/>
        </p:nvCxnSpPr>
        <p:spPr>
          <a:xfrm flipH="1">
            <a:off x="4762500" y="1143000"/>
            <a:ext cx="2933700" cy="1600200"/>
          </a:xfrm>
          <a:prstGeom prst="curvedConnector4">
            <a:avLst>
              <a:gd name="adj1" fmla="val -7792"/>
              <a:gd name="adj2" fmla="val 69048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2209800"/>
            <a:ext cx="8763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38200" y="569976"/>
            <a:ext cx="1143000" cy="1143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R&amp;D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>
            <a:stCxn id="20" idx="3"/>
            <a:endCxn id="17" idx="5"/>
          </p:cNvCxnSpPr>
          <p:nvPr/>
        </p:nvCxnSpPr>
        <p:spPr>
          <a:xfrm>
            <a:off x="1981200" y="1141476"/>
            <a:ext cx="1047750" cy="1524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73F-8E77-479B-B415-E661D0AC0E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Model/View/Controller (MVC)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software architecture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199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isolate domain logic from input and presentation</a:t>
            </a:r>
          </a:p>
          <a:p>
            <a:r>
              <a:rPr lang="en-US" sz="2800" dirty="0" smtClean="0"/>
              <a:t>permit independent development, testing, maintenance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73F-8E77-479B-B415-E661D0AC0E0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2895600"/>
            <a:ext cx="2438400" cy="990600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Controller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Input/response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724400"/>
            <a:ext cx="2590800" cy="990600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View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render for interaction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4724400"/>
            <a:ext cx="2438400" cy="990600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Model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domain-specific logic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 rot="5400000">
            <a:off x="2705100" y="2933700"/>
            <a:ext cx="838200" cy="2743200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0"/>
          <p:cNvCxnSpPr>
            <a:stCxn id="7" idx="2"/>
            <a:endCxn id="9" idx="0"/>
          </p:cNvCxnSpPr>
          <p:nvPr/>
        </p:nvCxnSpPr>
        <p:spPr>
          <a:xfrm rot="16200000" flipH="1">
            <a:off x="5486400" y="2895600"/>
            <a:ext cx="838200" cy="2819400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0"/>
          <p:cNvCxnSpPr>
            <a:stCxn id="8" idx="3"/>
            <a:endCxn id="9" idx="1"/>
          </p:cNvCxnSpPr>
          <p:nvPr/>
        </p:nvCxnSpPr>
        <p:spPr>
          <a:xfrm>
            <a:off x="3048000" y="5219700"/>
            <a:ext cx="3048000" cy="1588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0"/>
          <p:cNvCxnSpPr>
            <a:stCxn id="9" idx="2"/>
            <a:endCxn id="8" idx="2"/>
          </p:cNvCxnSpPr>
          <p:nvPr/>
        </p:nvCxnSpPr>
        <p:spPr>
          <a:xfrm rot="5400000">
            <a:off x="4533900" y="2933700"/>
            <a:ext cx="1588" cy="5562600"/>
          </a:xfrm>
          <a:prstGeom prst="curvedConnector3">
            <a:avLst>
              <a:gd name="adj1" fmla="val 32821673"/>
            </a:avLst>
          </a:prstGeom>
          <a:ln w="762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0"/>
          <p:cNvCxnSpPr>
            <a:stCxn id="8" idx="1"/>
            <a:endCxn id="7" idx="1"/>
          </p:cNvCxnSpPr>
          <p:nvPr/>
        </p:nvCxnSpPr>
        <p:spPr>
          <a:xfrm rot="10800000" flipH="1">
            <a:off x="457200" y="3390900"/>
            <a:ext cx="2819400" cy="1828800"/>
          </a:xfrm>
          <a:prstGeom prst="curvedConnector3">
            <a:avLst>
              <a:gd name="adj1" fmla="val -8108"/>
            </a:avLst>
          </a:prstGeom>
          <a:ln w="762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36497" y="5715000"/>
            <a:ext cx="1565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user changes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4724400"/>
            <a:ext cx="1747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dirty="0" smtClean="0"/>
              <a:t>ystem actions</a:t>
            </a:r>
            <a:endParaRPr lang="en-US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08517" y="304800"/>
            <a:ext cx="72914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Calibri" charset="0"/>
              </a:rPr>
              <a:t>p</a:t>
            </a:r>
            <a:r>
              <a:rPr lang="en-US" sz="3200" dirty="0" smtClean="0">
                <a:latin typeface="Calibri" charset="0"/>
              </a:rPr>
              <a:t>erspectives </a:t>
            </a:r>
            <a:r>
              <a:rPr lang="en-US" sz="3200" dirty="0">
                <a:latin typeface="Calibri" charset="0"/>
              </a:rPr>
              <a:t>for building a </a:t>
            </a:r>
            <a:r>
              <a:rPr lang="en-US" sz="3200" dirty="0" smtClean="0">
                <a:latin typeface="Calibri" charset="0"/>
              </a:rPr>
              <a:t>community</a:t>
            </a:r>
          </a:p>
          <a:p>
            <a:pPr algn="ctr"/>
            <a:r>
              <a:rPr lang="en-US" sz="3200" dirty="0" smtClean="0">
                <a:latin typeface="Calibri" charset="0"/>
              </a:rPr>
              <a:t>where </a:t>
            </a:r>
            <a:r>
              <a:rPr lang="en-US" sz="3200" dirty="0">
                <a:latin typeface="Calibri" charset="0"/>
              </a:rPr>
              <a:t>disease data and models are shared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9600" y="1853148"/>
            <a:ext cx="8115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2400" b="1" dirty="0" smtClean="0">
                <a:latin typeface="Calibri" charset="0"/>
              </a:rPr>
              <a:t>Benefits of wider access to datasets and models: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sz="2400" dirty="0" smtClean="0">
                <a:latin typeface="Calibri" charset="0"/>
              </a:rPr>
              <a:t>	1- catalyze new insights </a:t>
            </a:r>
            <a:r>
              <a:rPr lang="en-US" sz="2400" smtClean="0">
                <a:latin typeface="Calibri" charset="0"/>
              </a:rPr>
              <a:t>on disease &amp; methods</a:t>
            </a:r>
            <a:endParaRPr lang="en-US" sz="2400" dirty="0" smtClean="0">
              <a:latin typeface="Calibri" charset="0"/>
            </a:endParaRPr>
          </a:p>
          <a:p>
            <a:pPr>
              <a:tabLst>
                <a:tab pos="457200" algn="l"/>
                <a:tab pos="914400" algn="l"/>
              </a:tabLst>
            </a:pPr>
            <a:r>
              <a:rPr lang="en-US" sz="2400" b="1" dirty="0" smtClean="0">
                <a:latin typeface="Calibri" charset="0"/>
              </a:rPr>
              <a:t>	</a:t>
            </a:r>
            <a:r>
              <a:rPr lang="en-US" sz="2400" dirty="0" smtClean="0">
                <a:latin typeface="Calibri" charset="0"/>
              </a:rPr>
              <a:t>2- enable deeper comparison of methods &amp; results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2400" b="1" dirty="0" smtClean="0">
                <a:latin typeface="Calibri" charset="0"/>
              </a:rPr>
              <a:t>Lessons </a:t>
            </a:r>
            <a:r>
              <a:rPr lang="en-US" sz="2400" b="1" dirty="0">
                <a:latin typeface="Calibri" charset="0"/>
              </a:rPr>
              <a:t>Learned: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sz="2400" dirty="0">
                <a:latin typeface="Calibri" charset="0"/>
              </a:rPr>
              <a:t>	</a:t>
            </a:r>
            <a:r>
              <a:rPr lang="en-US" sz="2400" dirty="0" smtClean="0">
                <a:latin typeface="Calibri" charset="0"/>
              </a:rPr>
              <a:t>1- need quick feedback between biologists &amp; analysts</a:t>
            </a:r>
            <a:endParaRPr lang="en-US" sz="2400" dirty="0">
              <a:latin typeface="Calibri" charset="0"/>
            </a:endParaRPr>
          </a:p>
          <a:p>
            <a:pPr>
              <a:tabLst>
                <a:tab pos="457200" algn="l"/>
                <a:tab pos="914400" algn="l"/>
              </a:tabLst>
            </a:pPr>
            <a:r>
              <a:rPr lang="en-US" sz="2400" dirty="0">
                <a:latin typeface="Calibri" charset="0"/>
              </a:rPr>
              <a:t>	</a:t>
            </a:r>
            <a:r>
              <a:rPr lang="en-US" sz="2400" dirty="0" smtClean="0">
                <a:latin typeface="Calibri" charset="0"/>
              </a:rPr>
              <a:t>2- involve biologists early in development</a:t>
            </a:r>
            <a:endParaRPr lang="en-US" sz="2400" dirty="0">
              <a:latin typeface="Calibri" charset="0"/>
            </a:endParaRPr>
          </a:p>
          <a:p>
            <a:pPr>
              <a:tabLst>
                <a:tab pos="457200" algn="l"/>
                <a:tab pos="914400" algn="l"/>
              </a:tabLst>
            </a:pPr>
            <a:r>
              <a:rPr lang="en-US" sz="2400" dirty="0" smtClean="0">
                <a:latin typeface="Calibri" charset="0"/>
              </a:rPr>
              <a:t>	3- repeated use of pipelines leads to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sz="2400" dirty="0" smtClean="0">
                <a:latin typeface="Calibri" charset="0"/>
              </a:rPr>
              <a:t>		documented learning from experience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sz="2400" dirty="0" smtClean="0">
                <a:latin typeface="Calibri" charset="0"/>
              </a:rPr>
              <a:t>		increased rigor in methods</a:t>
            </a:r>
            <a:endParaRPr lang="en-US" sz="2400" dirty="0">
              <a:latin typeface="Calibri" charset="0"/>
            </a:endParaRPr>
          </a:p>
          <a:p>
            <a:pPr>
              <a:tabLst>
                <a:tab pos="457200" algn="l"/>
                <a:tab pos="914400" algn="l"/>
              </a:tabLst>
            </a:pPr>
            <a:r>
              <a:rPr lang="en-US" sz="2400" b="1" dirty="0">
                <a:latin typeface="Calibri" charset="0"/>
              </a:rPr>
              <a:t>Challenges Ahead: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sz="2400" dirty="0">
                <a:latin typeface="Calibri" charset="0"/>
              </a:rPr>
              <a:t>	</a:t>
            </a:r>
            <a:r>
              <a:rPr lang="en-US" sz="2400" dirty="0" smtClean="0">
                <a:latin typeface="Calibri" charset="0"/>
              </a:rPr>
              <a:t>1- stitching together components as coherent system</a:t>
            </a:r>
            <a:endParaRPr lang="en-US" sz="2400" dirty="0">
              <a:latin typeface="Calibri" charset="0"/>
            </a:endParaRPr>
          </a:p>
          <a:p>
            <a:pPr>
              <a:tabLst>
                <a:tab pos="457200" algn="l"/>
                <a:tab pos="914400" algn="l"/>
              </a:tabLst>
            </a:pPr>
            <a:r>
              <a:rPr lang="en-US" sz="2400" dirty="0">
                <a:latin typeface="Calibri" charset="0"/>
              </a:rPr>
              <a:t>	</a:t>
            </a:r>
            <a:r>
              <a:rPr lang="en-US" sz="2400" dirty="0" smtClean="0">
                <a:latin typeface="Calibri" charset="0"/>
              </a:rPr>
              <a:t>2- ramping up to ever larger molecular datasets</a:t>
            </a:r>
            <a:endParaRPr lang="en-US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73F-8E77-479B-B415-E661D0AC0E0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www.stat.wisc.edu/~yandell/statgen</a:t>
            </a:r>
            <a:br>
              <a:rPr lang="en-US" dirty="0" smtClean="0"/>
            </a:br>
            <a:r>
              <a:rPr lang="en-US" dirty="0" smtClean="0"/>
              <a:t>byandell@wisc.edu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UW-Madison</a:t>
            </a:r>
          </a:p>
          <a:p>
            <a:pPr lvl="1"/>
            <a:r>
              <a:rPr lang="en-US" sz="1600" dirty="0" smtClean="0"/>
              <a:t>Alan </a:t>
            </a:r>
            <a:r>
              <a:rPr lang="en-US" sz="1600" dirty="0" err="1" smtClean="0"/>
              <a:t>Attie</a:t>
            </a:r>
            <a:endParaRPr lang="en-US" sz="1600" dirty="0" smtClean="0"/>
          </a:p>
          <a:p>
            <a:pPr lvl="1"/>
            <a:r>
              <a:rPr lang="en-US" sz="1600" dirty="0" smtClean="0"/>
              <a:t>Christina </a:t>
            </a:r>
            <a:r>
              <a:rPr lang="en-US" sz="1600" dirty="0" err="1" smtClean="0"/>
              <a:t>Kendziorski</a:t>
            </a:r>
            <a:endParaRPr lang="en-US" sz="1600" dirty="0" smtClean="0"/>
          </a:p>
          <a:p>
            <a:pPr lvl="1"/>
            <a:r>
              <a:rPr lang="en-US" sz="1600" dirty="0" smtClean="0"/>
              <a:t>Karl Broman</a:t>
            </a:r>
          </a:p>
          <a:p>
            <a:pPr lvl="1"/>
            <a:r>
              <a:rPr lang="en-US" sz="1600" dirty="0" smtClean="0"/>
              <a:t>Mark Keller</a:t>
            </a:r>
          </a:p>
          <a:p>
            <a:pPr lvl="1"/>
            <a:r>
              <a:rPr lang="en-US" sz="1600" dirty="0" smtClean="0"/>
              <a:t>Andrew Broman</a:t>
            </a:r>
          </a:p>
          <a:p>
            <a:pPr lvl="1"/>
            <a:r>
              <a:rPr lang="en-US" sz="1600" dirty="0" smtClean="0"/>
              <a:t>Aimee Broman</a:t>
            </a:r>
          </a:p>
          <a:p>
            <a:pPr lvl="1"/>
            <a:r>
              <a:rPr lang="en-US" sz="1600" dirty="0" err="1" smtClean="0"/>
              <a:t>YounJeong</a:t>
            </a:r>
            <a:r>
              <a:rPr lang="en-US" sz="1600" dirty="0" smtClean="0"/>
              <a:t> </a:t>
            </a:r>
            <a:r>
              <a:rPr lang="en-US" sz="1600" dirty="0" err="1" smtClean="0"/>
              <a:t>Choi</a:t>
            </a:r>
            <a:endParaRPr lang="en-US" sz="1600" dirty="0" smtClean="0"/>
          </a:p>
          <a:p>
            <a:pPr lvl="1"/>
            <a:r>
              <a:rPr lang="en-US" sz="1600" dirty="0" smtClean="0"/>
              <a:t>Elias </a:t>
            </a:r>
            <a:r>
              <a:rPr lang="en-US" sz="1600" dirty="0" err="1" smtClean="0"/>
              <a:t>Chaibub</a:t>
            </a:r>
            <a:r>
              <a:rPr lang="en-US" sz="1600" dirty="0" smtClean="0"/>
              <a:t> </a:t>
            </a:r>
            <a:r>
              <a:rPr lang="en-US" sz="1600" dirty="0" err="1" smtClean="0"/>
              <a:t>Neto</a:t>
            </a:r>
            <a:endParaRPr lang="en-US" sz="1600" dirty="0" smtClean="0"/>
          </a:p>
          <a:p>
            <a:pPr lvl="1"/>
            <a:r>
              <a:rPr lang="en-US" sz="1600" dirty="0" err="1" smtClean="0"/>
              <a:t>Jee</a:t>
            </a:r>
            <a:r>
              <a:rPr lang="en-US" sz="1600" dirty="0" smtClean="0"/>
              <a:t> Young Moon</a:t>
            </a:r>
          </a:p>
          <a:p>
            <a:pPr lvl="1"/>
            <a:r>
              <a:rPr lang="en-US" sz="1600" dirty="0" smtClean="0"/>
              <a:t>John Dawson</a:t>
            </a:r>
          </a:p>
          <a:p>
            <a:pPr lvl="1"/>
            <a:r>
              <a:rPr lang="en-US" sz="1600" dirty="0" smtClean="0"/>
              <a:t>Ping Wang</a:t>
            </a:r>
          </a:p>
          <a:p>
            <a:pPr lvl="1"/>
            <a:r>
              <a:rPr lang="en-US" sz="1400" dirty="0" smtClean="0"/>
              <a:t>NIH Grants DK58037, DK66369, </a:t>
            </a:r>
            <a:r>
              <a:rPr lang="pt-PT" sz="1400" dirty="0" smtClean="0"/>
              <a:t>GM74244, GM69430 , </a:t>
            </a:r>
            <a:r>
              <a:rPr lang="en-US" sz="1400" dirty="0" smtClean="0"/>
              <a:t>EY18869 </a:t>
            </a:r>
            <a:endParaRPr lang="pt-PT" sz="1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Jackson Labs (HTDAS)</a:t>
            </a:r>
          </a:p>
          <a:p>
            <a:pPr lvl="1"/>
            <a:r>
              <a:rPr lang="en-US" dirty="0" smtClean="0"/>
              <a:t>Gary Churchill</a:t>
            </a:r>
          </a:p>
          <a:p>
            <a:pPr lvl="1"/>
            <a:r>
              <a:rPr lang="en-US" dirty="0" smtClean="0"/>
              <a:t>Ricardo </a:t>
            </a:r>
            <a:r>
              <a:rPr lang="en-US" dirty="0" err="1" smtClean="0"/>
              <a:t>Verdugo</a:t>
            </a:r>
            <a:endParaRPr lang="en-US" dirty="0" smtClean="0"/>
          </a:p>
          <a:p>
            <a:pPr lvl="1"/>
            <a:r>
              <a:rPr lang="en-US" dirty="0" smtClean="0"/>
              <a:t>Keith Sheppard</a:t>
            </a:r>
          </a:p>
          <a:p>
            <a:r>
              <a:rPr lang="en-US" dirty="0" smtClean="0"/>
              <a:t>UC-Denver (</a:t>
            </a:r>
            <a:r>
              <a:rPr lang="en-US" dirty="0" err="1" smtClean="0"/>
              <a:t>PhenoGen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Boris </a:t>
            </a:r>
            <a:r>
              <a:rPr lang="en-US" dirty="0" err="1" smtClean="0"/>
              <a:t>Tabakoff</a:t>
            </a:r>
            <a:endParaRPr lang="en-US" dirty="0" smtClean="0"/>
          </a:p>
          <a:p>
            <a:pPr lvl="1"/>
            <a:r>
              <a:rPr lang="en-US" dirty="0" smtClean="0"/>
              <a:t>Cheryl </a:t>
            </a:r>
            <a:r>
              <a:rPr lang="en-US" dirty="0" err="1" smtClean="0"/>
              <a:t>Hornbaker</a:t>
            </a:r>
            <a:endParaRPr lang="en-US" dirty="0" smtClean="0"/>
          </a:p>
          <a:p>
            <a:pPr lvl="1"/>
            <a:r>
              <a:rPr lang="en-US" dirty="0" smtClean="0"/>
              <a:t>Laura Saba</a:t>
            </a:r>
          </a:p>
          <a:p>
            <a:pPr lvl="1"/>
            <a:r>
              <a:rPr lang="en-US" dirty="0" smtClean="0"/>
              <a:t>Paula Hoffman</a:t>
            </a:r>
          </a:p>
          <a:p>
            <a:r>
              <a:rPr lang="en-US" dirty="0" err="1" smtClean="0"/>
              <a:t>Labkey</a:t>
            </a:r>
            <a:r>
              <a:rPr lang="en-US" dirty="0" smtClean="0"/>
              <a:t> Software</a:t>
            </a:r>
          </a:p>
          <a:p>
            <a:pPr lvl="1"/>
            <a:r>
              <a:rPr lang="en-US" dirty="0" smtClean="0"/>
              <a:t>Mark </a:t>
            </a:r>
            <a:r>
              <a:rPr lang="en-US" dirty="0" err="1" smtClean="0"/>
              <a:t>Igra</a:t>
            </a:r>
            <a:endParaRPr lang="en-US" dirty="0" smtClean="0"/>
          </a:p>
          <a:p>
            <a:r>
              <a:rPr lang="en-US" sz="2900" dirty="0" smtClean="0"/>
              <a:t>U Groningen (XGA)</a:t>
            </a:r>
          </a:p>
          <a:p>
            <a:pPr lvl="1"/>
            <a:r>
              <a:rPr lang="en-US" dirty="0" err="1" smtClean="0"/>
              <a:t>Ritsert</a:t>
            </a:r>
            <a:r>
              <a:rPr lang="en-US" dirty="0" smtClean="0"/>
              <a:t> Jansen</a:t>
            </a:r>
          </a:p>
          <a:p>
            <a:pPr lvl="1"/>
            <a:r>
              <a:rPr lang="en-US" dirty="0" smtClean="0"/>
              <a:t>Morris </a:t>
            </a:r>
            <a:r>
              <a:rPr lang="en-US" dirty="0" err="1" smtClean="0"/>
              <a:t>Swertz</a:t>
            </a:r>
            <a:endParaRPr lang="en-US" dirty="0" smtClean="0"/>
          </a:p>
          <a:p>
            <a:pPr lvl="1"/>
            <a:r>
              <a:rPr lang="en-US" dirty="0" err="1" smtClean="0"/>
              <a:t>Pjotr</a:t>
            </a:r>
            <a:r>
              <a:rPr lang="en-US" dirty="0" smtClean="0"/>
              <a:t> Pins</a:t>
            </a:r>
          </a:p>
          <a:p>
            <a:pPr lvl="1"/>
            <a:r>
              <a:rPr lang="en-US" dirty="0" smtClean="0"/>
              <a:t>Danny </a:t>
            </a:r>
            <a:r>
              <a:rPr lang="en-US" dirty="0" err="1" smtClean="0"/>
              <a:t>Arends</a:t>
            </a:r>
            <a:endParaRPr lang="en-US" dirty="0" smtClean="0"/>
          </a:p>
          <a:p>
            <a:r>
              <a:rPr lang="en-US" dirty="0" smtClean="0"/>
              <a:t>Broad Institute</a:t>
            </a:r>
          </a:p>
          <a:p>
            <a:pPr lvl="1"/>
            <a:r>
              <a:rPr lang="en-US" dirty="0" smtClean="0"/>
              <a:t>Jill </a:t>
            </a:r>
            <a:r>
              <a:rPr lang="en-US" dirty="0" err="1" smtClean="0"/>
              <a:t>Mesirov</a:t>
            </a:r>
            <a:endParaRPr lang="en-US" dirty="0" smtClean="0"/>
          </a:p>
          <a:p>
            <a:pPr lvl="1"/>
            <a:r>
              <a:rPr lang="en-US" dirty="0" smtClean="0"/>
              <a:t>Michael Reich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73F-8E77-479B-B415-E661D0AC0E0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scdbp.for.Bri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43350"/>
            <a:ext cx="5829300" cy="2914650"/>
          </a:xfrm>
          <a:prstGeom prst="rect">
            <a:avLst/>
          </a:prstGeom>
        </p:spPr>
      </p:pic>
      <p:pic>
        <p:nvPicPr>
          <p:cNvPr id="12" name="Picture 11" descr="hotspot.causal.archi.for.Bri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3106" y="2627376"/>
            <a:ext cx="3998494" cy="33031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8600" y="381000"/>
            <a:ext cx="87630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Systems Genetics Analysis Platform</a:t>
            </a:r>
          </a:p>
          <a:p>
            <a:pPr algn="ctr"/>
            <a:r>
              <a:rPr lang="en-US" sz="3200" b="1" dirty="0" smtClean="0"/>
              <a:t>Brian </a:t>
            </a:r>
            <a:r>
              <a:rPr lang="en-US" sz="3200" b="1" dirty="0" err="1" smtClean="0"/>
              <a:t>Yandell</a:t>
            </a:r>
            <a:r>
              <a:rPr lang="en-US" sz="3200" b="1" dirty="0" smtClean="0"/>
              <a:t>, UW-Madison</a:t>
            </a:r>
          </a:p>
          <a:p>
            <a:endParaRPr lang="en-US" b="1" dirty="0" smtClean="0"/>
          </a:p>
          <a:p>
            <a:r>
              <a:rPr lang="en-US" sz="2400" b="1" dirty="0" smtClean="0"/>
              <a:t>high-throughput analysis of systems data</a:t>
            </a:r>
          </a:p>
          <a:p>
            <a:r>
              <a:rPr lang="en-US" sz="2400" b="1" dirty="0" smtClean="0"/>
              <a:t>enable biologists &amp; analysts to share tools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UW-Madison: </a:t>
            </a:r>
            <a:r>
              <a:rPr lang="en-US" dirty="0" err="1" smtClean="0"/>
              <a:t>Attie</a:t>
            </a:r>
            <a:r>
              <a:rPr lang="en-US" dirty="0" smtClean="0"/>
              <a:t>, </a:t>
            </a:r>
            <a:r>
              <a:rPr lang="en-US" dirty="0" err="1" smtClean="0"/>
              <a:t>Broman,Kendziorski</a:t>
            </a:r>
            <a:endParaRPr lang="en-US" dirty="0" smtClean="0"/>
          </a:p>
          <a:p>
            <a:r>
              <a:rPr lang="en-US" b="1" dirty="0" smtClean="0"/>
              <a:t>Jackson Labs:</a:t>
            </a:r>
            <a:r>
              <a:rPr lang="en-US" dirty="0" smtClean="0"/>
              <a:t>  Churchill</a:t>
            </a:r>
          </a:p>
          <a:p>
            <a:r>
              <a:rPr lang="en-US" b="1" dirty="0" smtClean="0"/>
              <a:t>U Groningen: </a:t>
            </a:r>
            <a:r>
              <a:rPr lang="en-US" dirty="0" smtClean="0"/>
              <a:t> Jansen, </a:t>
            </a:r>
            <a:r>
              <a:rPr lang="en-US" dirty="0" err="1" smtClean="0"/>
              <a:t>Swertz</a:t>
            </a:r>
            <a:endParaRPr lang="en-US" dirty="0" smtClean="0"/>
          </a:p>
          <a:p>
            <a:r>
              <a:rPr lang="en-US" b="1" dirty="0" smtClean="0"/>
              <a:t>UC-Denver:     </a:t>
            </a:r>
            <a:r>
              <a:rPr lang="en-US" dirty="0" err="1" smtClean="0"/>
              <a:t>Tabakoff</a:t>
            </a:r>
            <a:endParaRPr lang="en-US" b="1" dirty="0" smtClean="0"/>
          </a:p>
          <a:p>
            <a:r>
              <a:rPr lang="en-US" b="1" dirty="0" err="1" smtClean="0"/>
              <a:t>LabKey</a:t>
            </a:r>
            <a:r>
              <a:rPr lang="en-US" b="1" dirty="0" smtClean="0"/>
              <a:t>:</a:t>
            </a:r>
            <a:r>
              <a:rPr lang="en-US" dirty="0" smtClean="0"/>
              <a:t>            </a:t>
            </a:r>
            <a:r>
              <a:rPr lang="en-US" dirty="0" err="1" smtClean="0"/>
              <a:t>Igra</a:t>
            </a:r>
            <a:endParaRPr lang="en-US" b="1" dirty="0" smtClean="0"/>
          </a:p>
        </p:txBody>
      </p:sp>
      <p:cxnSp>
        <p:nvCxnSpPr>
          <p:cNvPr id="21" name="Straight Arrow Connector 20"/>
          <p:cNvCxnSpPr>
            <a:endCxn id="33" idx="1"/>
          </p:cNvCxnSpPr>
          <p:nvPr/>
        </p:nvCxnSpPr>
        <p:spPr>
          <a:xfrm>
            <a:off x="4572000" y="4419600"/>
            <a:ext cx="381000" cy="108466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56765" y="35814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hotspot</a:t>
            </a:r>
            <a:endParaRPr lang="en-US" dirty="0"/>
          </a:p>
        </p:txBody>
      </p:sp>
      <p:cxnSp>
        <p:nvCxnSpPr>
          <p:cNvPr id="32" name="Straight Arrow Connector 31"/>
          <p:cNvCxnSpPr>
            <a:endCxn id="33" idx="3"/>
          </p:cNvCxnSpPr>
          <p:nvPr/>
        </p:nvCxnSpPr>
        <p:spPr>
          <a:xfrm rot="16200000" flipV="1">
            <a:off x="6070401" y="4622600"/>
            <a:ext cx="501134" cy="312065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53000" y="4343400"/>
            <a:ext cx="121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causal trait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436141" y="3791712"/>
            <a:ext cx="457200" cy="1524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73F-8E77-479B-B415-E661D0AC0E0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203" y="228601"/>
            <a:ext cx="825559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895600"/>
            <a:ext cx="9144000" cy="3962400"/>
          </a:xfrm>
          <a:prstGeom prst="rect">
            <a:avLst/>
          </a:prstGeom>
          <a:solidFill>
            <a:srgbClr val="BBE0E3">
              <a:alpha val="36078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Shape 17"/>
          <p:cNvCxnSpPr>
            <a:stCxn id="12" idx="1"/>
            <a:endCxn id="29" idx="2"/>
          </p:cNvCxnSpPr>
          <p:nvPr/>
        </p:nvCxnSpPr>
        <p:spPr>
          <a:xfrm rot="5400000" flipH="1" flipV="1">
            <a:off x="5219700" y="1676400"/>
            <a:ext cx="1600200" cy="3886200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17"/>
          <p:cNvCxnSpPr>
            <a:stCxn id="12" idx="1"/>
            <a:endCxn id="1028" idx="2"/>
          </p:cNvCxnSpPr>
          <p:nvPr/>
        </p:nvCxnSpPr>
        <p:spPr>
          <a:xfrm rot="5400000" flipH="1" flipV="1">
            <a:off x="4191000" y="2628900"/>
            <a:ext cx="1676400" cy="1905000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typical workflow </a:t>
            </a:r>
            <a:r>
              <a:rPr lang="en-US" sz="3600" dirty="0" smtClean="0"/>
              <a:t>(from Mark </a:t>
            </a:r>
            <a:r>
              <a:rPr lang="en-US" sz="3600" dirty="0" err="1" smtClean="0"/>
              <a:t>Igra</a:t>
            </a:r>
            <a:r>
              <a:rPr lang="en-US" sz="3600" dirty="0" smtClean="0"/>
              <a:t>, </a:t>
            </a:r>
            <a:r>
              <a:rPr lang="en-US" sz="3600" dirty="0" err="1" smtClean="0"/>
              <a:t>LabKey</a:t>
            </a:r>
            <a:r>
              <a:rPr lang="en-US" sz="3600" dirty="0" smtClean="0"/>
              <a:t>)</a:t>
            </a:r>
            <a:endParaRPr lang="en-US" dirty="0" smtClean="0"/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6432550"/>
            <a:ext cx="2895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8CABE3-1C81-4A5C-A80E-2B2E8E33EB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457200" y="1600200"/>
            <a:ext cx="609600" cy="762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olded Corner 5"/>
          <p:cNvSpPr/>
          <p:nvPr/>
        </p:nvSpPr>
        <p:spPr>
          <a:xfrm>
            <a:off x="609600" y="1752600"/>
            <a:ext cx="609600" cy="762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838200" y="5029200"/>
            <a:ext cx="990600" cy="9144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File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Storage</a:t>
            </a:r>
          </a:p>
        </p:txBody>
      </p:sp>
      <p:pic>
        <p:nvPicPr>
          <p:cNvPr id="15370" name="Picture 8"/>
          <p:cNvPicPr>
            <a:picLocks noChangeAspect="1" noChangeArrowheads="1"/>
          </p:cNvPicPr>
          <p:nvPr/>
        </p:nvPicPr>
        <p:blipFill>
          <a:blip r:embed="rId2" cstate="print"/>
          <a:srcRect l="12500" t="13606" r="12500" b="33269"/>
          <a:stretch>
            <a:fillRect/>
          </a:stretch>
        </p:blipFill>
        <p:spPr bwMode="auto">
          <a:xfrm>
            <a:off x="1981200" y="1600200"/>
            <a:ext cx="1882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n 11"/>
          <p:cNvSpPr/>
          <p:nvPr/>
        </p:nvSpPr>
        <p:spPr>
          <a:xfrm>
            <a:off x="3048000" y="4419600"/>
            <a:ext cx="2057400" cy="13716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Database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Storage</a:t>
            </a:r>
          </a:p>
        </p:txBody>
      </p:sp>
      <p:pic>
        <p:nvPicPr>
          <p:cNvPr id="153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953000"/>
            <a:ext cx="157003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TextBox 13"/>
          <p:cNvSpPr txBox="1">
            <a:spLocks noChangeArrowheads="1"/>
          </p:cNvSpPr>
          <p:nvPr/>
        </p:nvSpPr>
        <p:spPr bwMode="auto">
          <a:xfrm>
            <a:off x="6324600" y="6172200"/>
            <a:ext cx="91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Cluster</a:t>
            </a:r>
          </a:p>
        </p:txBody>
      </p:sp>
      <p:cxnSp>
        <p:nvCxnSpPr>
          <p:cNvPr id="17" name="Shape 16"/>
          <p:cNvCxnSpPr>
            <a:stCxn id="6" idx="2"/>
            <a:endCxn id="8" idx="1"/>
          </p:cNvCxnSpPr>
          <p:nvPr/>
        </p:nvCxnSpPr>
        <p:spPr>
          <a:xfrm rot="16200000" flipH="1">
            <a:off x="-133350" y="3562350"/>
            <a:ext cx="2514600" cy="419100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17"/>
          <p:cNvCxnSpPr>
            <a:stCxn id="15370" idx="2"/>
            <a:endCxn id="12" idx="1"/>
          </p:cNvCxnSpPr>
          <p:nvPr/>
        </p:nvCxnSpPr>
        <p:spPr>
          <a:xfrm rot="16200000" flipH="1">
            <a:off x="2623344" y="2966244"/>
            <a:ext cx="1752600" cy="1154112"/>
          </a:xfrm>
          <a:prstGeom prst="curvedConnector3">
            <a:avLst>
              <a:gd name="adj1" fmla="val 55435"/>
            </a:avLst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7"/>
          <p:cNvCxnSpPr>
            <a:stCxn id="8" idx="3"/>
          </p:cNvCxnSpPr>
          <p:nvPr/>
        </p:nvCxnSpPr>
        <p:spPr>
          <a:xfrm rot="5400000" flipH="1" flipV="1">
            <a:off x="4148137" y="2928938"/>
            <a:ext cx="200025" cy="5829300"/>
          </a:xfrm>
          <a:prstGeom prst="curvedConnector4">
            <a:avLst>
              <a:gd name="adj1" fmla="val -73349"/>
              <a:gd name="adj2" fmla="val 60570"/>
            </a:avLst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hape 17"/>
          <p:cNvCxnSpPr>
            <a:stCxn id="12" idx="4"/>
          </p:cNvCxnSpPr>
          <p:nvPr/>
        </p:nvCxnSpPr>
        <p:spPr>
          <a:xfrm>
            <a:off x="5105400" y="5105400"/>
            <a:ext cx="2057400" cy="638175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612900"/>
            <a:ext cx="14478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4478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hape 17"/>
          <p:cNvCxnSpPr>
            <a:endCxn id="12" idx="4"/>
          </p:cNvCxnSpPr>
          <p:nvPr/>
        </p:nvCxnSpPr>
        <p:spPr>
          <a:xfrm rot="16200000" flipH="1" flipV="1">
            <a:off x="6450807" y="3607593"/>
            <a:ext cx="152400" cy="2843213"/>
          </a:xfrm>
          <a:prstGeom prst="curvedConnector4">
            <a:avLst>
              <a:gd name="adj1" fmla="val -243473"/>
              <a:gd name="adj2" fmla="val 55171"/>
            </a:avLst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6200" y="838200"/>
            <a:ext cx="762000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1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838200" y="9144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Transfer files.</a:t>
            </a:r>
          </a:p>
        </p:txBody>
      </p:sp>
      <p:sp>
        <p:nvSpPr>
          <p:cNvPr id="50" name="Oval 49"/>
          <p:cNvSpPr/>
          <p:nvPr/>
        </p:nvSpPr>
        <p:spPr>
          <a:xfrm>
            <a:off x="2438400" y="762000"/>
            <a:ext cx="762000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2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200400" y="83820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Configure Analysis</a:t>
            </a:r>
          </a:p>
        </p:txBody>
      </p:sp>
      <p:sp>
        <p:nvSpPr>
          <p:cNvPr id="52" name="Oval 51"/>
          <p:cNvSpPr/>
          <p:nvPr/>
        </p:nvSpPr>
        <p:spPr>
          <a:xfrm>
            <a:off x="6248400" y="3733800"/>
            <a:ext cx="762000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3</a:t>
            </a:r>
          </a:p>
        </p:txBody>
      </p:sp>
      <p:sp>
        <p:nvSpPr>
          <p:cNvPr id="15386" name="TextBox 56"/>
          <p:cNvSpPr txBox="1">
            <a:spLocks noChangeArrowheads="1"/>
          </p:cNvSpPr>
          <p:nvPr/>
        </p:nvSpPr>
        <p:spPr bwMode="auto">
          <a:xfrm>
            <a:off x="3133725" y="2971800"/>
            <a:ext cx="21708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Bio-Web Server</a:t>
            </a:r>
          </a:p>
          <a:p>
            <a:endParaRPr lang="en-US" sz="2400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-17526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010400" y="373380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Run analysis and load results</a:t>
            </a:r>
          </a:p>
        </p:txBody>
      </p:sp>
      <p:sp>
        <p:nvSpPr>
          <p:cNvPr id="63" name="Oval 62"/>
          <p:cNvSpPr/>
          <p:nvPr/>
        </p:nvSpPr>
        <p:spPr>
          <a:xfrm>
            <a:off x="5638800" y="762000"/>
            <a:ext cx="762000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4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400800" y="7620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Review results, repeat steps 2-4 as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 animBg="1"/>
      <p:bldP spid="50" grpId="1" animBg="1"/>
      <p:bldP spid="51" grpId="0"/>
      <p:bldP spid="51" grpId="1"/>
      <p:bldP spid="52" grpId="0" animBg="1"/>
      <p:bldP spid="52" grpId="1" animBg="1"/>
      <p:bldP spid="62" grpId="0"/>
      <p:bldP spid="62" grpId="1"/>
      <p:bldP spid="63" grpId="0" animBg="1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>
            <a:stCxn id="91" idx="3"/>
            <a:endCxn id="89" idx="1"/>
          </p:cNvCxnSpPr>
          <p:nvPr/>
        </p:nvCxnSpPr>
        <p:spPr>
          <a:xfrm>
            <a:off x="3581400" y="1333500"/>
            <a:ext cx="1219200" cy="19050"/>
          </a:xfrm>
          <a:prstGeom prst="curvedConnector3">
            <a:avLst>
              <a:gd name="adj1" fmla="val 50000"/>
            </a:avLst>
          </a:prstGeom>
          <a:ln w="635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9" idx="3"/>
            <a:endCxn id="12" idx="1"/>
          </p:cNvCxnSpPr>
          <p:nvPr/>
        </p:nvCxnSpPr>
        <p:spPr>
          <a:xfrm>
            <a:off x="7467600" y="1352550"/>
            <a:ext cx="533400" cy="1085850"/>
          </a:xfrm>
          <a:prstGeom prst="curvedConnector2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1"/>
            <a:endCxn id="31" idx="2"/>
          </p:cNvCxnSpPr>
          <p:nvPr/>
        </p:nvCxnSpPr>
        <p:spPr>
          <a:xfrm rot="10800000">
            <a:off x="3695702" y="5486400"/>
            <a:ext cx="2476499" cy="381000"/>
          </a:xfrm>
          <a:prstGeom prst="curvedConnector2">
            <a:avLst/>
          </a:prstGeom>
          <a:ln w="635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133601" y="3352800"/>
            <a:ext cx="3124200" cy="2133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view </a:t>
            </a:r>
            <a:r>
              <a:rPr lang="en-US" sz="2400" b="1" dirty="0">
                <a:solidFill>
                  <a:schemeClr val="tx1"/>
                </a:solidFill>
              </a:rPr>
              <a:t>results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(R graphics,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chemeClr val="tx1"/>
                </a:solidFill>
              </a:rPr>
              <a:t>GenomeSpace</a:t>
            </a:r>
            <a:r>
              <a:rPr lang="en-US" sz="2400" dirty="0" smtClean="0">
                <a:solidFill>
                  <a:schemeClr val="tx1"/>
                </a:solidFill>
              </a:rPr>
              <a:t> tools)</a:t>
            </a:r>
            <a:endParaRPr lang="en-US" sz="2400" dirty="0"/>
          </a:p>
        </p:txBody>
      </p:sp>
      <p:cxnSp>
        <p:nvCxnSpPr>
          <p:cNvPr id="61" name="Straight Arrow Connector 60"/>
          <p:cNvCxnSpPr>
            <a:stCxn id="31" idx="0"/>
            <a:endCxn id="89" idx="2"/>
          </p:cNvCxnSpPr>
          <p:nvPr/>
        </p:nvCxnSpPr>
        <p:spPr>
          <a:xfrm rot="5400000" flipH="1" flipV="1">
            <a:off x="4324350" y="1543051"/>
            <a:ext cx="1181100" cy="2438399"/>
          </a:xfrm>
          <a:prstGeom prst="curvedConnector3">
            <a:avLst>
              <a:gd name="adj1" fmla="val 50000"/>
            </a:avLst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1" idx="0"/>
            <a:endCxn id="91" idx="2"/>
          </p:cNvCxnSpPr>
          <p:nvPr/>
        </p:nvCxnSpPr>
        <p:spPr>
          <a:xfrm rot="16200000" flipV="1">
            <a:off x="2266951" y="1924049"/>
            <a:ext cx="1219200" cy="1638301"/>
          </a:xfrm>
          <a:prstGeom prst="curvedConnector3">
            <a:avLst>
              <a:gd name="adj1" fmla="val 50000"/>
            </a:avLst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800600" y="533400"/>
            <a:ext cx="2667000" cy="1638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systems genetics </a:t>
            </a:r>
            <a:r>
              <a:rPr lang="en-US" sz="2400" b="1" dirty="0" smtClean="0">
                <a:solidFill>
                  <a:schemeClr val="tx1"/>
                </a:solidFill>
              </a:rPr>
              <a:t>portal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PhenoGen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33400" y="533400"/>
            <a:ext cx="3048000" cy="1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collaborative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portal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LabKey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087" name="TextBox 37"/>
          <p:cNvSpPr txBox="1">
            <a:spLocks noChangeArrowheads="1"/>
          </p:cNvSpPr>
          <p:nvPr/>
        </p:nvSpPr>
        <p:spPr bwMode="auto">
          <a:xfrm>
            <a:off x="2667000" y="22098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iterate many times</a:t>
            </a:r>
          </a:p>
        </p:txBody>
      </p:sp>
      <p:sp>
        <p:nvSpPr>
          <p:cNvPr id="12" name="Flowchart: Magnetic Disk 11"/>
          <p:cNvSpPr/>
          <p:nvPr/>
        </p:nvSpPr>
        <p:spPr>
          <a:xfrm>
            <a:off x="7162800" y="2438400"/>
            <a:ext cx="1676400" cy="1676400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get data </a:t>
            </a:r>
            <a:r>
              <a:rPr lang="en-US" sz="2400" dirty="0" smtClean="0">
                <a:solidFill>
                  <a:schemeClr val="tx1"/>
                </a:solidFill>
              </a:rPr>
              <a:t>(GEO, Sage)</a:t>
            </a:r>
          </a:p>
          <a:p>
            <a:pPr algn="ctr"/>
            <a:endParaRPr lang="en-US" dirty="0"/>
          </a:p>
        </p:txBody>
      </p:sp>
      <p:cxnSp>
        <p:nvCxnSpPr>
          <p:cNvPr id="15" name="Straight Arrow Connector 12"/>
          <p:cNvCxnSpPr>
            <a:stCxn id="12" idx="3"/>
            <a:endCxn id="14" idx="0"/>
          </p:cNvCxnSpPr>
          <p:nvPr/>
        </p:nvCxnSpPr>
        <p:spPr>
          <a:xfrm rot="5400000">
            <a:off x="7029450" y="4362450"/>
            <a:ext cx="1219200" cy="723900"/>
          </a:xfrm>
          <a:prstGeom prst="curvedConnector3">
            <a:avLst>
              <a:gd name="adj1" fmla="val 50000"/>
            </a:avLst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172200" y="5334000"/>
            <a:ext cx="2209800" cy="10668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run pipeline</a:t>
            </a:r>
          </a:p>
          <a:p>
            <a:pPr algn="ctr"/>
            <a:r>
              <a:rPr lang="en-US" sz="2000" dirty="0" smtClean="0"/>
              <a:t>(CLIO,XGAP,HTDAS)</a:t>
            </a:r>
            <a:endParaRPr lang="en-US" sz="2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73F-8E77-479B-B415-E661D0AC0E0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nomesp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8825"/>
            <a:ext cx="9144000" cy="65367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access model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57200" y="3124200"/>
            <a:ext cx="1905000" cy="12954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closed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505200" y="3124200"/>
            <a:ext cx="1905000" cy="1295400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limited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477000" y="3124200"/>
            <a:ext cx="1905000" cy="1295400"/>
          </a:xfrm>
          <a:prstGeom prst="ellipse">
            <a:avLst/>
          </a:prstGeom>
          <a:solidFill>
            <a:srgbClr val="00CC00"/>
          </a:solidFill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open</a:t>
            </a:r>
            <a:endParaRPr lang="en-US" dirty="0"/>
          </a:p>
        </p:txBody>
      </p:sp>
      <p:cxnSp>
        <p:nvCxnSpPr>
          <p:cNvPr id="7" name="Straight Arrow Connector 6"/>
          <p:cNvCxnSpPr>
            <a:stCxn id="3" idx="6"/>
            <a:endCxn id="4" idx="2"/>
          </p:cNvCxnSpPr>
          <p:nvPr/>
        </p:nvCxnSpPr>
        <p:spPr>
          <a:xfrm>
            <a:off x="2362200" y="3771900"/>
            <a:ext cx="11430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6"/>
            <a:endCxn id="5" idx="2"/>
          </p:cNvCxnSpPr>
          <p:nvPr/>
        </p:nvCxnSpPr>
        <p:spPr>
          <a:xfrm>
            <a:off x="5410200" y="3771900"/>
            <a:ext cx="10668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81915" y="5029200"/>
            <a:ext cx="1409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published</a:t>
            </a:r>
          </a:p>
          <a:p>
            <a:pPr algn="ctr"/>
            <a:r>
              <a:rPr lang="en-US" sz="2400" dirty="0" smtClean="0"/>
              <a:t>shared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600379" y="5029200"/>
            <a:ext cx="1828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collaboration</a:t>
            </a:r>
          </a:p>
          <a:p>
            <a:pPr algn="ctr"/>
            <a:r>
              <a:rPr lang="en-US" sz="2400" dirty="0" smtClean="0"/>
              <a:t>in progress</a:t>
            </a:r>
          </a:p>
          <a:p>
            <a:pPr algn="ctr"/>
            <a:r>
              <a:rPr lang="en-US" sz="2400" dirty="0" smtClean="0"/>
              <a:t>patent issues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67989" y="5029200"/>
            <a:ext cx="1597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proprietary</a:t>
            </a:r>
          </a:p>
          <a:p>
            <a:pPr algn="ctr"/>
            <a:r>
              <a:rPr lang="en-US" sz="2400" dirty="0" smtClean="0"/>
              <a:t>internal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733800" y="2057400"/>
            <a:ext cx="4419600" cy="0"/>
          </a:xfrm>
          <a:prstGeom prst="line">
            <a:avLst/>
          </a:prstGeom>
          <a:ln w="76200">
            <a:solidFill>
              <a:schemeClr val="accent3"/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0" y="1524000"/>
            <a:ext cx="2097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Sage Commons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85800" y="2819400"/>
            <a:ext cx="4419600" cy="0"/>
          </a:xfrm>
          <a:prstGeom prst="line">
            <a:avLst/>
          </a:prstGeom>
          <a:ln w="76200">
            <a:solidFill>
              <a:srgbClr val="7030A0"/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67998" y="2286000"/>
            <a:ext cx="1589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Company X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analysis pipeline acts on objects</a:t>
            </a:r>
            <a:br>
              <a:rPr lang="en-US" dirty="0" smtClean="0"/>
            </a:br>
            <a:r>
              <a:rPr lang="en-US" dirty="0" smtClean="0"/>
              <a:t>(extends concept of </a:t>
            </a:r>
            <a:r>
              <a:rPr lang="en-US" dirty="0" err="1" smtClean="0"/>
              <a:t>GenePattern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81400" y="2743200"/>
            <a:ext cx="1905000" cy="1143000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0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pipeline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13" idx="6"/>
            <a:endCxn id="6" idx="1"/>
          </p:cNvCxnSpPr>
          <p:nvPr/>
        </p:nvCxnSpPr>
        <p:spPr>
          <a:xfrm>
            <a:off x="2438400" y="3276600"/>
            <a:ext cx="1143000" cy="38100"/>
          </a:xfrm>
          <a:prstGeom prst="line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3"/>
            <a:endCxn id="14" idx="6"/>
          </p:cNvCxnSpPr>
          <p:nvPr/>
        </p:nvCxnSpPr>
        <p:spPr>
          <a:xfrm>
            <a:off x="5486400" y="3314700"/>
            <a:ext cx="1676400" cy="38100"/>
          </a:xfrm>
          <a:prstGeom prst="line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9" idx="0"/>
            <a:endCxn id="6" idx="2"/>
          </p:cNvCxnSpPr>
          <p:nvPr/>
        </p:nvCxnSpPr>
        <p:spPr>
          <a:xfrm rot="5400000" flipH="1" flipV="1">
            <a:off x="4305300" y="4114800"/>
            <a:ext cx="457200" cy="0"/>
          </a:xfrm>
          <a:prstGeom prst="line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iamond 36"/>
          <p:cNvSpPr/>
          <p:nvPr/>
        </p:nvSpPr>
        <p:spPr>
          <a:xfrm>
            <a:off x="6324600" y="4953000"/>
            <a:ext cx="2133600" cy="1524000"/>
          </a:xfrm>
          <a:prstGeom prst="diamond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checks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90600" y="2667000"/>
            <a:ext cx="1447800" cy="1219200"/>
          </a:xfrm>
          <a:prstGeom prst="ellipse">
            <a:avLst/>
          </a:prstGeom>
          <a:solidFill>
            <a:srgbClr val="FFCCCC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</a:rPr>
              <a:t>input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14" name="Decagon 13"/>
          <p:cNvSpPr/>
          <p:nvPr/>
        </p:nvSpPr>
        <p:spPr>
          <a:xfrm>
            <a:off x="7162800" y="2667000"/>
            <a:ext cx="1371600" cy="1371600"/>
          </a:xfrm>
          <a:prstGeom prst="decagon">
            <a:avLst/>
          </a:prstGeom>
          <a:solidFill>
            <a:srgbClr val="99CC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output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21" name="Shape 20"/>
          <p:cNvCxnSpPr>
            <a:stCxn id="37" idx="1"/>
            <a:endCxn id="29" idx="2"/>
          </p:cNvCxnSpPr>
          <p:nvPr/>
        </p:nvCxnSpPr>
        <p:spPr>
          <a:xfrm rot="10800000">
            <a:off x="4533900" y="5181600"/>
            <a:ext cx="1790700" cy="533400"/>
          </a:xfrm>
          <a:prstGeom prst="curvedConnector2">
            <a:avLst/>
          </a:prstGeom>
          <a:ln w="76200">
            <a:solidFill>
              <a:srgbClr val="FFFF00"/>
            </a:solidFill>
            <a:prstDash val="sysDash"/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rapezoid 28"/>
          <p:cNvSpPr/>
          <p:nvPr/>
        </p:nvSpPr>
        <p:spPr>
          <a:xfrm>
            <a:off x="3733800" y="4343400"/>
            <a:ext cx="1600200" cy="838200"/>
          </a:xfrm>
          <a:prstGeom prst="trapezoid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settings</a:t>
            </a:r>
          </a:p>
        </p:txBody>
      </p:sp>
      <p:cxnSp>
        <p:nvCxnSpPr>
          <p:cNvPr id="35" name="Shape 34"/>
          <p:cNvCxnSpPr>
            <a:stCxn id="6" idx="3"/>
            <a:endCxn id="37" idx="0"/>
          </p:cNvCxnSpPr>
          <p:nvPr/>
        </p:nvCxnSpPr>
        <p:spPr>
          <a:xfrm>
            <a:off x="5486400" y="3314700"/>
            <a:ext cx="1905000" cy="1638300"/>
          </a:xfrm>
          <a:prstGeom prst="curvedConnector2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73F-8E77-479B-B415-E661D0AC0E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pipeline is composed of many steps</a:t>
            </a:r>
            <a:endParaRPr lang="en-US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082804" y="1981200"/>
            <a:ext cx="863598" cy="51815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1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cxnSpLocks noChangeAspect="1"/>
            <a:stCxn id="13" idx="6"/>
            <a:endCxn id="6" idx="1"/>
          </p:cNvCxnSpPr>
          <p:nvPr/>
        </p:nvCxnSpPr>
        <p:spPr>
          <a:xfrm>
            <a:off x="1346202" y="2220851"/>
            <a:ext cx="736602" cy="19428"/>
          </a:xfrm>
          <a:prstGeom prst="line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ChangeAspect="1"/>
            <a:stCxn id="6" idx="3"/>
            <a:endCxn id="58" idx="3"/>
          </p:cNvCxnSpPr>
          <p:nvPr/>
        </p:nvCxnSpPr>
        <p:spPr>
          <a:xfrm flipV="1">
            <a:off x="2946402" y="2237025"/>
            <a:ext cx="762000" cy="3254"/>
          </a:xfrm>
          <a:prstGeom prst="line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spect="1"/>
          </p:cNvSpPr>
          <p:nvPr/>
        </p:nvSpPr>
        <p:spPr>
          <a:xfrm>
            <a:off x="584202" y="1887478"/>
            <a:ext cx="762000" cy="666746"/>
          </a:xfrm>
          <a:prstGeom prst="ellipse">
            <a:avLst/>
          </a:prstGeom>
          <a:solidFill>
            <a:srgbClr val="FFCCCC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chemeClr val="tx1"/>
                </a:solidFill>
              </a:rPr>
              <a:t>i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5080002" y="1996442"/>
            <a:ext cx="863598" cy="51815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1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cxnSpLocks noChangeAspect="1"/>
            <a:stCxn id="58" idx="0"/>
            <a:endCxn id="26" idx="1"/>
          </p:cNvCxnSpPr>
          <p:nvPr/>
        </p:nvCxnSpPr>
        <p:spPr>
          <a:xfrm>
            <a:off x="4402339" y="2237025"/>
            <a:ext cx="677663" cy="18496"/>
          </a:xfrm>
          <a:prstGeom prst="line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 noChangeAspect="1"/>
            <a:stCxn id="26" idx="3"/>
            <a:endCxn id="69" idx="1"/>
          </p:cNvCxnSpPr>
          <p:nvPr/>
        </p:nvCxnSpPr>
        <p:spPr>
          <a:xfrm>
            <a:off x="5943600" y="2255521"/>
            <a:ext cx="838200" cy="182879"/>
          </a:xfrm>
          <a:prstGeom prst="line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ChangeAspect="1"/>
          </p:cNvSpPr>
          <p:nvPr/>
        </p:nvSpPr>
        <p:spPr>
          <a:xfrm>
            <a:off x="7213602" y="3444242"/>
            <a:ext cx="863598" cy="51815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1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>
            <a:cxnSpLocks noChangeAspect="1"/>
            <a:stCxn id="69" idx="3"/>
            <a:endCxn id="31" idx="0"/>
          </p:cNvCxnSpPr>
          <p:nvPr/>
        </p:nvCxnSpPr>
        <p:spPr>
          <a:xfrm rot="16200000" flipH="1">
            <a:off x="7015479" y="2814320"/>
            <a:ext cx="701042" cy="558801"/>
          </a:xfrm>
          <a:prstGeom prst="line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 noChangeAspect="1"/>
            <a:stCxn id="31" idx="2"/>
            <a:endCxn id="34" idx="1"/>
          </p:cNvCxnSpPr>
          <p:nvPr/>
        </p:nvCxnSpPr>
        <p:spPr>
          <a:xfrm rot="5400000">
            <a:off x="7083852" y="4107659"/>
            <a:ext cx="706809" cy="416290"/>
          </a:xfrm>
          <a:prstGeom prst="line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spect="1"/>
          </p:cNvSpPr>
          <p:nvPr/>
        </p:nvSpPr>
        <p:spPr>
          <a:xfrm>
            <a:off x="5156202" y="5196842"/>
            <a:ext cx="863598" cy="51815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38" name="Straight Connector 37"/>
          <p:cNvCxnSpPr>
            <a:cxnSpLocks noChangeAspect="1"/>
            <a:stCxn id="85" idx="5"/>
            <a:endCxn id="36" idx="1"/>
          </p:cNvCxnSpPr>
          <p:nvPr/>
        </p:nvCxnSpPr>
        <p:spPr>
          <a:xfrm flipV="1">
            <a:off x="4325111" y="5455921"/>
            <a:ext cx="831091" cy="10493"/>
          </a:xfrm>
          <a:prstGeom prst="line">
            <a:avLst/>
          </a:prstGeom>
          <a:ln w="76200">
            <a:solidFill>
              <a:schemeClr val="accent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 noChangeAspect="1"/>
            <a:stCxn id="36" idx="3"/>
            <a:endCxn id="34" idx="3"/>
          </p:cNvCxnSpPr>
          <p:nvPr/>
        </p:nvCxnSpPr>
        <p:spPr>
          <a:xfrm flipV="1">
            <a:off x="6019800" y="5010280"/>
            <a:ext cx="729124" cy="445641"/>
          </a:xfrm>
          <a:prstGeom prst="line">
            <a:avLst/>
          </a:prstGeom>
          <a:ln w="762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>
            <a:spLocks noChangeAspect="1"/>
          </p:cNvSpPr>
          <p:nvPr/>
        </p:nvSpPr>
        <p:spPr>
          <a:xfrm>
            <a:off x="2089914" y="5196842"/>
            <a:ext cx="863598" cy="51815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43" name="Straight Connector 42"/>
          <p:cNvCxnSpPr>
            <a:cxnSpLocks noChangeAspect="1"/>
            <a:stCxn id="88" idx="1"/>
            <a:endCxn id="42" idx="1"/>
          </p:cNvCxnSpPr>
          <p:nvPr/>
        </p:nvCxnSpPr>
        <p:spPr>
          <a:xfrm>
            <a:off x="1404112" y="5448300"/>
            <a:ext cx="685802" cy="7621"/>
          </a:xfrm>
          <a:prstGeom prst="line">
            <a:avLst/>
          </a:prstGeom>
          <a:ln w="762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 noChangeAspect="1"/>
            <a:stCxn id="42" idx="3"/>
            <a:endCxn id="85" idx="1"/>
          </p:cNvCxnSpPr>
          <p:nvPr/>
        </p:nvCxnSpPr>
        <p:spPr>
          <a:xfrm>
            <a:off x="2953512" y="5455921"/>
            <a:ext cx="685801" cy="10493"/>
          </a:xfrm>
          <a:prstGeom prst="line">
            <a:avLst/>
          </a:prstGeom>
          <a:ln w="76200">
            <a:solidFill>
              <a:schemeClr val="accent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Hexagon 57"/>
          <p:cNvSpPr>
            <a:spLocks noChangeAspect="1"/>
          </p:cNvSpPr>
          <p:nvPr/>
        </p:nvSpPr>
        <p:spPr>
          <a:xfrm>
            <a:off x="3708402" y="1959450"/>
            <a:ext cx="693937" cy="555150"/>
          </a:xfrm>
          <a:prstGeom prst="hexagon">
            <a:avLst/>
          </a:prstGeom>
          <a:solidFill>
            <a:srgbClr val="00206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9" name="Right Triangle 68"/>
          <p:cNvSpPr/>
          <p:nvPr/>
        </p:nvSpPr>
        <p:spPr>
          <a:xfrm>
            <a:off x="6781800" y="2133600"/>
            <a:ext cx="609600" cy="609600"/>
          </a:xfrm>
          <a:prstGeom prst="rtTriangle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gular Pentagon 84"/>
          <p:cNvSpPr/>
          <p:nvPr/>
        </p:nvSpPr>
        <p:spPr>
          <a:xfrm>
            <a:off x="3639312" y="5161386"/>
            <a:ext cx="685800" cy="798576"/>
          </a:xfrm>
          <a:prstGeom prst="pentagon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Decagon 87"/>
          <p:cNvSpPr/>
          <p:nvPr/>
        </p:nvSpPr>
        <p:spPr>
          <a:xfrm>
            <a:off x="642112" y="5105400"/>
            <a:ext cx="762000" cy="685800"/>
          </a:xfrm>
          <a:prstGeom prst="decagon">
            <a:avLst/>
          </a:prstGeom>
          <a:solidFill>
            <a:srgbClr val="99CC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</a:rPr>
              <a:t>o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4" name="Parallelogram 33"/>
          <p:cNvSpPr/>
          <p:nvPr/>
        </p:nvSpPr>
        <p:spPr>
          <a:xfrm rot="2434685">
            <a:off x="6559572" y="4554042"/>
            <a:ext cx="858890" cy="571404"/>
          </a:xfrm>
          <a:prstGeom prst="parallelogram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hape 24"/>
          <p:cNvCxnSpPr>
            <a:stCxn id="34" idx="3"/>
            <a:endCxn id="45" idx="1"/>
          </p:cNvCxnSpPr>
          <p:nvPr/>
        </p:nvCxnSpPr>
        <p:spPr>
          <a:xfrm rot="16200000" flipH="1">
            <a:off x="6733042" y="5026162"/>
            <a:ext cx="902841" cy="871076"/>
          </a:xfrm>
          <a:prstGeom prst="curvedConnector2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>
            <a:spLocks noChangeAspect="1"/>
          </p:cNvSpPr>
          <p:nvPr/>
        </p:nvSpPr>
        <p:spPr>
          <a:xfrm>
            <a:off x="7620000" y="5654042"/>
            <a:ext cx="863598" cy="518158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1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D’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47" name="Straight Connector 46"/>
          <p:cNvCxnSpPr>
            <a:cxnSpLocks noChangeAspect="1"/>
            <a:stCxn id="45" idx="3"/>
          </p:cNvCxnSpPr>
          <p:nvPr/>
        </p:nvCxnSpPr>
        <p:spPr>
          <a:xfrm>
            <a:off x="8483598" y="5913121"/>
            <a:ext cx="660402" cy="26415"/>
          </a:xfrm>
          <a:prstGeom prst="line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73F-8E77-479B-B415-E661D0AC0E0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causal model selection choices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smtClean="0"/>
              <a:t>in context of larger, unknown network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14400" y="1713131"/>
            <a:ext cx="1219200" cy="7620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focal trait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14800" y="1713131"/>
            <a:ext cx="1219200" cy="762000"/>
          </a:xfrm>
          <a:prstGeom prst="ellipse">
            <a:avLst/>
          </a:prstGeom>
          <a:solidFill>
            <a:srgbClr val="0070C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 trait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6"/>
            <a:endCxn id="5" idx="2"/>
          </p:cNvCxnSpPr>
          <p:nvPr/>
        </p:nvCxnSpPr>
        <p:spPr>
          <a:xfrm>
            <a:off x="2133600" y="2094131"/>
            <a:ext cx="19812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914400" y="3008531"/>
            <a:ext cx="1219200" cy="7620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focal trait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114800" y="3008531"/>
            <a:ext cx="1219200" cy="762000"/>
          </a:xfrm>
          <a:prstGeom prst="ellipse">
            <a:avLst/>
          </a:prstGeom>
          <a:solidFill>
            <a:srgbClr val="0070C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 trait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6"/>
            <a:endCxn id="11" idx="2"/>
          </p:cNvCxnSpPr>
          <p:nvPr/>
        </p:nvCxnSpPr>
        <p:spPr>
          <a:xfrm>
            <a:off x="2133600" y="3389531"/>
            <a:ext cx="1981200" cy="1588"/>
          </a:xfrm>
          <a:prstGeom prst="straightConnector1">
            <a:avLst/>
          </a:prstGeom>
          <a:ln w="76200">
            <a:solidFill>
              <a:srgbClr val="0070C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914400" y="4303931"/>
            <a:ext cx="1219200" cy="7620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focal trait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114800" y="4303931"/>
            <a:ext cx="1219200" cy="762000"/>
          </a:xfrm>
          <a:prstGeom prst="ellipse">
            <a:avLst/>
          </a:prstGeom>
          <a:solidFill>
            <a:srgbClr val="0070C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 trait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6"/>
            <a:endCxn id="14" idx="2"/>
          </p:cNvCxnSpPr>
          <p:nvPr/>
        </p:nvCxnSpPr>
        <p:spPr>
          <a:xfrm>
            <a:off x="2133600" y="4684931"/>
            <a:ext cx="1981200" cy="158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14400" y="5599331"/>
            <a:ext cx="1219200" cy="7620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focal trait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114800" y="5599331"/>
            <a:ext cx="1219200" cy="762000"/>
          </a:xfrm>
          <a:prstGeom prst="ellipse">
            <a:avLst/>
          </a:prstGeom>
          <a:solidFill>
            <a:srgbClr val="0070C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 trait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6"/>
            <a:endCxn id="17" idx="2"/>
          </p:cNvCxnSpPr>
          <p:nvPr/>
        </p:nvCxnSpPr>
        <p:spPr>
          <a:xfrm>
            <a:off x="2133600" y="5980331"/>
            <a:ext cx="1981200" cy="1588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48400" y="1676400"/>
            <a:ext cx="1347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causal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0" y="3048000"/>
            <a:ext cx="1677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reactive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4267200"/>
            <a:ext cx="2106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correlated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48400" y="5562600"/>
            <a:ext cx="2590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uncorrelated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973F-8E77-479B-B415-E661D0AC0E0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488</Words>
  <Application>Microsoft Office PowerPoint</Application>
  <PresentationFormat>On-screen Show (4:3)</PresentationFormat>
  <Paragraphs>219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typical workflow (from Mark Igra, LabKey)</vt:lpstr>
      <vt:lpstr>Slide 4</vt:lpstr>
      <vt:lpstr>Slide 5</vt:lpstr>
      <vt:lpstr>data access model</vt:lpstr>
      <vt:lpstr>analysis pipeline acts on objects (extends concept of GenePattern)</vt:lpstr>
      <vt:lpstr>pipeline is composed of many steps</vt:lpstr>
      <vt:lpstr>causal model selection choices  in context of larger, unknown network</vt:lpstr>
      <vt:lpstr>Slide 10</vt:lpstr>
      <vt:lpstr>BxH ApoE-/- causal network for transcription factor Pscdbp</vt:lpstr>
      <vt:lpstr>Slide 12</vt:lpstr>
      <vt:lpstr>platform for biologists and analysts</vt:lpstr>
      <vt:lpstr>Slide 14</vt:lpstr>
      <vt:lpstr>Model/View/Controller (MVC)  software architecture</vt:lpstr>
      <vt:lpstr>Slide 16</vt:lpstr>
      <vt:lpstr>www.stat.wisc.edu/~yandell/statgen byandell@wisc.edu</vt:lpstr>
      <vt:lpstr>Slide 18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Your User Name</cp:lastModifiedBy>
  <cp:revision>85</cp:revision>
  <dcterms:created xsi:type="dcterms:W3CDTF">2010-04-03T21:59:23Z</dcterms:created>
  <dcterms:modified xsi:type="dcterms:W3CDTF">2010-04-20T11:28:52Z</dcterms:modified>
</cp:coreProperties>
</file>